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6F805-CB0D-4D9B-9565-A1A51DF34A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E692846-8552-4165-A357-3DE6BB7951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7B5ED-D957-415D-B9BA-7A787241A672}"/>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4C149029-FBBA-4E2A-A1BE-CF66FB9168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263157-DFBF-417C-B2BA-4B86D1D981CB}"/>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4249089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172E8-57C5-40AA-AE3C-EE2C6C7226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6150A6-C9FB-4FB7-B8FE-B38E8A7227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82FB6-59C7-49F3-86BD-65E5DECD9D24}"/>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A163FCBA-D214-4619-B5D1-423DFDE8BB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BF658C-F33B-4A95-AFF0-6414F0E02542}"/>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2013236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7ADE-D444-46DF-B8B7-39F880F166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CD5F781-59F3-4A3B-9EA0-7581044778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A57478-3C7F-41C8-8FAC-A82585F76B6E}"/>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3F5D3852-802D-48E5-89AA-F9A09E82A8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697B-0248-4246-B685-71AAD19CEEFB}"/>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2915739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EC586-8BCF-4D2B-A665-F58AED22BC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059DFA-0BE1-4FB8-AF84-4E2FCB9724D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52C4F29-8642-4A22-915B-250CA92F067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870B791-BB47-4237-9BE1-2BF56E2EB266}"/>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6" name="Footer Placeholder 5">
            <a:extLst>
              <a:ext uri="{FF2B5EF4-FFF2-40B4-BE49-F238E27FC236}">
                <a16:creationId xmlns:a16="http://schemas.microsoft.com/office/drawing/2014/main" id="{740B4F68-7D71-48D4-8D62-95F047B637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10CA8-6F36-478F-A820-F8D29BD851EC}"/>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1637364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8B8C4-6BCA-430D-AB09-F5D79A2ED5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9780F0C-9CFD-4A29-9A77-368081090C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BBD222-B67C-42BC-AF18-1477EC8B96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18F572B-E6F3-423B-B0E9-AFDCEA6A7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04AFEE-3A02-4C01-BE6C-4C021C2C29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E2B2B99-C2D0-4BCE-867C-9117D3EF7011}"/>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8" name="Footer Placeholder 7">
            <a:extLst>
              <a:ext uri="{FF2B5EF4-FFF2-40B4-BE49-F238E27FC236}">
                <a16:creationId xmlns:a16="http://schemas.microsoft.com/office/drawing/2014/main" id="{3C891CC7-46B6-4ED1-9EA4-8CCA487F52F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077120-D77E-49D0-90EC-4A9499CE61B0}"/>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531161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D341E-E90A-427F-897F-4CAA4F5C9E0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043602-9AEA-4C26-B24F-0AB9CCA97859}"/>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4" name="Footer Placeholder 3">
            <a:extLst>
              <a:ext uri="{FF2B5EF4-FFF2-40B4-BE49-F238E27FC236}">
                <a16:creationId xmlns:a16="http://schemas.microsoft.com/office/drawing/2014/main" id="{F41EFB32-B26A-4A36-A823-8D908C4A132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BF93E84-62C2-455D-BB1C-0687D2D04D9A}"/>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593063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1672F9-0077-43C3-9408-6D87EC1414CD}"/>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3" name="Footer Placeholder 2">
            <a:extLst>
              <a:ext uri="{FF2B5EF4-FFF2-40B4-BE49-F238E27FC236}">
                <a16:creationId xmlns:a16="http://schemas.microsoft.com/office/drawing/2014/main" id="{22DF3F28-62D5-4F67-8327-B29FF6CC885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BCF8BDB-1577-44D1-B105-E9B43BF2CC97}"/>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3565408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3F302-4E72-49B4-94D1-1F89D3A0D3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0F1D06D-5DAE-4F45-82C9-BEF53FE540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4BA0C0-3EC6-4CCA-98B4-B43569A72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D846FB-C718-4EE6-A069-D8E2DBE252BA}"/>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6" name="Footer Placeholder 5">
            <a:extLst>
              <a:ext uri="{FF2B5EF4-FFF2-40B4-BE49-F238E27FC236}">
                <a16:creationId xmlns:a16="http://schemas.microsoft.com/office/drawing/2014/main" id="{8670AF3C-A9E9-4A9C-948F-DAE48CE372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29798C-9F6D-4F36-9522-38A18F4FE38B}"/>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3919839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72901-A45E-4834-A551-3F3C96060B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8EA043-41FE-457E-AD5C-BE34307DDB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5A2C458-9601-4882-9BCA-AACF939C77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4C7FB7-4775-4F8E-B648-194CADB14FE6}"/>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6" name="Footer Placeholder 5">
            <a:extLst>
              <a:ext uri="{FF2B5EF4-FFF2-40B4-BE49-F238E27FC236}">
                <a16:creationId xmlns:a16="http://schemas.microsoft.com/office/drawing/2014/main" id="{995E6290-F049-4067-81F7-8996C33656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32319A-97FE-4895-9908-F492B282B0C0}"/>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836108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3601-536A-4D03-99B6-F1BD0E261D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1B03200-3400-4BEE-8D3B-EF5DE835F6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B5F7EF-2496-470B-B5B1-3983682AECF0}"/>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CBFD8112-95C0-46F7-B5FB-004549B242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59F617-AB2A-4FD4-9434-48C42BAC49A3}"/>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469698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BF7D29-6A71-421A-A5B9-F367F0DEC5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B377A7-9F32-4793-A1D2-8E50760190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B346AD-B676-47EC-B8D2-63C51D6619FC}"/>
              </a:ext>
            </a:extLst>
          </p:cNvPr>
          <p:cNvSpPr>
            <a:spLocks noGrp="1"/>
          </p:cNvSpPr>
          <p:nvPr>
            <p:ph type="dt" sz="half" idx="10"/>
          </p:nvPr>
        </p:nvSpPr>
        <p:spPr/>
        <p:txBody>
          <a:body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659B9213-3650-4CD9-B067-03419E15E1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99581F-1C10-4DC7-A0FA-895651C0EC0B}"/>
              </a:ext>
            </a:extLst>
          </p:cNvPr>
          <p:cNvSpPr>
            <a:spLocks noGrp="1"/>
          </p:cNvSpPr>
          <p:nvPr>
            <p:ph type="sldNum" sz="quarter" idx="12"/>
          </p:nvPr>
        </p:nvSpPr>
        <p:spPr/>
        <p:txBody>
          <a:bodyPr/>
          <a:lstStyle/>
          <a:p>
            <a:fld id="{6D469A23-ABC6-4C44-98BD-1EBA7A9AB91E}" type="slidenum">
              <a:rPr lang="en-US" smtClean="0"/>
              <a:t>‹#›</a:t>
            </a:fld>
            <a:endParaRPr lang="en-US"/>
          </a:p>
        </p:txBody>
      </p:sp>
    </p:spTree>
    <p:extLst>
      <p:ext uri="{BB962C8B-B14F-4D97-AF65-F5344CB8AC3E}">
        <p14:creationId xmlns:p14="http://schemas.microsoft.com/office/powerpoint/2010/main" val="2853119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C5D41D-2383-46D7-9B80-B9EA75D057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FF68D4C-988E-4B09-A3A2-D7542EABE9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6D63C-2FE2-40DF-A055-A79CCCF5BC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651D61-31F4-4DBA-8B22-04A1E8EE95EB}" type="datetimeFigureOut">
              <a:rPr lang="en-US" smtClean="0"/>
              <a:t>7/4/2026</a:t>
            </a:fld>
            <a:endParaRPr lang="en-US"/>
          </a:p>
        </p:txBody>
      </p:sp>
      <p:sp>
        <p:nvSpPr>
          <p:cNvPr id="5" name="Footer Placeholder 4">
            <a:extLst>
              <a:ext uri="{FF2B5EF4-FFF2-40B4-BE49-F238E27FC236}">
                <a16:creationId xmlns:a16="http://schemas.microsoft.com/office/drawing/2014/main" id="{19D8AB24-C166-438B-859F-B585F76819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86D18DF-B36B-4E6E-82FF-A15557873F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69A23-ABC6-4C44-98BD-1EBA7A9AB91E}" type="slidenum">
              <a:rPr lang="en-US" smtClean="0"/>
              <a:t>‹#›</a:t>
            </a:fld>
            <a:endParaRPr lang="en-US"/>
          </a:p>
        </p:txBody>
      </p:sp>
    </p:spTree>
    <p:extLst>
      <p:ext uri="{BB962C8B-B14F-4D97-AF65-F5344CB8AC3E}">
        <p14:creationId xmlns:p14="http://schemas.microsoft.com/office/powerpoint/2010/main" val="3992872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8428B-8F3D-44A5-9075-39686D22E837}"/>
              </a:ext>
            </a:extLst>
          </p:cNvPr>
          <p:cNvSpPr>
            <a:spLocks noGrp="1"/>
          </p:cNvSpPr>
          <p:nvPr>
            <p:ph type="ctrTitle"/>
          </p:nvPr>
        </p:nvSpPr>
        <p:spPr>
          <a:xfrm>
            <a:off x="1524000" y="1122363"/>
            <a:ext cx="9144000" cy="1655762"/>
          </a:xfrm>
        </p:spPr>
        <p:txBody>
          <a:bodyPr>
            <a:normAutofit fontScale="90000"/>
          </a:bodyPr>
          <a:lstStyle/>
          <a:p>
            <a:br>
              <a:rPr lang="fa-IR" dirty="0"/>
            </a:br>
            <a:br>
              <a:rPr lang="fa-IR" dirty="0"/>
            </a:br>
            <a:r>
              <a:rPr lang="en-US" dirty="0"/>
              <a:t>CVS &amp; AC </a:t>
            </a:r>
          </a:p>
        </p:txBody>
      </p:sp>
      <p:sp>
        <p:nvSpPr>
          <p:cNvPr id="3" name="Subtitle 2">
            <a:extLst>
              <a:ext uri="{FF2B5EF4-FFF2-40B4-BE49-F238E27FC236}">
                <a16:creationId xmlns:a16="http://schemas.microsoft.com/office/drawing/2014/main" id="{C4C0AD40-CC72-419D-97AC-CBA7E2BFBECE}"/>
              </a:ext>
            </a:extLst>
          </p:cNvPr>
          <p:cNvSpPr>
            <a:spLocks noGrp="1"/>
          </p:cNvSpPr>
          <p:nvPr>
            <p:ph type="subTitle" idx="1"/>
          </p:nvPr>
        </p:nvSpPr>
        <p:spPr/>
        <p:txBody>
          <a:bodyPr/>
          <a:lstStyle/>
          <a:p>
            <a:r>
              <a:rPr lang="fa-IR" b="1" dirty="0"/>
              <a:t>نمونه گیری از پرزهای جفتی و مایع </a:t>
            </a:r>
            <a:r>
              <a:rPr lang="fa-IR" b="1"/>
              <a:t>دور جنین</a:t>
            </a:r>
            <a:endParaRPr lang="en-US" b="1" dirty="0"/>
          </a:p>
        </p:txBody>
      </p:sp>
    </p:spTree>
    <p:extLst>
      <p:ext uri="{BB962C8B-B14F-4D97-AF65-F5344CB8AC3E}">
        <p14:creationId xmlns:p14="http://schemas.microsoft.com/office/powerpoint/2010/main" val="728700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0F524-EBCA-4DE7-BC1D-3C2CB21B4BDF}"/>
              </a:ext>
            </a:extLst>
          </p:cNvPr>
          <p:cNvSpPr>
            <a:spLocks noGrp="1"/>
          </p:cNvSpPr>
          <p:nvPr>
            <p:ph type="title"/>
          </p:nvPr>
        </p:nvSpPr>
        <p:spPr/>
        <p:txBody>
          <a:bodyPr/>
          <a:lstStyle/>
          <a:p>
            <a:pPr algn="r"/>
            <a:endParaRPr lang="en-US" dirty="0"/>
          </a:p>
        </p:txBody>
      </p:sp>
      <p:sp>
        <p:nvSpPr>
          <p:cNvPr id="3" name="Content Placeholder 2">
            <a:extLst>
              <a:ext uri="{FF2B5EF4-FFF2-40B4-BE49-F238E27FC236}">
                <a16:creationId xmlns:a16="http://schemas.microsoft.com/office/drawing/2014/main" id="{3741FF03-984B-4634-AD40-A461BD2B952E}"/>
              </a:ext>
            </a:extLst>
          </p:cNvPr>
          <p:cNvSpPr>
            <a:spLocks noGrp="1"/>
          </p:cNvSpPr>
          <p:nvPr>
            <p:ph idx="1"/>
          </p:nvPr>
        </p:nvSpPr>
        <p:spPr/>
        <p:txBody>
          <a:bodyPr>
            <a:normAutofit lnSpcReduction="10000"/>
          </a:bodyPr>
          <a:lstStyle/>
          <a:p>
            <a:pPr marL="0" indent="0" algn="r">
              <a:buNone/>
            </a:pPr>
            <a:r>
              <a:rPr lang="en-US" dirty="0"/>
              <a:t> </a:t>
            </a:r>
            <a:r>
              <a:rPr lang="fa-IR" dirty="0"/>
              <a:t>بارداری یک از حساس ترین و پر نوسان ترین دوران زندگی هر زن است که تمام توجه ها  معطوف به سلامت مادر و سلامت جنین در حال رشد می باشد.</a:t>
            </a:r>
          </a:p>
          <a:p>
            <a:pPr marL="0" indent="0" algn="r">
              <a:buNone/>
            </a:pPr>
            <a:endParaRPr lang="fa-IR" dirty="0"/>
          </a:p>
          <a:p>
            <a:pPr marL="0" indent="0" algn="r">
              <a:buNone/>
            </a:pPr>
            <a:r>
              <a:rPr lang="fa-IR" dirty="0"/>
              <a:t>و اهمیت انجام غربالگری و بررسی ناهنجاری های  جنین و بیماری های ژنتیکی نقش حیاتی در بررسی سلامت جنین و در نهایت سلامت خانواده  خواهد داشت .</a:t>
            </a:r>
          </a:p>
          <a:p>
            <a:pPr marL="0" indent="0" algn="r">
              <a:buNone/>
            </a:pPr>
            <a:endParaRPr lang="fa-IR" dirty="0"/>
          </a:p>
          <a:p>
            <a:pPr marL="0" indent="0" algn="r">
              <a:buNone/>
            </a:pPr>
            <a:r>
              <a:rPr lang="fa-IR" dirty="0"/>
              <a:t>با پیشرفت تکنولوژی پزشکی ، روش های تشخیصی مختلفی برای اطمینان از سلامت جنین توصعه یافته است که یکی از آنها آمنیوسنتز و نمونه گیری جفت می باشد که هردو تکنین برای بررسی جنین از نظر بیماری های کرموزومی و ژ نتیکی در تشخیص قبل از تولد می باشند. </a:t>
            </a:r>
            <a:endParaRPr lang="en-US" dirty="0"/>
          </a:p>
        </p:txBody>
      </p:sp>
    </p:spTree>
    <p:extLst>
      <p:ext uri="{BB962C8B-B14F-4D97-AF65-F5344CB8AC3E}">
        <p14:creationId xmlns:p14="http://schemas.microsoft.com/office/powerpoint/2010/main" val="1314040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9C56-09EF-45A2-A5A3-96C3C008F1C9}"/>
              </a:ext>
            </a:extLst>
          </p:cNvPr>
          <p:cNvSpPr>
            <a:spLocks noGrp="1"/>
          </p:cNvSpPr>
          <p:nvPr>
            <p:ph type="title"/>
          </p:nvPr>
        </p:nvSpPr>
        <p:spPr/>
        <p:txBody>
          <a:bodyPr/>
          <a:lstStyle/>
          <a:p>
            <a:pPr algn="ctr"/>
            <a:r>
              <a:rPr lang="en-US" dirty="0" err="1"/>
              <a:t>cvs</a:t>
            </a:r>
            <a:endParaRPr lang="en-US" dirty="0"/>
          </a:p>
        </p:txBody>
      </p:sp>
      <p:sp>
        <p:nvSpPr>
          <p:cNvPr id="3" name="Content Placeholder 2">
            <a:extLst>
              <a:ext uri="{FF2B5EF4-FFF2-40B4-BE49-F238E27FC236}">
                <a16:creationId xmlns:a16="http://schemas.microsoft.com/office/drawing/2014/main" id="{9F8ECE1B-78AC-4AC1-948C-D3C747F5DEFF}"/>
              </a:ext>
            </a:extLst>
          </p:cNvPr>
          <p:cNvSpPr>
            <a:spLocks noGrp="1"/>
          </p:cNvSpPr>
          <p:nvPr>
            <p:ph idx="1"/>
          </p:nvPr>
        </p:nvSpPr>
        <p:spPr/>
        <p:txBody>
          <a:bodyPr/>
          <a:lstStyle/>
          <a:p>
            <a:pPr algn="ctr"/>
            <a:endParaRPr lang="en-US" dirty="0"/>
          </a:p>
          <a:p>
            <a:pPr marL="0" indent="0" algn="ctr">
              <a:buNone/>
            </a:pPr>
            <a:r>
              <a:rPr lang="en-US" dirty="0"/>
              <a:t>Chorionic  Villus  Sampling</a:t>
            </a:r>
          </a:p>
          <a:p>
            <a:pPr marL="0" indent="0" algn="ctr">
              <a:buNone/>
            </a:pPr>
            <a:endParaRPr lang="en-US" dirty="0"/>
          </a:p>
          <a:p>
            <a:pPr marL="0" indent="0" algn="ctr">
              <a:buNone/>
            </a:pPr>
            <a:r>
              <a:rPr lang="fa-IR" dirty="0"/>
              <a:t>نمونه گیری از پرز های جفتی</a:t>
            </a:r>
            <a:endParaRPr lang="en-US" dirty="0"/>
          </a:p>
        </p:txBody>
      </p:sp>
    </p:spTree>
    <p:extLst>
      <p:ext uri="{BB962C8B-B14F-4D97-AF65-F5344CB8AC3E}">
        <p14:creationId xmlns:p14="http://schemas.microsoft.com/office/powerpoint/2010/main" val="397770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9810D-94E3-4F0A-9139-1409B6506BF7}"/>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CA9B56E7-D34D-4FFC-91ED-80ECD24F84C4}"/>
              </a:ext>
            </a:extLst>
          </p:cNvPr>
          <p:cNvSpPr>
            <a:spLocks noGrp="1"/>
          </p:cNvSpPr>
          <p:nvPr>
            <p:ph idx="1"/>
          </p:nvPr>
        </p:nvSpPr>
        <p:spPr/>
        <p:txBody>
          <a:bodyPr/>
          <a:lstStyle/>
          <a:p>
            <a:pPr marL="0" indent="0" algn="r">
              <a:buNone/>
            </a:pPr>
            <a:r>
              <a:rPr lang="fa-IR" dirty="0"/>
              <a:t>در این آزمایش تشخیصی تعدادی از پرزهای جفتی (پلاسنتا) برای بررسی کرموزوم های جنین ( تعیی کاریوتایپ) و یا برای بررسی ژن های شناخته شده بیماری ها ، با تکنیک مخصوص برداشته و تحت شرایطی خاص به آزمایشگاه های ژنتیک ارسال می شود </a:t>
            </a:r>
          </a:p>
          <a:p>
            <a:pPr marL="0" indent="0" algn="r">
              <a:buNone/>
            </a:pPr>
            <a:r>
              <a:rPr lang="fa-IR" dirty="0"/>
              <a:t>ازآنجا که جنین  و جفت ، هر دو از یک تخمک بارور شده ، منشا گرفته اند لذا با تحلیل نقشه ژنتیک( دی ان ای ) موجود در پرزهای جفتی می توان ناهنجاری های کروموزومی و یا برخی از بیماری های ژنتیکی( بیماری هایی که ژن آنها تشخیص داده شده است) را در  جنین  با دقت بالا تشخیص داد .</a:t>
            </a:r>
          </a:p>
          <a:p>
            <a:pPr marL="0" indent="0" algn="r">
              <a:buNone/>
            </a:pPr>
            <a:endParaRPr lang="fa-IR"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fa-IR" dirty="0"/>
          </a:p>
          <a:p>
            <a:pPr marL="0" indent="0" algn="r">
              <a:buNone/>
            </a:pPr>
            <a:endParaRPr lang="en-US" dirty="0"/>
          </a:p>
        </p:txBody>
      </p:sp>
    </p:spTree>
    <p:extLst>
      <p:ext uri="{BB962C8B-B14F-4D97-AF65-F5344CB8AC3E}">
        <p14:creationId xmlns:p14="http://schemas.microsoft.com/office/powerpoint/2010/main" val="440874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F165A-523F-4082-BC1F-642BF6152E1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90A0630-97CC-475B-8ED7-A73820B6F1D2}"/>
              </a:ext>
            </a:extLst>
          </p:cNvPr>
          <p:cNvSpPr>
            <a:spLocks noGrp="1"/>
          </p:cNvSpPr>
          <p:nvPr>
            <p:ph idx="1"/>
          </p:nvPr>
        </p:nvSpPr>
        <p:spPr/>
        <p:txBody>
          <a:bodyPr/>
          <a:lstStyle/>
          <a:p>
            <a:pPr marL="0" indent="0" algn="r">
              <a:buNone/>
            </a:pPr>
            <a:r>
              <a:rPr lang="fa-IR" dirty="0"/>
              <a:t>زمان بندی یکی از مهم ترین عوامل در موفقین و ایمنی این ازمایش می باشد .</a:t>
            </a:r>
          </a:p>
          <a:p>
            <a:pPr marL="0" indent="0" algn="r">
              <a:buNone/>
            </a:pPr>
            <a:r>
              <a:rPr lang="fa-IR" dirty="0"/>
              <a:t>که معمولا  از هفته 11تا 14 باردرای قابل انجام می باشد</a:t>
            </a:r>
          </a:p>
          <a:p>
            <a:pPr marL="0" indent="0" algn="r">
              <a:buNone/>
            </a:pPr>
            <a:r>
              <a:rPr lang="fa-IR" dirty="0"/>
              <a:t>ای بازه زمانی بسیار اهمیت دارد به این دلایل که قبل از هفته 10 بارداری  خطر سقط و هدم رشد کافی سلول های جفتی ( تروفوبلاست ها)  وجود دارد همینطور بعد از هفته 14 بدلیل کاهش تعداد ویلی ها ( ویلی های بخش جنینی جفت) بدلیل بزرگتر شدن بخش مادری جفت و همینطور ریسک بالای خونریزی پیشنهاد نمی شود.</a:t>
            </a:r>
          </a:p>
          <a:p>
            <a:pPr marL="0" indent="0" algn="r">
              <a:buNone/>
            </a:pPr>
            <a:r>
              <a:rPr lang="fa-IR" dirty="0"/>
              <a:t>این تست به دو روش ترنس واژینال و ترنس ابدومینال  که هردو  تحت گاید سونوگرافی خواهد بود ،قابل انجام می باشد .</a:t>
            </a:r>
          </a:p>
          <a:p>
            <a:pPr marL="0" indent="0" algn="r">
              <a:buNone/>
            </a:pPr>
            <a:r>
              <a:rPr lang="fa-IR" dirty="0"/>
              <a:t> </a:t>
            </a:r>
            <a:endParaRPr lang="en-US" dirty="0"/>
          </a:p>
        </p:txBody>
      </p:sp>
    </p:spTree>
    <p:extLst>
      <p:ext uri="{BB962C8B-B14F-4D97-AF65-F5344CB8AC3E}">
        <p14:creationId xmlns:p14="http://schemas.microsoft.com/office/powerpoint/2010/main" val="3271698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B23FE733-F95B-4DF6-AFC5-BEEB3577C4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7" name="Rectangle 36">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3" y="633619"/>
            <a:ext cx="6852464"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E0E53B-8A14-4D27-8A5C-A1DAC7054190}"/>
              </a:ext>
            </a:extLst>
          </p:cNvPr>
          <p:cNvSpPr>
            <a:spLocks noGrp="1"/>
          </p:cNvSpPr>
          <p:nvPr>
            <p:ph type="title"/>
          </p:nvPr>
        </p:nvSpPr>
        <p:spPr>
          <a:xfrm>
            <a:off x="838196" y="978408"/>
            <a:ext cx="6007608" cy="175696"/>
          </a:xfrm>
        </p:spPr>
        <p:txBody>
          <a:bodyPr>
            <a:normAutofit fontScale="90000"/>
          </a:bodyPr>
          <a:lstStyle/>
          <a:p>
            <a:endParaRPr lang="en-US" sz="2800" dirty="0"/>
          </a:p>
        </p:txBody>
      </p:sp>
      <p:sp>
        <p:nvSpPr>
          <p:cNvPr id="38" name="Rectangle 37">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4" y="2121408"/>
            <a:ext cx="5824728"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DE92FD1-A998-4D4A-A793-4A8370635FAC}"/>
              </a:ext>
            </a:extLst>
          </p:cNvPr>
          <p:cNvSpPr>
            <a:spLocks noGrp="1"/>
          </p:cNvSpPr>
          <p:nvPr>
            <p:ph idx="1"/>
          </p:nvPr>
        </p:nvSpPr>
        <p:spPr>
          <a:xfrm>
            <a:off x="841244" y="1498893"/>
            <a:ext cx="6007608" cy="4289259"/>
          </a:xfrm>
        </p:spPr>
        <p:txBody>
          <a:bodyPr>
            <a:normAutofit/>
          </a:bodyPr>
          <a:lstStyle/>
          <a:p>
            <a:pPr marL="0" indent="0">
              <a:buNone/>
            </a:pPr>
            <a:r>
              <a:rPr lang="fa-IR" sz="1800" dirty="0"/>
              <a:t>در روش ترنس واژینال بدین صورت می باشد که کاتتر از طریق واژن وارد دهانه رحم شده تا به جفت برسد (که در ایران این روش انجام نمی شود )</a:t>
            </a:r>
          </a:p>
          <a:p>
            <a:pPr marL="0" indent="0">
              <a:buNone/>
            </a:pPr>
            <a:r>
              <a:rPr lang="fa-IR" sz="1800" dirty="0"/>
              <a:t>در روش  ترنس ابدومینال بدین صورت است که کاتتر از روز شکم مادر وارد رحم و جفت شده و نمونه برداری صورت میپذیرد.</a:t>
            </a:r>
          </a:p>
          <a:p>
            <a:pPr marL="0" indent="0">
              <a:buNone/>
            </a:pPr>
            <a:r>
              <a:rPr lang="fa-IR" sz="1800" dirty="0"/>
              <a:t>در هر دو روش وقتی کاتتر توسط پریناتولوژیست به  داخل جفت رسید ، دستیارسرنگ مخصوص را که  حاوی مقدار مایع ( می تواند سرم نرمال سالین یا مایع پی بی اس آزمایشگاه ژنتیک باشد ) می باشد را بعداز بردشتن سوزن کاتتر به آن پیچ  کرده و سپس شروع به آسپیراسیون می کند که در این فرآیند باتوجه به فشار معکوس وارد شده مقادیری از پرزهای جفت ( همان ویلی ها ) از جفت کنده شده  و داخل سرنگ آسپپره می شوند و مایع کشیده شده  در سرنگ کمک میکنر که ویلی ها به دیواره های سرنگ نچسبند و سپس سرنگ از کاتتر جدا شده و تمام محتویات آسپیره شده به داخل فالکون آزمایشکاه تزریق می شود. (فالکون ظرف مخصوص نگهداری نمونه می باشد که با سرم نرمال سالین یا محول پی بی اس آزمایشاه پرشده است) </a:t>
            </a:r>
            <a:endParaRPr lang="en-US" sz="1800" dirty="0"/>
          </a:p>
        </p:txBody>
      </p:sp>
      <p:pic>
        <p:nvPicPr>
          <p:cNvPr id="19" name="Picture 18">
            <a:extLst>
              <a:ext uri="{FF2B5EF4-FFF2-40B4-BE49-F238E27FC236}">
                <a16:creationId xmlns:a16="http://schemas.microsoft.com/office/drawing/2014/main" id="{23F8F5A5-E31D-7E85-1131-D30995917E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0960" y="721150"/>
            <a:ext cx="4233672" cy="2476698"/>
          </a:xfrm>
          <a:prstGeom prst="rect">
            <a:avLst/>
          </a:prstGeom>
        </p:spPr>
      </p:pic>
      <p:pic>
        <p:nvPicPr>
          <p:cNvPr id="13" name="Picture 12">
            <a:extLst>
              <a:ext uri="{FF2B5EF4-FFF2-40B4-BE49-F238E27FC236}">
                <a16:creationId xmlns:a16="http://schemas.microsoft.com/office/drawing/2014/main" id="{C61A6DAE-8E60-642A-6BC2-D8B7CD7167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8327" y="3472468"/>
            <a:ext cx="4095382" cy="2651760"/>
          </a:xfrm>
          <a:prstGeom prst="rect">
            <a:avLst/>
          </a:prstGeom>
        </p:spPr>
      </p:pic>
    </p:spTree>
    <p:extLst>
      <p:ext uri="{BB962C8B-B14F-4D97-AF65-F5344CB8AC3E}">
        <p14:creationId xmlns:p14="http://schemas.microsoft.com/office/powerpoint/2010/main" val="3014188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B6FCA-4F5B-45EA-A379-41BB0EC086A9}"/>
              </a:ext>
            </a:extLst>
          </p:cNvPr>
          <p:cNvSpPr>
            <a:spLocks noGrp="1"/>
          </p:cNvSpPr>
          <p:nvPr>
            <p:ph type="title"/>
          </p:nvPr>
        </p:nvSpPr>
        <p:spPr/>
        <p:txBody>
          <a:bodyPr/>
          <a:lstStyle/>
          <a:p>
            <a:pPr algn="ctr"/>
            <a:r>
              <a:rPr lang="fa-IR" dirty="0"/>
              <a:t>عوارض نمونه گیری</a:t>
            </a:r>
            <a:endParaRPr lang="en-US" dirty="0"/>
          </a:p>
        </p:txBody>
      </p:sp>
      <p:sp>
        <p:nvSpPr>
          <p:cNvPr id="3" name="Content Placeholder 2">
            <a:extLst>
              <a:ext uri="{FF2B5EF4-FFF2-40B4-BE49-F238E27FC236}">
                <a16:creationId xmlns:a16="http://schemas.microsoft.com/office/drawing/2014/main" id="{0F1828AC-03F3-4C4E-B946-616A5B3BFC0C}"/>
              </a:ext>
            </a:extLst>
          </p:cNvPr>
          <p:cNvSpPr>
            <a:spLocks noGrp="1"/>
          </p:cNvSpPr>
          <p:nvPr>
            <p:ph idx="1"/>
          </p:nvPr>
        </p:nvSpPr>
        <p:spPr/>
        <p:txBody>
          <a:bodyPr/>
          <a:lstStyle/>
          <a:p>
            <a:pPr marL="0" indent="0" algn="r">
              <a:buNone/>
            </a:pPr>
            <a:endParaRPr lang="fa-IR" dirty="0"/>
          </a:p>
          <a:p>
            <a:pPr marL="0" indent="0" algn="r">
              <a:buNone/>
            </a:pPr>
            <a:r>
              <a:rPr lang="fa-IR" dirty="0"/>
              <a:t>سقط شدن جنین</a:t>
            </a:r>
          </a:p>
          <a:p>
            <a:pPr marL="0" indent="0" algn="r">
              <a:buNone/>
            </a:pPr>
            <a:r>
              <a:rPr lang="fa-IR" dirty="0"/>
              <a:t>پاره شدن کیسه آب </a:t>
            </a:r>
          </a:p>
          <a:p>
            <a:pPr marL="0" indent="0" algn="r">
              <a:buNone/>
            </a:pPr>
            <a:r>
              <a:rPr lang="fa-IR" dirty="0"/>
              <a:t>خونریزی</a:t>
            </a:r>
          </a:p>
          <a:p>
            <a:pPr marL="0" indent="0" algn="r">
              <a:buNone/>
            </a:pPr>
            <a:endParaRPr lang="fa-IR" dirty="0"/>
          </a:p>
          <a:p>
            <a:pPr marL="0" indent="0" algn="r">
              <a:buNone/>
            </a:pPr>
            <a:r>
              <a:rPr lang="fa-IR" dirty="0"/>
              <a:t>بعداز نمونه گیری 24 تا 72 ساعت اولیه سیار مهم می باشد  که مادر از هرگونه فعالیت سنگین خودداری کند </a:t>
            </a:r>
            <a:endParaRPr lang="en-US" dirty="0"/>
          </a:p>
        </p:txBody>
      </p:sp>
    </p:spTree>
    <p:extLst>
      <p:ext uri="{BB962C8B-B14F-4D97-AF65-F5344CB8AC3E}">
        <p14:creationId xmlns:p14="http://schemas.microsoft.com/office/powerpoint/2010/main" val="50289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A3C38-79F6-4D1C-AF5F-5751D8712E98}"/>
              </a:ext>
            </a:extLst>
          </p:cNvPr>
          <p:cNvSpPr>
            <a:spLocks noGrp="1"/>
          </p:cNvSpPr>
          <p:nvPr>
            <p:ph type="title"/>
          </p:nvPr>
        </p:nvSpPr>
        <p:spPr/>
        <p:txBody>
          <a:bodyPr/>
          <a:lstStyle/>
          <a:p>
            <a:pPr algn="ctr"/>
            <a:r>
              <a:rPr lang="fa-IR" dirty="0"/>
              <a:t>موارد قابل تشخیص با نمونه گیری پرزهای جنین</a:t>
            </a:r>
            <a:endParaRPr lang="en-US" dirty="0"/>
          </a:p>
        </p:txBody>
      </p:sp>
      <p:sp>
        <p:nvSpPr>
          <p:cNvPr id="3" name="Content Placeholder 2">
            <a:extLst>
              <a:ext uri="{FF2B5EF4-FFF2-40B4-BE49-F238E27FC236}">
                <a16:creationId xmlns:a16="http://schemas.microsoft.com/office/drawing/2014/main" id="{7164589A-ED06-42E6-8713-37D7289EAC8D}"/>
              </a:ext>
            </a:extLst>
          </p:cNvPr>
          <p:cNvSpPr>
            <a:spLocks noGrp="1"/>
          </p:cNvSpPr>
          <p:nvPr>
            <p:ph idx="1"/>
          </p:nvPr>
        </p:nvSpPr>
        <p:spPr/>
        <p:txBody>
          <a:bodyPr>
            <a:normAutofit lnSpcReduction="10000"/>
          </a:bodyPr>
          <a:lstStyle/>
          <a:p>
            <a:pPr marL="0" indent="0" algn="r">
              <a:buNone/>
            </a:pPr>
            <a:endParaRPr lang="fa-IR" dirty="0"/>
          </a:p>
          <a:p>
            <a:pPr marL="0" indent="0" algn="r">
              <a:buNone/>
            </a:pPr>
            <a:r>
              <a:rPr lang="fa-IR" dirty="0"/>
              <a:t>ناهنجاری های کروموزمی:</a:t>
            </a:r>
          </a:p>
          <a:p>
            <a:pPr marL="0" indent="0" algn="r">
              <a:buNone/>
            </a:pPr>
            <a:r>
              <a:rPr lang="fa-IR" dirty="0"/>
              <a:t>سندروم داون(تری زومی21)، سندروم ادوارد ( تری زومی18) ، سندروم پاتو( تری زومی 13) سندروم ترنر( تک کروموزوم ایکس در زنان) ،سندروم کلاین فیلتر(کروموزم ایکس اضافی در مردان)، و در گیری های سایر کرموزوم ها و ترنس لوکیشن ها(جابجایی یا شکستگی کروموزوم ها)</a:t>
            </a:r>
          </a:p>
          <a:p>
            <a:pPr marL="0" indent="0" algn="r">
              <a:buNone/>
            </a:pPr>
            <a:endParaRPr lang="fa-IR" dirty="0"/>
          </a:p>
          <a:p>
            <a:pPr marL="0" indent="0" algn="r">
              <a:buNone/>
            </a:pPr>
            <a:r>
              <a:rPr lang="fa-IR" dirty="0"/>
              <a:t>بیماری های ژنتیکی تک ژنی: انواع تالاسمی ها.سیستیک فیبروزیس،میاستنی گراو ، و خیلی از بیماری های ژنتیکی دیگر که ژن آن شناخته شده است.</a:t>
            </a:r>
          </a:p>
          <a:p>
            <a:pPr marL="0" indent="0" algn="r">
              <a:buNone/>
            </a:pPr>
            <a:r>
              <a:rPr lang="fa-IR" dirty="0"/>
              <a:t>نکته: این تست برای تشخیص بیماری های تک ژنی قابل انجام است  </a:t>
            </a:r>
            <a:endParaRPr lang="en-US" dirty="0"/>
          </a:p>
        </p:txBody>
      </p:sp>
    </p:spTree>
    <p:extLst>
      <p:ext uri="{BB962C8B-B14F-4D97-AF65-F5344CB8AC3E}">
        <p14:creationId xmlns:p14="http://schemas.microsoft.com/office/powerpoint/2010/main" val="1724538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8BF01-E060-472E-A678-E13B4F6E4AB7}"/>
              </a:ext>
            </a:extLst>
          </p:cNvPr>
          <p:cNvSpPr>
            <a:spLocks noGrp="1"/>
          </p:cNvSpPr>
          <p:nvPr>
            <p:ph type="title"/>
          </p:nvPr>
        </p:nvSpPr>
        <p:spPr/>
        <p:txBody>
          <a:bodyPr/>
          <a:lstStyle/>
          <a:p>
            <a:pPr algn="ctr"/>
            <a:r>
              <a:rPr lang="en-US" dirty="0"/>
              <a:t>Amniocentesis</a:t>
            </a:r>
          </a:p>
        </p:txBody>
      </p:sp>
      <p:sp>
        <p:nvSpPr>
          <p:cNvPr id="3" name="Content Placeholder 2">
            <a:extLst>
              <a:ext uri="{FF2B5EF4-FFF2-40B4-BE49-F238E27FC236}">
                <a16:creationId xmlns:a16="http://schemas.microsoft.com/office/drawing/2014/main" id="{4208CCD7-5D62-476B-984D-2805F70824B1}"/>
              </a:ext>
            </a:extLst>
          </p:cNvPr>
          <p:cNvSpPr>
            <a:spLocks noGrp="1"/>
          </p:cNvSpPr>
          <p:nvPr>
            <p:ph idx="1"/>
          </p:nvPr>
        </p:nvSpPr>
        <p:spPr/>
        <p:txBody>
          <a:bodyPr/>
          <a:lstStyle/>
          <a:p>
            <a:pPr marL="0" indent="0" algn="ctr">
              <a:buNone/>
            </a:pPr>
            <a:endParaRPr lang="en-US" dirty="0"/>
          </a:p>
          <a:p>
            <a:pPr marL="0" indent="0" algn="ctr">
              <a:buNone/>
            </a:pPr>
            <a:r>
              <a:rPr lang="fa-IR" dirty="0"/>
              <a:t>نمونه گیری از مایع آمنیوتیک ( آب دور جنین )</a:t>
            </a:r>
            <a:endParaRPr lang="en-US" dirty="0"/>
          </a:p>
        </p:txBody>
      </p:sp>
    </p:spTree>
    <p:extLst>
      <p:ext uri="{BB962C8B-B14F-4D97-AF65-F5344CB8AC3E}">
        <p14:creationId xmlns:p14="http://schemas.microsoft.com/office/powerpoint/2010/main" val="261621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B86175B-0730-1DDA-8B2C-C3B37940C4BD}"/>
              </a:ext>
            </a:extLst>
          </p:cNvPr>
          <p:cNvPicPr>
            <a:picLocks noChangeAspect="1"/>
          </p:cNvPicPr>
          <p:nvPr/>
        </p:nvPicPr>
        <p:blipFill>
          <a:blip r:embed="rId2">
            <a:extLst>
              <a:ext uri="{28A0092B-C50C-407E-A947-70E740481C1C}">
                <a14:useLocalDpi xmlns:a14="http://schemas.microsoft.com/office/drawing/2010/main" val="0"/>
              </a:ext>
            </a:extLst>
          </a:blip>
          <a:srcRect l="1964" r="25355" b="9090"/>
          <a:stretch>
            <a:fillRect/>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2ED826-F013-4861-850B-EFCEEC66F200}"/>
              </a:ext>
            </a:extLst>
          </p:cNvPr>
          <p:cNvSpPr>
            <a:spLocks noGrp="1"/>
          </p:cNvSpPr>
          <p:nvPr>
            <p:ph type="title"/>
          </p:nvPr>
        </p:nvSpPr>
        <p:spPr>
          <a:xfrm flipV="1">
            <a:off x="371094" y="1115569"/>
            <a:ext cx="3438144" cy="45719"/>
          </a:xfrm>
        </p:spPr>
        <p:txBody>
          <a:bodyPr anchor="b">
            <a:normAutofit fontScale="90000"/>
          </a:bodyPr>
          <a:lstStyle/>
          <a:p>
            <a:endParaRPr lang="en-US" sz="2800" dirty="0"/>
          </a:p>
        </p:txBody>
      </p:sp>
      <p:sp>
        <p:nvSpPr>
          <p:cNvPr id="19" name="Rectangle 1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01CADA8-6284-4AB2-919D-A2CFF9C6C939}"/>
              </a:ext>
            </a:extLst>
          </p:cNvPr>
          <p:cNvSpPr>
            <a:spLocks noGrp="1"/>
          </p:cNvSpPr>
          <p:nvPr>
            <p:ph idx="1"/>
          </p:nvPr>
        </p:nvSpPr>
        <p:spPr>
          <a:xfrm>
            <a:off x="371094" y="916687"/>
            <a:ext cx="5505831" cy="5363337"/>
          </a:xfrm>
        </p:spPr>
        <p:txBody>
          <a:bodyPr anchor="t">
            <a:normAutofit/>
          </a:bodyPr>
          <a:lstStyle/>
          <a:p>
            <a:pPr marL="0" indent="0">
              <a:buNone/>
            </a:pPr>
            <a:endParaRPr lang="fa-IR" sz="1800" dirty="0"/>
          </a:p>
          <a:p>
            <a:pPr marL="0" indent="0">
              <a:buNone/>
            </a:pPr>
            <a:r>
              <a:rPr lang="fa-IR" sz="1800" dirty="0"/>
              <a:t>این تست نیز تحت گاید سونوگرافی  توسط پریناتولوژیست انجام می شود</a:t>
            </a:r>
          </a:p>
          <a:p>
            <a:pPr marL="0" indent="0">
              <a:buNone/>
            </a:pPr>
            <a:r>
              <a:rPr lang="fa-IR" sz="1800" dirty="0"/>
              <a:t>بئین صورت که کاتتراز روی شکم مادر وارد رحم و وارد مایع دور جنین شده وحدود  سی سی از مایع آمنیوتیک برداشته و به آزمایشگاه ارسال می شود </a:t>
            </a:r>
          </a:p>
          <a:p>
            <a:pPr marL="0" indent="0">
              <a:buNone/>
            </a:pPr>
            <a:r>
              <a:rPr lang="fa-IR" sz="1800" dirty="0"/>
              <a:t>زمان انجام این تست بین هفته 15 تا 20 بارداری می باشد. زیرا کمتر از هفنه 15 ممکن است مامبران های جنین ( پرده کوریون و آمنیون ) هنوز بطور کامل بسته نشده باشند و وارد کردن سوزن خطر پارگی کیسه آب را افزای دهد و از طرفی مقدار دی ان ای آزاد جنین در مایع بعدازهفته 15 به بیشترین مقدار خود می رسد. از طرفی بعداز هفته 20 مقدار دی ان ای ازاد در مایع کمتر شده و بدلیل بزرگتر شدن جنین شانس پارگی کیسه اب و سقط افزایش می باشد</a:t>
            </a:r>
          </a:p>
          <a:p>
            <a:pPr marL="0" indent="0">
              <a:buNone/>
            </a:pPr>
            <a:r>
              <a:rPr lang="fa-IR" sz="1800" dirty="0"/>
              <a:t>در ایران بدلیل اینکه سن مجاز پزشکی قانونی جهت دریافت مجوز سقط قانونی  تا18هفته و6 روز می باشد ترجیحا قبل از هفته 18 این تست انجام می شود.</a:t>
            </a:r>
          </a:p>
        </p:txBody>
      </p:sp>
    </p:spTree>
    <p:extLst>
      <p:ext uri="{BB962C8B-B14F-4D97-AF65-F5344CB8AC3E}">
        <p14:creationId xmlns:p14="http://schemas.microsoft.com/office/powerpoint/2010/main" val="4082934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E71F1-D06A-4BFF-A88B-4AB1D22F8005}"/>
              </a:ext>
            </a:extLst>
          </p:cNvPr>
          <p:cNvSpPr>
            <a:spLocks noGrp="1"/>
          </p:cNvSpPr>
          <p:nvPr>
            <p:ph type="title"/>
          </p:nvPr>
        </p:nvSpPr>
        <p:spPr/>
        <p:txBody>
          <a:bodyPr/>
          <a:lstStyle/>
          <a:p>
            <a:pPr algn="ctr"/>
            <a:r>
              <a:rPr lang="fa-IR" dirty="0"/>
              <a:t>اندیکاسیون های انجام وموارد قابل تشخیص با آمنیوسنتز</a:t>
            </a:r>
            <a:endParaRPr lang="en-US" dirty="0"/>
          </a:p>
        </p:txBody>
      </p:sp>
      <p:sp>
        <p:nvSpPr>
          <p:cNvPr id="3" name="Content Placeholder 2">
            <a:extLst>
              <a:ext uri="{FF2B5EF4-FFF2-40B4-BE49-F238E27FC236}">
                <a16:creationId xmlns:a16="http://schemas.microsoft.com/office/drawing/2014/main" id="{9F575F3C-9429-4D2F-B901-997695302270}"/>
              </a:ext>
            </a:extLst>
          </p:cNvPr>
          <p:cNvSpPr>
            <a:spLocks noGrp="1"/>
          </p:cNvSpPr>
          <p:nvPr>
            <p:ph idx="1"/>
          </p:nvPr>
        </p:nvSpPr>
        <p:spPr/>
        <p:txBody>
          <a:bodyPr/>
          <a:lstStyle/>
          <a:p>
            <a:pPr marL="0" indent="0" algn="r">
              <a:buNone/>
            </a:pPr>
            <a:endParaRPr lang="fa-IR" dirty="0"/>
          </a:p>
          <a:p>
            <a:pPr marL="0" indent="0" algn="r">
              <a:buNone/>
            </a:pPr>
            <a:r>
              <a:rPr lang="fa-IR" dirty="0"/>
              <a:t>غربالگری پرخطر</a:t>
            </a:r>
          </a:p>
          <a:p>
            <a:pPr marL="0" indent="0" algn="r">
              <a:buNone/>
            </a:pPr>
            <a:r>
              <a:rPr lang="fa-IR" dirty="0"/>
              <a:t>سن بالای 35 سال مادر </a:t>
            </a:r>
          </a:p>
          <a:p>
            <a:pPr marL="0" indent="0" algn="r">
              <a:buNone/>
            </a:pPr>
            <a:r>
              <a:rPr lang="fa-IR" dirty="0"/>
              <a:t>مشاهده نتایج غیرطبیعی در سونوگرافی</a:t>
            </a:r>
          </a:p>
          <a:p>
            <a:pPr marL="0" indent="0" algn="r">
              <a:buNone/>
            </a:pPr>
            <a:r>
              <a:rPr lang="fa-IR" dirty="0"/>
              <a:t>سابقه فامیلی مثبت ( اعم از اختلالات کروموزومی و ژنتیکی یابیماری های  متابولیک و...</a:t>
            </a:r>
          </a:p>
          <a:p>
            <a:pPr marL="0" indent="0" algn="r">
              <a:buNone/>
            </a:pPr>
            <a:r>
              <a:rPr lang="fa-IR" dirty="0"/>
              <a:t>در موارد پلی هیدرآمنیوس شدید بدون علت ایدیوپاتیک(جعت پیشگیری از پارگی زودهنگام کیسه آب و خطر پره ترم لیبر)</a:t>
            </a:r>
          </a:p>
          <a:p>
            <a:pPr marL="0" indent="0" algn="r">
              <a:buNone/>
            </a:pPr>
            <a:r>
              <a:rPr lang="fa-IR" dirty="0"/>
              <a:t>در موارد دیگر جهت تعیین میزان هورمون الفافیتوپروتین در کمک به تشخیص ناهنجاری های لوله عصبی</a:t>
            </a:r>
          </a:p>
        </p:txBody>
      </p:sp>
    </p:spTree>
    <p:extLst>
      <p:ext uri="{BB962C8B-B14F-4D97-AF65-F5344CB8AC3E}">
        <p14:creationId xmlns:p14="http://schemas.microsoft.com/office/powerpoint/2010/main" val="2517897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F5F24-389A-416F-973F-A9D4DF202AB5}"/>
              </a:ext>
            </a:extLst>
          </p:cNvPr>
          <p:cNvSpPr>
            <a:spLocks noGrp="1"/>
          </p:cNvSpPr>
          <p:nvPr>
            <p:ph type="title"/>
          </p:nvPr>
        </p:nvSpPr>
        <p:spPr/>
        <p:txBody>
          <a:bodyPr/>
          <a:lstStyle/>
          <a:p>
            <a:pPr algn="ctr"/>
            <a:endParaRPr lang="en-US" dirty="0"/>
          </a:p>
        </p:txBody>
      </p:sp>
      <p:sp>
        <p:nvSpPr>
          <p:cNvPr id="3" name="Content Placeholder 2">
            <a:extLst>
              <a:ext uri="{FF2B5EF4-FFF2-40B4-BE49-F238E27FC236}">
                <a16:creationId xmlns:a16="http://schemas.microsoft.com/office/drawing/2014/main" id="{BF39E53D-C0DB-48AB-90B4-F95DF0F303F5}"/>
              </a:ext>
            </a:extLst>
          </p:cNvPr>
          <p:cNvSpPr>
            <a:spLocks noGrp="1"/>
          </p:cNvSpPr>
          <p:nvPr>
            <p:ph idx="1"/>
          </p:nvPr>
        </p:nvSpPr>
        <p:spPr/>
        <p:txBody>
          <a:bodyPr>
            <a:normAutofit/>
          </a:bodyPr>
          <a:lstStyle/>
          <a:p>
            <a:pPr marL="0" indent="0" algn="r">
              <a:buNone/>
            </a:pPr>
            <a:endParaRPr lang="fa-IR" dirty="0"/>
          </a:p>
          <a:p>
            <a:pPr marL="0" indent="0" algn="r">
              <a:buNone/>
            </a:pPr>
            <a:r>
              <a:rPr lang="fa-IR" dirty="0"/>
              <a:t>ناهنجاری های کروموزمی:</a:t>
            </a:r>
          </a:p>
          <a:p>
            <a:pPr marL="0" indent="0" algn="r">
              <a:buNone/>
            </a:pPr>
            <a:r>
              <a:rPr lang="fa-IR" dirty="0"/>
              <a:t>سندروم داون(تری زومی21)، سندروم ادوارد ( تری زومی18) ، سندروم پاتو( تری زومی 13) سندروم ترنر( تک کروموزوم ایکس در زنان) ،سندروم کلاین فیلتر(کروموزم ایکس اضافی در مردان)، و در گیری های سایر کرموزوم ها و ترنس لوکیشن ها(جابجایی یا شکستگی کروموزوم ها)</a:t>
            </a:r>
          </a:p>
          <a:p>
            <a:pPr marL="0" indent="0" algn="r">
              <a:buNone/>
            </a:pPr>
            <a:endParaRPr lang="fa-IR" dirty="0"/>
          </a:p>
          <a:p>
            <a:pPr marL="0" indent="0" algn="r">
              <a:buNone/>
            </a:pPr>
            <a:r>
              <a:rPr lang="fa-IR" dirty="0"/>
              <a:t>بیماری های ژنتیکی شناخته شده ای مه توسط متخصصان ژنتیک اعلام شوند که از طریق مایع آمنیوتیک قابل تشخیص می باشند </a:t>
            </a:r>
          </a:p>
        </p:txBody>
      </p:sp>
    </p:spTree>
    <p:extLst>
      <p:ext uri="{BB962C8B-B14F-4D97-AF65-F5344CB8AC3E}">
        <p14:creationId xmlns:p14="http://schemas.microsoft.com/office/powerpoint/2010/main" val="4051927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4E2E7-B1D4-4392-8271-6CDB780A0C1E}"/>
              </a:ext>
            </a:extLst>
          </p:cNvPr>
          <p:cNvSpPr>
            <a:spLocks noGrp="1"/>
          </p:cNvSpPr>
          <p:nvPr>
            <p:ph type="title"/>
          </p:nvPr>
        </p:nvSpPr>
        <p:spPr/>
        <p:txBody>
          <a:bodyPr/>
          <a:lstStyle/>
          <a:p>
            <a:pPr algn="ctr"/>
            <a:r>
              <a:rPr lang="fa-IR" dirty="0"/>
              <a:t>عوارض نمونه گیری </a:t>
            </a:r>
            <a:endParaRPr lang="en-US" dirty="0"/>
          </a:p>
        </p:txBody>
      </p:sp>
      <p:sp>
        <p:nvSpPr>
          <p:cNvPr id="3" name="Content Placeholder 2">
            <a:extLst>
              <a:ext uri="{FF2B5EF4-FFF2-40B4-BE49-F238E27FC236}">
                <a16:creationId xmlns:a16="http://schemas.microsoft.com/office/drawing/2014/main" id="{F8FDAA09-0E58-42F0-B31D-9EC77213FCAA}"/>
              </a:ext>
            </a:extLst>
          </p:cNvPr>
          <p:cNvSpPr>
            <a:spLocks noGrp="1"/>
          </p:cNvSpPr>
          <p:nvPr>
            <p:ph idx="1"/>
          </p:nvPr>
        </p:nvSpPr>
        <p:spPr/>
        <p:txBody>
          <a:bodyPr/>
          <a:lstStyle/>
          <a:p>
            <a:pPr marL="0" indent="0" algn="r">
              <a:buNone/>
            </a:pPr>
            <a:endParaRPr lang="fa-IR" dirty="0"/>
          </a:p>
          <a:p>
            <a:pPr marL="0" indent="0" algn="r">
              <a:buNone/>
            </a:pPr>
            <a:r>
              <a:rPr lang="fa-IR" dirty="0"/>
              <a:t>سقط شدن جنین</a:t>
            </a:r>
          </a:p>
          <a:p>
            <a:pPr marL="0" indent="0" algn="r">
              <a:buNone/>
            </a:pPr>
            <a:r>
              <a:rPr lang="fa-IR" dirty="0"/>
              <a:t>پاره شدن کیسه آب </a:t>
            </a:r>
          </a:p>
          <a:p>
            <a:pPr marL="0" indent="0" algn="r">
              <a:buNone/>
            </a:pPr>
            <a:r>
              <a:rPr lang="fa-IR" dirty="0"/>
              <a:t>خونریزی</a:t>
            </a:r>
          </a:p>
          <a:p>
            <a:pPr marL="0" indent="0" algn="r">
              <a:buNone/>
            </a:pPr>
            <a:endParaRPr lang="fa-IR" dirty="0"/>
          </a:p>
          <a:p>
            <a:pPr marL="0" indent="0" algn="r">
              <a:buNone/>
            </a:pPr>
            <a:r>
              <a:rPr lang="fa-IR" dirty="0"/>
              <a:t>بعداز نمونه گیری 24 تا 72 ساعت اولیه سیار مهم می باشد  که مادر از هرگونه فعالیت سنگین خودداری کند </a:t>
            </a:r>
            <a:endParaRPr lang="en-US" dirty="0"/>
          </a:p>
          <a:p>
            <a:endParaRPr lang="en-US" dirty="0"/>
          </a:p>
        </p:txBody>
      </p:sp>
    </p:spTree>
    <p:extLst>
      <p:ext uri="{BB962C8B-B14F-4D97-AF65-F5344CB8AC3E}">
        <p14:creationId xmlns:p14="http://schemas.microsoft.com/office/powerpoint/2010/main" val="3984752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70D99-8927-478C-8A46-5EF011FBF82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A94AF84-E2F4-4614-9C3E-F119DCB01FC7}"/>
              </a:ext>
            </a:extLst>
          </p:cNvPr>
          <p:cNvSpPr>
            <a:spLocks noGrp="1"/>
          </p:cNvSpPr>
          <p:nvPr>
            <p:ph idx="1"/>
          </p:nvPr>
        </p:nvSpPr>
        <p:spPr/>
        <p:txBody>
          <a:bodyPr/>
          <a:lstStyle/>
          <a:p>
            <a:pPr marL="0" indent="0" algn="ctr">
              <a:buNone/>
            </a:pPr>
            <a:r>
              <a:rPr lang="fa-IR"/>
              <a:t>با آرزوی مادران سالم و داشتن جامعه سالم</a:t>
            </a:r>
            <a:endParaRPr lang="en-US"/>
          </a:p>
        </p:txBody>
      </p:sp>
    </p:spTree>
    <p:extLst>
      <p:ext uri="{BB962C8B-B14F-4D97-AF65-F5344CB8AC3E}">
        <p14:creationId xmlns:p14="http://schemas.microsoft.com/office/powerpoint/2010/main" val="768030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1062</Words>
  <Application>Microsoft Office PowerPoint</Application>
  <PresentationFormat>Widescreen</PresentationFormat>
  <Paragraphs>70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  CVS &amp; AC </vt:lpstr>
      <vt:lpstr>PowerPoint Presentation</vt:lpstr>
      <vt:lpstr>cvs</vt:lpstr>
      <vt:lpstr>PowerPoint Presentation</vt:lpstr>
      <vt:lpstr>PowerPoint Presentation</vt:lpstr>
      <vt:lpstr>PowerPoint Presentation</vt:lpstr>
      <vt:lpstr>عوارض نمونه گیری</vt:lpstr>
      <vt:lpstr>موارد قابل تشخیص با نمونه گیری پرزهای جنین</vt:lpstr>
      <vt:lpstr>Amniocentesis</vt:lpstr>
      <vt:lpstr>PowerPoint Presentation</vt:lpstr>
      <vt:lpstr>اندیکاسیون های انجام وموارد قابل تشخیص با آمنیوسنتز</vt:lpstr>
      <vt:lpstr>PowerPoint Presentation</vt:lpstr>
      <vt:lpstr>عوارض نمونه گیری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CVS &amp; AC </dc:title>
  <dc:creator>Sahar Rezapour</dc:creator>
  <cp:lastModifiedBy>Studio Editor</cp:lastModifiedBy>
  <cp:revision>29</cp:revision>
  <dcterms:created xsi:type="dcterms:W3CDTF">2026-06-19T11:05:39Z</dcterms:created>
  <dcterms:modified xsi:type="dcterms:W3CDTF">2026-07-04T09:13:40Z</dcterms:modified>
</cp:coreProperties>
</file>