
<file path=[Content_Types].xml><?xml version="1.0" encoding="utf-8"?>
<Types xmlns="http://schemas.openxmlformats.org/package/2006/content-types">
  <Default Extension="emf" ContentType="image/x-emf"/>
  <Default Extension="gif" ContentType="image/gif"/>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5">
  <p:sldMasterIdLst>
    <p:sldMasterId id="2147484084" r:id="rId1"/>
  </p:sldMasterIdLst>
  <p:notesMasterIdLst>
    <p:notesMasterId r:id="rId137"/>
  </p:notesMasterIdLst>
  <p:sldIdLst>
    <p:sldId id="256" r:id="rId2"/>
    <p:sldId id="1292" r:id="rId3"/>
    <p:sldId id="1293" r:id="rId4"/>
    <p:sldId id="1294" r:id="rId5"/>
    <p:sldId id="1295" r:id="rId6"/>
    <p:sldId id="1296" r:id="rId7"/>
    <p:sldId id="1297" r:id="rId8"/>
    <p:sldId id="1298" r:id="rId9"/>
    <p:sldId id="1299" r:id="rId10"/>
    <p:sldId id="1300" r:id="rId11"/>
    <p:sldId id="1315" r:id="rId12"/>
    <p:sldId id="1391" r:id="rId13"/>
    <p:sldId id="1301" r:id="rId14"/>
    <p:sldId id="258" r:id="rId15"/>
    <p:sldId id="374" r:id="rId16"/>
    <p:sldId id="1362" r:id="rId17"/>
    <p:sldId id="1302" r:id="rId18"/>
    <p:sldId id="1256" r:id="rId19"/>
    <p:sldId id="376" r:id="rId20"/>
    <p:sldId id="377" r:id="rId21"/>
    <p:sldId id="368" r:id="rId22"/>
    <p:sldId id="1316" r:id="rId23"/>
    <p:sldId id="1252" r:id="rId24"/>
    <p:sldId id="286" r:id="rId25"/>
    <p:sldId id="1318" r:id="rId26"/>
    <p:sldId id="1319" r:id="rId27"/>
    <p:sldId id="283" r:id="rId28"/>
    <p:sldId id="381" r:id="rId29"/>
    <p:sldId id="294" r:id="rId30"/>
    <p:sldId id="1259" r:id="rId31"/>
    <p:sldId id="1258" r:id="rId32"/>
    <p:sldId id="1260" r:id="rId33"/>
    <p:sldId id="1320" r:id="rId34"/>
    <p:sldId id="1321" r:id="rId35"/>
    <p:sldId id="1394" r:id="rId36"/>
    <p:sldId id="1322" r:id="rId37"/>
    <p:sldId id="1323" r:id="rId38"/>
    <p:sldId id="335" r:id="rId39"/>
    <p:sldId id="1325" r:id="rId40"/>
    <p:sldId id="1395" r:id="rId41"/>
    <p:sldId id="1398" r:id="rId42"/>
    <p:sldId id="1326" r:id="rId43"/>
    <p:sldId id="1327" r:id="rId44"/>
    <p:sldId id="348" r:id="rId45"/>
    <p:sldId id="1324" r:id="rId46"/>
    <p:sldId id="1361" r:id="rId47"/>
    <p:sldId id="1303" r:id="rId48"/>
    <p:sldId id="1305" r:id="rId49"/>
    <p:sldId id="1304" r:id="rId50"/>
    <p:sldId id="293" r:id="rId51"/>
    <p:sldId id="336" r:id="rId52"/>
    <p:sldId id="359" r:id="rId53"/>
    <p:sldId id="349" r:id="rId54"/>
    <p:sldId id="350" r:id="rId55"/>
    <p:sldId id="351" r:id="rId56"/>
    <p:sldId id="352" r:id="rId57"/>
    <p:sldId id="382" r:id="rId58"/>
    <p:sldId id="354" r:id="rId59"/>
    <p:sldId id="383" r:id="rId60"/>
    <p:sldId id="356" r:id="rId61"/>
    <p:sldId id="309" r:id="rId62"/>
    <p:sldId id="369" r:id="rId63"/>
    <p:sldId id="384" r:id="rId64"/>
    <p:sldId id="1244" r:id="rId65"/>
    <p:sldId id="1213" r:id="rId66"/>
    <p:sldId id="1230" r:id="rId67"/>
    <p:sldId id="1380" r:id="rId68"/>
    <p:sldId id="1170" r:id="rId69"/>
    <p:sldId id="1171" r:id="rId70"/>
    <p:sldId id="1172" r:id="rId71"/>
    <p:sldId id="1174" r:id="rId72"/>
    <p:sldId id="1175" r:id="rId73"/>
    <p:sldId id="1176" r:id="rId74"/>
    <p:sldId id="1178" r:id="rId75"/>
    <p:sldId id="1381" r:id="rId76"/>
    <p:sldId id="1382" r:id="rId77"/>
    <p:sldId id="1147" r:id="rId78"/>
    <p:sldId id="1148" r:id="rId79"/>
    <p:sldId id="1149" r:id="rId80"/>
    <p:sldId id="1153" r:id="rId81"/>
    <p:sldId id="1151" r:id="rId82"/>
    <p:sldId id="1367" r:id="rId83"/>
    <p:sldId id="1384" r:id="rId84"/>
    <p:sldId id="1383" r:id="rId85"/>
    <p:sldId id="1261" r:id="rId86"/>
    <p:sldId id="1328" r:id="rId87"/>
    <p:sldId id="1363" r:id="rId88"/>
    <p:sldId id="1368" r:id="rId89"/>
    <p:sldId id="1329" r:id="rId90"/>
    <p:sldId id="1330" r:id="rId91"/>
    <p:sldId id="1331" r:id="rId92"/>
    <p:sldId id="1332" r:id="rId93"/>
    <p:sldId id="1333" r:id="rId94"/>
    <p:sldId id="1334" r:id="rId95"/>
    <p:sldId id="1335" r:id="rId96"/>
    <p:sldId id="1336" r:id="rId97"/>
    <p:sldId id="1337" r:id="rId98"/>
    <p:sldId id="1338" r:id="rId99"/>
    <p:sldId id="1339" r:id="rId100"/>
    <p:sldId id="1340" r:id="rId101"/>
    <p:sldId id="1341" r:id="rId102"/>
    <p:sldId id="1342" r:id="rId103"/>
    <p:sldId id="1343" r:id="rId104"/>
    <p:sldId id="1344" r:id="rId105"/>
    <p:sldId id="1345" r:id="rId106"/>
    <p:sldId id="1346" r:id="rId107"/>
    <p:sldId id="1347" r:id="rId108"/>
    <p:sldId id="1348" r:id="rId109"/>
    <p:sldId id="1349" r:id="rId110"/>
    <p:sldId id="1350" r:id="rId111"/>
    <p:sldId id="1351" r:id="rId112"/>
    <p:sldId id="1352" r:id="rId113"/>
    <p:sldId id="1353" r:id="rId114"/>
    <p:sldId id="1354" r:id="rId115"/>
    <p:sldId id="1355" r:id="rId116"/>
    <p:sldId id="1356" r:id="rId117"/>
    <p:sldId id="1357" r:id="rId118"/>
    <p:sldId id="1358" r:id="rId119"/>
    <p:sldId id="1359" r:id="rId120"/>
    <p:sldId id="1286" r:id="rId121"/>
    <p:sldId id="1283" r:id="rId122"/>
    <p:sldId id="1369" r:id="rId123"/>
    <p:sldId id="1370" r:id="rId124"/>
    <p:sldId id="1371" r:id="rId125"/>
    <p:sldId id="1372" r:id="rId126"/>
    <p:sldId id="1373" r:id="rId127"/>
    <p:sldId id="1374" r:id="rId128"/>
    <p:sldId id="1375" r:id="rId129"/>
    <p:sldId id="1376" r:id="rId130"/>
    <p:sldId id="1377" r:id="rId131"/>
    <p:sldId id="1378" r:id="rId132"/>
    <p:sldId id="1379" r:id="rId133"/>
    <p:sldId id="1393" r:id="rId134"/>
    <p:sldId id="1392" r:id="rId135"/>
    <p:sldId id="1360" r:id="rId13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Hassan Bayat" initials="HB" lastIdx="3" clrIdx="0">
    <p:extLst>
      <p:ext uri="{19B8F6BF-5375-455C-9EA6-DF929625EA0E}">
        <p15:presenceInfo xmlns:p15="http://schemas.microsoft.com/office/powerpoint/2012/main" userId="fb92dfad9d1b7be4"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EB500"/>
    <a:srgbClr val="F5F5F5"/>
    <a:srgbClr val="660066"/>
    <a:srgbClr val="FAFAFA"/>
    <a:srgbClr val="F2F5F5"/>
    <a:srgbClr val="FEFEFE"/>
    <a:srgbClr val="FF99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191" autoAdjust="0"/>
    <p:restoredTop sz="94660"/>
  </p:normalViewPr>
  <p:slideViewPr>
    <p:cSldViewPr>
      <p:cViewPr varScale="1">
        <p:scale>
          <a:sx n="59" d="100"/>
          <a:sy n="59" d="100"/>
        </p:scale>
        <p:origin x="1692" y="78"/>
      </p:cViewPr>
      <p:guideLst>
        <p:guide orient="horz" pos="2160"/>
        <p:guide pos="2880"/>
      </p:guideLst>
    </p:cSldViewPr>
  </p:slideViewPr>
  <p:notesTextViewPr>
    <p:cViewPr>
      <p:scale>
        <a:sx n="1" d="1"/>
        <a:sy n="1" d="1"/>
      </p:scale>
      <p:origin x="0" y="0"/>
    </p:cViewPr>
  </p:notesTextViewPr>
  <p:sorterViewPr>
    <p:cViewPr varScale="1">
      <p:scale>
        <a:sx n="100" d="100"/>
        <a:sy n="100" d="100"/>
      </p:scale>
      <p:origin x="0" y="-2316"/>
    </p:cViewPr>
  </p:sorterViewPr>
  <p:notesViewPr>
    <p:cSldViewPr>
      <p:cViewPr varScale="1">
        <p:scale>
          <a:sx n="68" d="100"/>
          <a:sy n="68" d="100"/>
        </p:scale>
        <p:origin x="-2772"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63" Type="http://schemas.openxmlformats.org/officeDocument/2006/relationships/slide" Target="slides/slide62.xml"/><Relationship Id="rId84" Type="http://schemas.openxmlformats.org/officeDocument/2006/relationships/slide" Target="slides/slide83.xml"/><Relationship Id="rId138" Type="http://schemas.openxmlformats.org/officeDocument/2006/relationships/commentAuthors" Target="commentAuthors.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28" Type="http://schemas.openxmlformats.org/officeDocument/2006/relationships/slide" Target="slides/slide127.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113" Type="http://schemas.openxmlformats.org/officeDocument/2006/relationships/slide" Target="slides/slide112.xml"/><Relationship Id="rId118" Type="http://schemas.openxmlformats.org/officeDocument/2006/relationships/slide" Target="slides/slide117.xml"/><Relationship Id="rId134" Type="http://schemas.openxmlformats.org/officeDocument/2006/relationships/slide" Target="slides/slide133.xml"/><Relationship Id="rId139" Type="http://schemas.openxmlformats.org/officeDocument/2006/relationships/presProps" Target="presProps.xml"/><Relationship Id="rId80" Type="http://schemas.openxmlformats.org/officeDocument/2006/relationships/slide" Target="slides/slide79.xml"/><Relationship Id="rId85" Type="http://schemas.openxmlformats.org/officeDocument/2006/relationships/slide" Target="slides/slide84.xml"/><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slide" Target="slides/slide32.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08" Type="http://schemas.openxmlformats.org/officeDocument/2006/relationships/slide" Target="slides/slide107.xml"/><Relationship Id="rId124" Type="http://schemas.openxmlformats.org/officeDocument/2006/relationships/slide" Target="slides/slide123.xml"/><Relationship Id="rId129" Type="http://schemas.openxmlformats.org/officeDocument/2006/relationships/slide" Target="slides/slide128.xml"/><Relationship Id="rId54" Type="http://schemas.openxmlformats.org/officeDocument/2006/relationships/slide" Target="slides/slide53.xml"/><Relationship Id="rId70" Type="http://schemas.openxmlformats.org/officeDocument/2006/relationships/slide" Target="slides/slide69.xml"/><Relationship Id="rId75" Type="http://schemas.openxmlformats.org/officeDocument/2006/relationships/slide" Target="slides/slide74.xml"/><Relationship Id="rId91" Type="http://schemas.openxmlformats.org/officeDocument/2006/relationships/slide" Target="slides/slide90.xml"/><Relationship Id="rId96" Type="http://schemas.openxmlformats.org/officeDocument/2006/relationships/slide" Target="slides/slide95.xml"/><Relationship Id="rId14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23" Type="http://schemas.openxmlformats.org/officeDocument/2006/relationships/slide" Target="slides/slide22.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119" Type="http://schemas.openxmlformats.org/officeDocument/2006/relationships/slide" Target="slides/slide118.xml"/><Relationship Id="rId44" Type="http://schemas.openxmlformats.org/officeDocument/2006/relationships/slide" Target="slides/slide43.xml"/><Relationship Id="rId60" Type="http://schemas.openxmlformats.org/officeDocument/2006/relationships/slide" Target="slides/slide59.xml"/><Relationship Id="rId65" Type="http://schemas.openxmlformats.org/officeDocument/2006/relationships/slide" Target="slides/slide64.xml"/><Relationship Id="rId81" Type="http://schemas.openxmlformats.org/officeDocument/2006/relationships/slide" Target="slides/slide80.xml"/><Relationship Id="rId86" Type="http://schemas.openxmlformats.org/officeDocument/2006/relationships/slide" Target="slides/slide85.xml"/><Relationship Id="rId130" Type="http://schemas.openxmlformats.org/officeDocument/2006/relationships/slide" Target="slides/slide129.xml"/><Relationship Id="rId135" Type="http://schemas.openxmlformats.org/officeDocument/2006/relationships/slide" Target="slides/slide134.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141" Type="http://schemas.openxmlformats.org/officeDocument/2006/relationships/theme" Target="theme/theme1.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slide" Target="slides/slide130.xml"/><Relationship Id="rId136" Type="http://schemas.openxmlformats.org/officeDocument/2006/relationships/slide" Target="slides/slide135.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142" Type="http://schemas.openxmlformats.org/officeDocument/2006/relationships/tableStyles" Target="tableStyles.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slide" Target="slides/slide115.xml"/><Relationship Id="rId137"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32" Type="http://schemas.openxmlformats.org/officeDocument/2006/relationships/slide" Target="slides/slide131.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106" Type="http://schemas.openxmlformats.org/officeDocument/2006/relationships/slide" Target="slides/slide105.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78" Type="http://schemas.openxmlformats.org/officeDocument/2006/relationships/slide" Target="slides/slide77.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4" Type="http://schemas.openxmlformats.org/officeDocument/2006/relationships/slide" Target="slides/slide3.xml"/><Relationship Id="rId9" Type="http://schemas.openxmlformats.org/officeDocument/2006/relationships/slide" Target="slides/slide8.xml"/><Relationship Id="rId26" Type="http://schemas.openxmlformats.org/officeDocument/2006/relationships/slide" Target="slides/slide25.xml"/><Relationship Id="rId47" Type="http://schemas.openxmlformats.org/officeDocument/2006/relationships/slide" Target="slides/slide46.xml"/><Relationship Id="rId68" Type="http://schemas.openxmlformats.org/officeDocument/2006/relationships/slide" Target="slides/slide67.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6" Type="http://schemas.openxmlformats.org/officeDocument/2006/relationships/slide" Target="slides/slide15.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0B7A02F-144E-49CA-9EA8-1C2DE74A9E7A}" type="doc">
      <dgm:prSet loTypeId="urn:microsoft.com/office/officeart/2005/8/layout/cycle1" loCatId="cycle" qsTypeId="urn:microsoft.com/office/officeart/2005/8/quickstyle/simple1" qsCatId="simple" csTypeId="urn:microsoft.com/office/officeart/2005/8/colors/accent1_2" csCatId="accent1" phldr="1"/>
      <dgm:spPr/>
      <dgm:t>
        <a:bodyPr/>
        <a:lstStyle/>
        <a:p>
          <a:pPr rtl="1"/>
          <a:endParaRPr lang="fa-IR"/>
        </a:p>
      </dgm:t>
    </dgm:pt>
    <dgm:pt modelId="{52014285-7C90-4DAF-9A8C-6D7AF1D13430}">
      <dgm:prSet phldrT="[Text]"/>
      <dgm:spPr>
        <a:solidFill>
          <a:srgbClr val="00B050"/>
        </a:solidFill>
      </dgm:spPr>
      <dgm:t>
        <a:bodyPr/>
        <a:lstStyle/>
        <a:p>
          <a:pPr rtl="1"/>
          <a:r>
            <a:rPr lang="fa-IR" b="1" dirty="0">
              <a:solidFill>
                <a:schemeClr val="bg1"/>
              </a:solidFill>
            </a:rPr>
            <a:t>طراحی کیفیت</a:t>
          </a:r>
        </a:p>
        <a:p>
          <a:pPr rtl="1"/>
          <a:r>
            <a:rPr lang="en-US" b="1" dirty="0">
              <a:solidFill>
                <a:schemeClr val="bg1"/>
              </a:solidFill>
            </a:rPr>
            <a:t>Q. Design</a:t>
          </a:r>
          <a:endParaRPr lang="fa-IR" b="1" dirty="0">
            <a:solidFill>
              <a:schemeClr val="bg1"/>
            </a:solidFill>
          </a:endParaRPr>
        </a:p>
      </dgm:t>
    </dgm:pt>
    <dgm:pt modelId="{D0490FB5-AEF4-4C35-8F47-65C99DFDDDF7}" type="parTrans" cxnId="{ED693873-6701-4CB0-8116-E73EC5668784}">
      <dgm:prSet/>
      <dgm:spPr/>
      <dgm:t>
        <a:bodyPr/>
        <a:lstStyle/>
        <a:p>
          <a:pPr rtl="1"/>
          <a:endParaRPr lang="fa-IR"/>
        </a:p>
      </dgm:t>
    </dgm:pt>
    <dgm:pt modelId="{00FE8E41-6E5C-4962-A6CE-0C73BA00D775}" type="sibTrans" cxnId="{ED693873-6701-4CB0-8116-E73EC5668784}">
      <dgm:prSet/>
      <dgm:spPr>
        <a:solidFill>
          <a:srgbClr val="FFC000"/>
        </a:solidFill>
        <a:ln w="12700" cap="flat" cmpd="sng" algn="ctr">
          <a:solidFill>
            <a:srgbClr val="7030A0"/>
          </a:solidFill>
          <a:prstDash val="solid"/>
          <a:miter lim="800000"/>
        </a:ln>
        <a:effectLst/>
      </dgm:spPr>
      <dgm:t>
        <a:bodyPr/>
        <a:lstStyle/>
        <a:p>
          <a:pPr rtl="1"/>
          <a:endParaRPr lang="fa-IR"/>
        </a:p>
      </dgm:t>
    </dgm:pt>
    <dgm:pt modelId="{86060047-D107-436B-A78A-5F1E45BC7574}">
      <dgm:prSet phldrT="[Text]" custT="1"/>
      <dgm:spPr>
        <a:solidFill>
          <a:srgbClr val="00B050"/>
        </a:solidFill>
        <a:ln>
          <a:noFill/>
        </a:ln>
        <a:effectLst/>
      </dgm:spPr>
      <dgm:t>
        <a:bodyPr spcFirstLastPara="0" vert="horz" wrap="square" lIns="21590" tIns="21590" rIns="21590" bIns="21590" numCol="1" spcCol="1270" anchor="ctr" anchorCtr="0"/>
        <a:lstStyle/>
        <a:p>
          <a:pPr rtl="1"/>
          <a:r>
            <a:rPr lang="fa-IR" sz="1700" b="1" kern="1200" dirty="0">
              <a:solidFill>
                <a:schemeClr val="bg1"/>
              </a:solidFill>
            </a:rPr>
            <a:t>فرآیندهای کیفیت</a:t>
          </a:r>
        </a:p>
        <a:p>
          <a:pPr rtl="1"/>
          <a:r>
            <a:rPr lang="en-US" sz="1700" b="1" kern="1200" dirty="0">
              <a:solidFill>
                <a:schemeClr val="bg1"/>
              </a:solidFill>
            </a:rPr>
            <a:t>Q. </a:t>
          </a:r>
          <a:r>
            <a:rPr lang="en-US" sz="1700" b="1" kern="1200" dirty="0">
              <a:solidFill>
                <a:schemeClr val="bg1"/>
              </a:solidFill>
              <a:latin typeface="Calibri"/>
              <a:ea typeface="+mn-ea"/>
              <a:cs typeface="Arial" panose="020B0604020202020204" pitchFamily="34" charset="0"/>
            </a:rPr>
            <a:t>Processes</a:t>
          </a:r>
          <a:endParaRPr lang="fa-IR" sz="1700" b="1" kern="1200" dirty="0">
            <a:solidFill>
              <a:schemeClr val="bg1"/>
            </a:solidFill>
            <a:latin typeface="Calibri"/>
            <a:ea typeface="+mn-ea"/>
            <a:cs typeface="Arial" panose="020B0604020202020204" pitchFamily="34" charset="0"/>
          </a:endParaRPr>
        </a:p>
      </dgm:t>
    </dgm:pt>
    <dgm:pt modelId="{033A0B4D-ACC9-4EEC-91EC-443FECF7E8C6}" type="parTrans" cxnId="{89869519-8765-4492-82D7-549F88554807}">
      <dgm:prSet/>
      <dgm:spPr/>
      <dgm:t>
        <a:bodyPr/>
        <a:lstStyle/>
        <a:p>
          <a:pPr rtl="1"/>
          <a:endParaRPr lang="fa-IR"/>
        </a:p>
      </dgm:t>
    </dgm:pt>
    <dgm:pt modelId="{D3A3CF37-EE89-484C-92E3-02CBD0085968}" type="sibTrans" cxnId="{89869519-8765-4492-82D7-549F88554807}">
      <dgm:prSet/>
      <dgm:spPr>
        <a:solidFill>
          <a:srgbClr val="FFC000"/>
        </a:solidFill>
        <a:ln w="12700" cap="flat" cmpd="sng" algn="ctr">
          <a:solidFill>
            <a:srgbClr val="7030A0"/>
          </a:solidFill>
          <a:prstDash val="solid"/>
          <a:miter lim="800000"/>
        </a:ln>
        <a:effectLst/>
      </dgm:spPr>
      <dgm:t>
        <a:bodyPr/>
        <a:lstStyle/>
        <a:p>
          <a:pPr rtl="1"/>
          <a:endParaRPr lang="fa-IR"/>
        </a:p>
      </dgm:t>
    </dgm:pt>
    <dgm:pt modelId="{B2E542A5-84F0-4C69-A23F-7AFF53B80CE2}">
      <dgm:prSet phldrT="[Text]" custT="1"/>
      <dgm:spPr>
        <a:solidFill>
          <a:srgbClr val="00B050"/>
        </a:solidFill>
        <a:ln>
          <a:noFill/>
        </a:ln>
        <a:effectLst/>
      </dgm:spPr>
      <dgm:t>
        <a:bodyPr spcFirstLastPara="0" vert="horz" wrap="square" lIns="21590" tIns="21590" rIns="21590" bIns="21590" numCol="1" spcCol="1270" anchor="ctr" anchorCtr="0"/>
        <a:lstStyle/>
        <a:p>
          <a:pPr rtl="1"/>
          <a:r>
            <a:rPr lang="fa-IR" sz="1700" b="1" kern="1200" dirty="0">
              <a:solidFill>
                <a:schemeClr val="bg1"/>
              </a:solidFill>
            </a:rPr>
            <a:t>پایش کیفیت</a:t>
          </a:r>
        </a:p>
        <a:p>
          <a:pPr rtl="1"/>
          <a:r>
            <a:rPr lang="en-US" sz="1700" b="1" kern="1200" dirty="0">
              <a:solidFill>
                <a:schemeClr val="bg1"/>
              </a:solidFill>
            </a:rPr>
            <a:t>Q. </a:t>
          </a:r>
          <a:r>
            <a:rPr lang="en-US" sz="1700" b="1" kern="1200" dirty="0">
              <a:solidFill>
                <a:schemeClr val="bg1"/>
              </a:solidFill>
              <a:latin typeface="Calibri"/>
              <a:ea typeface="+mn-ea"/>
              <a:cs typeface="Arial" panose="020B0604020202020204" pitchFamily="34" charset="0"/>
            </a:rPr>
            <a:t>Control</a:t>
          </a:r>
          <a:endParaRPr lang="fa-IR" sz="1700" b="1" kern="1200" dirty="0">
            <a:solidFill>
              <a:schemeClr val="bg1"/>
            </a:solidFill>
            <a:latin typeface="Calibri"/>
            <a:ea typeface="+mn-ea"/>
            <a:cs typeface="Arial" panose="020B0604020202020204" pitchFamily="34" charset="0"/>
          </a:endParaRPr>
        </a:p>
      </dgm:t>
    </dgm:pt>
    <dgm:pt modelId="{3DE77000-0DF2-469E-8645-4F4B4D68C399}" type="parTrans" cxnId="{DFE45938-181C-4C23-B2B5-CA1CAA281D94}">
      <dgm:prSet/>
      <dgm:spPr/>
      <dgm:t>
        <a:bodyPr/>
        <a:lstStyle/>
        <a:p>
          <a:pPr rtl="1"/>
          <a:endParaRPr lang="fa-IR"/>
        </a:p>
      </dgm:t>
    </dgm:pt>
    <dgm:pt modelId="{8558BA7A-0DBE-420F-B418-3E2E53C9E737}" type="sibTrans" cxnId="{DFE45938-181C-4C23-B2B5-CA1CAA281D94}">
      <dgm:prSet/>
      <dgm:spPr>
        <a:solidFill>
          <a:srgbClr val="FFC000"/>
        </a:solidFill>
        <a:ln w="12700" cap="flat" cmpd="sng" algn="ctr">
          <a:solidFill>
            <a:srgbClr val="7030A0"/>
          </a:solidFill>
          <a:prstDash val="solid"/>
          <a:miter lim="800000"/>
        </a:ln>
        <a:effectLst/>
      </dgm:spPr>
      <dgm:t>
        <a:bodyPr/>
        <a:lstStyle/>
        <a:p>
          <a:pPr rtl="1"/>
          <a:endParaRPr lang="fa-IR"/>
        </a:p>
      </dgm:t>
    </dgm:pt>
    <dgm:pt modelId="{CD002682-CBE5-4DF7-8086-B3285292BBEA}">
      <dgm:prSet phldrT="[Text]" custT="1"/>
      <dgm:spPr>
        <a:solidFill>
          <a:srgbClr val="00B050"/>
        </a:solidFill>
        <a:ln>
          <a:noFill/>
        </a:ln>
        <a:effectLst/>
      </dgm:spPr>
      <dgm:t>
        <a:bodyPr spcFirstLastPara="0" vert="horz" wrap="square" lIns="21590" tIns="21590" rIns="21590" bIns="21590" numCol="1" spcCol="1270" anchor="ctr" anchorCtr="0"/>
        <a:lstStyle/>
        <a:p>
          <a:pPr rtl="1"/>
          <a:r>
            <a:rPr lang="fa-IR" sz="1700" b="1" kern="1200" dirty="0">
              <a:solidFill>
                <a:schemeClr val="bg1"/>
              </a:solidFill>
              <a:latin typeface="Calibri"/>
              <a:ea typeface="+mn-ea"/>
              <a:cs typeface="Arial" panose="020B0604020202020204" pitchFamily="34" charset="0"/>
            </a:rPr>
            <a:t>ارزیابی</a:t>
          </a:r>
          <a:r>
            <a:rPr lang="fa-IR" sz="1700" b="1" kern="1200" dirty="0">
              <a:solidFill>
                <a:schemeClr val="bg1"/>
              </a:solidFill>
            </a:rPr>
            <a:t> کیفیت</a:t>
          </a:r>
        </a:p>
        <a:p>
          <a:pPr rtl="1"/>
          <a:r>
            <a:rPr lang="en-US" sz="1700" b="1" kern="1200" dirty="0">
              <a:solidFill>
                <a:schemeClr val="bg1"/>
              </a:solidFill>
            </a:rPr>
            <a:t>Q. Assessment</a:t>
          </a:r>
          <a:endParaRPr lang="fa-IR" sz="1700" b="1" kern="1200" dirty="0">
            <a:solidFill>
              <a:schemeClr val="bg1"/>
            </a:solidFill>
          </a:endParaRPr>
        </a:p>
      </dgm:t>
    </dgm:pt>
    <dgm:pt modelId="{AB4F814D-00EA-45FA-B992-482C965EC9AC}" type="parTrans" cxnId="{45575968-37CC-4E0A-9835-77AA626FF604}">
      <dgm:prSet/>
      <dgm:spPr/>
      <dgm:t>
        <a:bodyPr/>
        <a:lstStyle/>
        <a:p>
          <a:pPr rtl="1"/>
          <a:endParaRPr lang="fa-IR"/>
        </a:p>
      </dgm:t>
    </dgm:pt>
    <dgm:pt modelId="{34F438BE-C5D9-4202-8054-4E31A0D9933E}" type="sibTrans" cxnId="{45575968-37CC-4E0A-9835-77AA626FF604}">
      <dgm:prSet/>
      <dgm:spPr>
        <a:solidFill>
          <a:srgbClr val="FFC000"/>
        </a:solidFill>
        <a:ln w="12700" cap="flat" cmpd="sng" algn="ctr">
          <a:solidFill>
            <a:srgbClr val="7030A0"/>
          </a:solidFill>
          <a:prstDash val="solid"/>
          <a:miter lim="800000"/>
        </a:ln>
        <a:effectLst/>
      </dgm:spPr>
      <dgm:t>
        <a:bodyPr/>
        <a:lstStyle/>
        <a:p>
          <a:pPr rtl="1"/>
          <a:endParaRPr lang="fa-IR"/>
        </a:p>
      </dgm:t>
    </dgm:pt>
    <dgm:pt modelId="{85A78380-EE9A-4A46-9F2F-84CC01E0787D}">
      <dgm:prSet phldrT="[Text]" custT="1"/>
      <dgm:spPr>
        <a:solidFill>
          <a:srgbClr val="00B050"/>
        </a:solidFill>
        <a:ln>
          <a:noFill/>
        </a:ln>
        <a:effectLst/>
      </dgm:spPr>
      <dgm:t>
        <a:bodyPr spcFirstLastPara="0" vert="horz" wrap="square" lIns="21590" tIns="21590" rIns="21590" bIns="21590" numCol="1" spcCol="1270" anchor="ctr" anchorCtr="0"/>
        <a:lstStyle/>
        <a:p>
          <a:pPr rtl="1"/>
          <a:r>
            <a:rPr lang="fa-IR" sz="1700" b="1" kern="1200" dirty="0">
              <a:solidFill>
                <a:schemeClr val="bg1"/>
              </a:solidFill>
            </a:rPr>
            <a:t>بهبود کیفیت</a:t>
          </a:r>
        </a:p>
        <a:p>
          <a:pPr rtl="1"/>
          <a:r>
            <a:rPr lang="en-US" sz="1700" b="1" kern="1200" dirty="0">
              <a:solidFill>
                <a:schemeClr val="bg1"/>
              </a:solidFill>
            </a:rPr>
            <a:t>Q. </a:t>
          </a:r>
          <a:r>
            <a:rPr lang="en-US" sz="1700" b="1" kern="1200" dirty="0">
              <a:solidFill>
                <a:schemeClr val="bg1"/>
              </a:solidFill>
              <a:latin typeface="Calibri"/>
              <a:ea typeface="+mn-ea"/>
              <a:cs typeface="Arial" panose="020B0604020202020204" pitchFamily="34" charset="0"/>
            </a:rPr>
            <a:t>Improvement</a:t>
          </a:r>
          <a:endParaRPr lang="fa-IR" sz="1700" b="1" kern="1200" dirty="0">
            <a:solidFill>
              <a:schemeClr val="bg1"/>
            </a:solidFill>
            <a:latin typeface="Calibri"/>
            <a:ea typeface="+mn-ea"/>
            <a:cs typeface="Arial" panose="020B0604020202020204" pitchFamily="34" charset="0"/>
          </a:endParaRPr>
        </a:p>
      </dgm:t>
    </dgm:pt>
    <dgm:pt modelId="{7A7E293B-BB0F-47A8-BED5-683321A14903}" type="parTrans" cxnId="{17BE6F53-1AF2-4D79-83BC-71BE36838D35}">
      <dgm:prSet/>
      <dgm:spPr/>
      <dgm:t>
        <a:bodyPr/>
        <a:lstStyle/>
        <a:p>
          <a:pPr rtl="1"/>
          <a:endParaRPr lang="fa-IR"/>
        </a:p>
      </dgm:t>
    </dgm:pt>
    <dgm:pt modelId="{AEE00E30-89E7-491A-80C6-206F6857B4F4}" type="sibTrans" cxnId="{17BE6F53-1AF2-4D79-83BC-71BE36838D35}">
      <dgm:prSet/>
      <dgm:spPr>
        <a:solidFill>
          <a:srgbClr val="FFC000"/>
        </a:solidFill>
        <a:ln>
          <a:solidFill>
            <a:srgbClr val="7030A0"/>
          </a:solidFill>
        </a:ln>
      </dgm:spPr>
      <dgm:t>
        <a:bodyPr/>
        <a:lstStyle/>
        <a:p>
          <a:pPr rtl="1"/>
          <a:endParaRPr lang="fa-IR"/>
        </a:p>
      </dgm:t>
    </dgm:pt>
    <dgm:pt modelId="{B0B55123-07A0-4E38-AFB6-E199C5B43581}" type="pres">
      <dgm:prSet presAssocID="{D0B7A02F-144E-49CA-9EA8-1C2DE74A9E7A}" presName="cycle" presStyleCnt="0">
        <dgm:presLayoutVars>
          <dgm:dir/>
          <dgm:resizeHandles val="exact"/>
        </dgm:presLayoutVars>
      </dgm:prSet>
      <dgm:spPr/>
    </dgm:pt>
    <dgm:pt modelId="{6569E45F-2955-4A88-B3FA-4D3631E857B4}" type="pres">
      <dgm:prSet presAssocID="{52014285-7C90-4DAF-9A8C-6D7AF1D13430}" presName="dummy" presStyleCnt="0"/>
      <dgm:spPr/>
    </dgm:pt>
    <dgm:pt modelId="{658BF863-93C3-4B1C-BECD-52F849649024}" type="pres">
      <dgm:prSet presAssocID="{52014285-7C90-4DAF-9A8C-6D7AF1D13430}" presName="node" presStyleLbl="revTx" presStyleIdx="0" presStyleCnt="5">
        <dgm:presLayoutVars>
          <dgm:bulletEnabled val="1"/>
        </dgm:presLayoutVars>
      </dgm:prSet>
      <dgm:spPr>
        <a:prstGeom prst="roundRect">
          <a:avLst/>
        </a:prstGeom>
      </dgm:spPr>
    </dgm:pt>
    <dgm:pt modelId="{D7C8E18E-642D-458C-9BE2-1F17025C4331}" type="pres">
      <dgm:prSet presAssocID="{00FE8E41-6E5C-4962-A6CE-0C73BA00D775}" presName="sibTrans" presStyleLbl="node1" presStyleIdx="0" presStyleCnt="5"/>
      <dgm:spPr>
        <a:xfrm>
          <a:off x="1523877" y="1605"/>
          <a:ext cx="5288082" cy="5288082"/>
        </a:xfrm>
        <a:prstGeom prst="circularArrow">
          <a:avLst>
            <a:gd name="adj1" fmla="val 5201"/>
            <a:gd name="adj2" fmla="val 335950"/>
            <a:gd name="adj3" fmla="val 21293091"/>
            <a:gd name="adj4" fmla="val 19766371"/>
            <a:gd name="adj5" fmla="val 6067"/>
          </a:avLst>
        </a:prstGeom>
      </dgm:spPr>
    </dgm:pt>
    <dgm:pt modelId="{1317A4EE-01D0-47CB-8984-C390FABF683B}" type="pres">
      <dgm:prSet presAssocID="{86060047-D107-436B-A78A-5F1E45BC7574}" presName="dummy" presStyleCnt="0"/>
      <dgm:spPr/>
    </dgm:pt>
    <dgm:pt modelId="{9BAF4BCE-C498-4C1A-ACBA-98DE12AC127A}" type="pres">
      <dgm:prSet presAssocID="{86060047-D107-436B-A78A-5F1E45BC7574}" presName="node" presStyleLbl="revTx" presStyleIdx="1" presStyleCnt="5">
        <dgm:presLayoutVars>
          <dgm:bulletEnabled val="1"/>
        </dgm:presLayoutVars>
      </dgm:prSet>
      <dgm:spPr>
        <a:xfrm>
          <a:off x="5336676" y="2430188"/>
          <a:ext cx="1286209" cy="1286209"/>
        </a:xfrm>
        <a:prstGeom prst="roundRect">
          <a:avLst/>
        </a:prstGeom>
      </dgm:spPr>
    </dgm:pt>
    <dgm:pt modelId="{EA4240EB-E26C-495A-8B54-8AE24CEA24A7}" type="pres">
      <dgm:prSet presAssocID="{D3A3CF37-EE89-484C-92E3-02CBD0085968}" presName="sibTrans" presStyleLbl="node1" presStyleIdx="1" presStyleCnt="5"/>
      <dgm:spPr>
        <a:xfrm>
          <a:off x="1523877" y="1605"/>
          <a:ext cx="5288082" cy="5288082"/>
        </a:xfrm>
        <a:prstGeom prst="circularArrow">
          <a:avLst>
            <a:gd name="adj1" fmla="val 5201"/>
            <a:gd name="adj2" fmla="val 335950"/>
            <a:gd name="adj3" fmla="val 4014542"/>
            <a:gd name="adj4" fmla="val 2253576"/>
            <a:gd name="adj5" fmla="val 6067"/>
          </a:avLst>
        </a:prstGeom>
      </dgm:spPr>
    </dgm:pt>
    <dgm:pt modelId="{F262F031-BB84-4988-A927-5B73093A66DA}" type="pres">
      <dgm:prSet presAssocID="{B2E542A5-84F0-4C69-A23F-7AFF53B80CE2}" presName="dummy" presStyleCnt="0"/>
      <dgm:spPr/>
    </dgm:pt>
    <dgm:pt modelId="{5EC62052-8CAF-4E65-81B7-E02A66970B95}" type="pres">
      <dgm:prSet presAssocID="{B2E542A5-84F0-4C69-A23F-7AFF53B80CE2}" presName="node" presStyleLbl="revTx" presStyleIdx="2" presStyleCnt="5">
        <dgm:presLayoutVars>
          <dgm:bulletEnabled val="1"/>
        </dgm:presLayoutVars>
      </dgm:prSet>
      <dgm:spPr>
        <a:xfrm>
          <a:off x="3300245" y="3909742"/>
          <a:ext cx="1286209" cy="1286209"/>
        </a:xfrm>
        <a:prstGeom prst="roundRect">
          <a:avLst/>
        </a:prstGeom>
      </dgm:spPr>
    </dgm:pt>
    <dgm:pt modelId="{A486DCF0-DB77-470B-812C-DA70C7AF7D23}" type="pres">
      <dgm:prSet presAssocID="{8558BA7A-0DBE-420F-B418-3E2E53C9E737}" presName="sibTrans" presStyleLbl="node1" presStyleIdx="2" presStyleCnt="5"/>
      <dgm:spPr>
        <a:xfrm>
          <a:off x="1523877" y="1605"/>
          <a:ext cx="5288082" cy="5288082"/>
        </a:xfrm>
        <a:prstGeom prst="circularArrow">
          <a:avLst>
            <a:gd name="adj1" fmla="val 5201"/>
            <a:gd name="adj2" fmla="val 335950"/>
            <a:gd name="adj3" fmla="val 8210474"/>
            <a:gd name="adj4" fmla="val 6449508"/>
            <a:gd name="adj5" fmla="val 6067"/>
          </a:avLst>
        </a:prstGeom>
      </dgm:spPr>
    </dgm:pt>
    <dgm:pt modelId="{38275F50-D69A-4B41-BC34-F8F4A131DB46}" type="pres">
      <dgm:prSet presAssocID="{CD002682-CBE5-4DF7-8086-B3285292BBEA}" presName="dummy" presStyleCnt="0"/>
      <dgm:spPr/>
    </dgm:pt>
    <dgm:pt modelId="{20244C4C-ADF4-4E22-8FB2-3EBD21D617B2}" type="pres">
      <dgm:prSet presAssocID="{CD002682-CBE5-4DF7-8086-B3285292BBEA}" presName="node" presStyleLbl="revTx" presStyleIdx="3" presStyleCnt="5">
        <dgm:presLayoutVars>
          <dgm:bulletEnabled val="1"/>
        </dgm:presLayoutVars>
      </dgm:prSet>
      <dgm:spPr>
        <a:xfrm>
          <a:off x="1263814" y="2430188"/>
          <a:ext cx="1286209" cy="1286209"/>
        </a:xfrm>
        <a:prstGeom prst="roundRect">
          <a:avLst/>
        </a:prstGeom>
      </dgm:spPr>
    </dgm:pt>
    <dgm:pt modelId="{B7FB50A0-EE4C-4667-918D-6A7703C2C210}" type="pres">
      <dgm:prSet presAssocID="{34F438BE-C5D9-4202-8054-4E31A0D9933E}" presName="sibTrans" presStyleLbl="node1" presStyleIdx="3" presStyleCnt="5"/>
      <dgm:spPr>
        <a:xfrm>
          <a:off x="1523877" y="1605"/>
          <a:ext cx="5288082" cy="5288082"/>
        </a:xfrm>
        <a:prstGeom prst="circularArrow">
          <a:avLst>
            <a:gd name="adj1" fmla="val 5201"/>
            <a:gd name="adj2" fmla="val 335950"/>
            <a:gd name="adj3" fmla="val 12297679"/>
            <a:gd name="adj4" fmla="val 10770959"/>
            <a:gd name="adj5" fmla="val 6067"/>
          </a:avLst>
        </a:prstGeom>
      </dgm:spPr>
    </dgm:pt>
    <dgm:pt modelId="{32DEEA56-D41A-4103-AC54-34BDE25A89BA}" type="pres">
      <dgm:prSet presAssocID="{85A78380-EE9A-4A46-9F2F-84CC01E0787D}" presName="dummy" presStyleCnt="0"/>
      <dgm:spPr/>
    </dgm:pt>
    <dgm:pt modelId="{D73A3CBC-734A-4401-9CFD-92EA8311C5BB}" type="pres">
      <dgm:prSet presAssocID="{85A78380-EE9A-4A46-9F2F-84CC01E0787D}" presName="node" presStyleLbl="revTx" presStyleIdx="4" presStyleCnt="5">
        <dgm:presLayoutVars>
          <dgm:bulletEnabled val="1"/>
        </dgm:presLayoutVars>
      </dgm:prSet>
      <dgm:spPr>
        <a:xfrm>
          <a:off x="2041661" y="36220"/>
          <a:ext cx="1286209" cy="1286209"/>
        </a:xfrm>
        <a:prstGeom prst="roundRect">
          <a:avLst/>
        </a:prstGeom>
      </dgm:spPr>
    </dgm:pt>
    <dgm:pt modelId="{F9A51E12-8F9E-4E13-899A-344BECF24C5C}" type="pres">
      <dgm:prSet presAssocID="{AEE00E30-89E7-491A-80C6-206F6857B4F4}" presName="sibTrans" presStyleLbl="node1" presStyleIdx="4" presStyleCnt="5"/>
      <dgm:spPr/>
    </dgm:pt>
  </dgm:ptLst>
  <dgm:cxnLst>
    <dgm:cxn modelId="{89869519-8765-4492-82D7-549F88554807}" srcId="{D0B7A02F-144E-49CA-9EA8-1C2DE74A9E7A}" destId="{86060047-D107-436B-A78A-5F1E45BC7574}" srcOrd="1" destOrd="0" parTransId="{033A0B4D-ACC9-4EEC-91EC-443FECF7E8C6}" sibTransId="{D3A3CF37-EE89-484C-92E3-02CBD0085968}"/>
    <dgm:cxn modelId="{DFE45938-181C-4C23-B2B5-CA1CAA281D94}" srcId="{D0B7A02F-144E-49CA-9EA8-1C2DE74A9E7A}" destId="{B2E542A5-84F0-4C69-A23F-7AFF53B80CE2}" srcOrd="2" destOrd="0" parTransId="{3DE77000-0DF2-469E-8645-4F4B4D68C399}" sibTransId="{8558BA7A-0DBE-420F-B418-3E2E53C9E737}"/>
    <dgm:cxn modelId="{45575968-37CC-4E0A-9835-77AA626FF604}" srcId="{D0B7A02F-144E-49CA-9EA8-1C2DE74A9E7A}" destId="{CD002682-CBE5-4DF7-8086-B3285292BBEA}" srcOrd="3" destOrd="0" parTransId="{AB4F814D-00EA-45FA-B992-482C965EC9AC}" sibTransId="{34F438BE-C5D9-4202-8054-4E31A0D9933E}"/>
    <dgm:cxn modelId="{ED693873-6701-4CB0-8116-E73EC5668784}" srcId="{D0B7A02F-144E-49CA-9EA8-1C2DE74A9E7A}" destId="{52014285-7C90-4DAF-9A8C-6D7AF1D13430}" srcOrd="0" destOrd="0" parTransId="{D0490FB5-AEF4-4C35-8F47-65C99DFDDDF7}" sibTransId="{00FE8E41-6E5C-4962-A6CE-0C73BA00D775}"/>
    <dgm:cxn modelId="{17BE6F53-1AF2-4D79-83BC-71BE36838D35}" srcId="{D0B7A02F-144E-49CA-9EA8-1C2DE74A9E7A}" destId="{85A78380-EE9A-4A46-9F2F-84CC01E0787D}" srcOrd="4" destOrd="0" parTransId="{7A7E293B-BB0F-47A8-BED5-683321A14903}" sibTransId="{AEE00E30-89E7-491A-80C6-206F6857B4F4}"/>
    <dgm:cxn modelId="{99758B82-E143-4F2D-BE0E-4B54CE46EF34}" type="presOf" srcId="{B2E542A5-84F0-4C69-A23F-7AFF53B80CE2}" destId="{5EC62052-8CAF-4E65-81B7-E02A66970B95}" srcOrd="0" destOrd="0" presId="urn:microsoft.com/office/officeart/2005/8/layout/cycle1"/>
    <dgm:cxn modelId="{F1385A85-7788-49CC-81DE-0FB75CF0A73D}" type="presOf" srcId="{34F438BE-C5D9-4202-8054-4E31A0D9933E}" destId="{B7FB50A0-EE4C-4667-918D-6A7703C2C210}" srcOrd="0" destOrd="0" presId="urn:microsoft.com/office/officeart/2005/8/layout/cycle1"/>
    <dgm:cxn modelId="{D215DA90-101D-46EA-834C-A4216462DABE}" type="presOf" srcId="{D0B7A02F-144E-49CA-9EA8-1C2DE74A9E7A}" destId="{B0B55123-07A0-4E38-AFB6-E199C5B43581}" srcOrd="0" destOrd="0" presId="urn:microsoft.com/office/officeart/2005/8/layout/cycle1"/>
    <dgm:cxn modelId="{3AB01698-1AC1-4CE7-B5BF-30BD2CE26177}" type="presOf" srcId="{85A78380-EE9A-4A46-9F2F-84CC01E0787D}" destId="{D73A3CBC-734A-4401-9CFD-92EA8311C5BB}" srcOrd="0" destOrd="0" presId="urn:microsoft.com/office/officeart/2005/8/layout/cycle1"/>
    <dgm:cxn modelId="{9FE573BA-E2E2-4D70-A88D-EFFBDE31D0D4}" type="presOf" srcId="{86060047-D107-436B-A78A-5F1E45BC7574}" destId="{9BAF4BCE-C498-4C1A-ACBA-98DE12AC127A}" srcOrd="0" destOrd="0" presId="urn:microsoft.com/office/officeart/2005/8/layout/cycle1"/>
    <dgm:cxn modelId="{C2D056DB-93E3-4E66-977B-EB3D6D516139}" type="presOf" srcId="{52014285-7C90-4DAF-9A8C-6D7AF1D13430}" destId="{658BF863-93C3-4B1C-BECD-52F849649024}" srcOrd="0" destOrd="0" presId="urn:microsoft.com/office/officeart/2005/8/layout/cycle1"/>
    <dgm:cxn modelId="{2E708BDD-66DE-4A23-8F7B-C96E0E3183B8}" type="presOf" srcId="{8558BA7A-0DBE-420F-B418-3E2E53C9E737}" destId="{A486DCF0-DB77-470B-812C-DA70C7AF7D23}" srcOrd="0" destOrd="0" presId="urn:microsoft.com/office/officeart/2005/8/layout/cycle1"/>
    <dgm:cxn modelId="{2BCF8AE7-DC37-46F7-8DF2-CF599469CDDC}" type="presOf" srcId="{00FE8E41-6E5C-4962-A6CE-0C73BA00D775}" destId="{D7C8E18E-642D-458C-9BE2-1F17025C4331}" srcOrd="0" destOrd="0" presId="urn:microsoft.com/office/officeart/2005/8/layout/cycle1"/>
    <dgm:cxn modelId="{BCF73DE8-67FE-4736-8B3C-B648FDF6DAA9}" type="presOf" srcId="{AEE00E30-89E7-491A-80C6-206F6857B4F4}" destId="{F9A51E12-8F9E-4E13-899A-344BECF24C5C}" srcOrd="0" destOrd="0" presId="urn:microsoft.com/office/officeart/2005/8/layout/cycle1"/>
    <dgm:cxn modelId="{3042C6E9-3CA9-4FE9-9055-6669A509EDCA}" type="presOf" srcId="{D3A3CF37-EE89-484C-92E3-02CBD0085968}" destId="{EA4240EB-E26C-495A-8B54-8AE24CEA24A7}" srcOrd="0" destOrd="0" presId="urn:microsoft.com/office/officeart/2005/8/layout/cycle1"/>
    <dgm:cxn modelId="{FA9C28EE-FC94-463C-B068-F264174D6DD5}" type="presOf" srcId="{CD002682-CBE5-4DF7-8086-B3285292BBEA}" destId="{20244C4C-ADF4-4E22-8FB2-3EBD21D617B2}" srcOrd="0" destOrd="0" presId="urn:microsoft.com/office/officeart/2005/8/layout/cycle1"/>
    <dgm:cxn modelId="{34C3B4D7-9BCE-47D1-9BC5-C45B3EED8481}" type="presParOf" srcId="{B0B55123-07A0-4E38-AFB6-E199C5B43581}" destId="{6569E45F-2955-4A88-B3FA-4D3631E857B4}" srcOrd="0" destOrd="0" presId="urn:microsoft.com/office/officeart/2005/8/layout/cycle1"/>
    <dgm:cxn modelId="{29BA38F0-A03F-4A07-95AA-E4714A209EBE}" type="presParOf" srcId="{B0B55123-07A0-4E38-AFB6-E199C5B43581}" destId="{658BF863-93C3-4B1C-BECD-52F849649024}" srcOrd="1" destOrd="0" presId="urn:microsoft.com/office/officeart/2005/8/layout/cycle1"/>
    <dgm:cxn modelId="{B7E56BD6-E24A-47E9-BA19-5EE225E96139}" type="presParOf" srcId="{B0B55123-07A0-4E38-AFB6-E199C5B43581}" destId="{D7C8E18E-642D-458C-9BE2-1F17025C4331}" srcOrd="2" destOrd="0" presId="urn:microsoft.com/office/officeart/2005/8/layout/cycle1"/>
    <dgm:cxn modelId="{CBA255E9-9C7A-403E-8F4F-453840482B2E}" type="presParOf" srcId="{B0B55123-07A0-4E38-AFB6-E199C5B43581}" destId="{1317A4EE-01D0-47CB-8984-C390FABF683B}" srcOrd="3" destOrd="0" presId="urn:microsoft.com/office/officeart/2005/8/layout/cycle1"/>
    <dgm:cxn modelId="{9EDD5171-D3A2-4E3C-A1FF-816525B50E13}" type="presParOf" srcId="{B0B55123-07A0-4E38-AFB6-E199C5B43581}" destId="{9BAF4BCE-C498-4C1A-ACBA-98DE12AC127A}" srcOrd="4" destOrd="0" presId="urn:microsoft.com/office/officeart/2005/8/layout/cycle1"/>
    <dgm:cxn modelId="{7C325043-465B-47C8-B1E0-E54B04835CF4}" type="presParOf" srcId="{B0B55123-07A0-4E38-AFB6-E199C5B43581}" destId="{EA4240EB-E26C-495A-8B54-8AE24CEA24A7}" srcOrd="5" destOrd="0" presId="urn:microsoft.com/office/officeart/2005/8/layout/cycle1"/>
    <dgm:cxn modelId="{5B3052D3-3EA9-4EE5-B219-F666A4502748}" type="presParOf" srcId="{B0B55123-07A0-4E38-AFB6-E199C5B43581}" destId="{F262F031-BB84-4988-A927-5B73093A66DA}" srcOrd="6" destOrd="0" presId="urn:microsoft.com/office/officeart/2005/8/layout/cycle1"/>
    <dgm:cxn modelId="{6B36A703-C578-4E1D-AEEE-571141D404DA}" type="presParOf" srcId="{B0B55123-07A0-4E38-AFB6-E199C5B43581}" destId="{5EC62052-8CAF-4E65-81B7-E02A66970B95}" srcOrd="7" destOrd="0" presId="urn:microsoft.com/office/officeart/2005/8/layout/cycle1"/>
    <dgm:cxn modelId="{4955767B-FA0A-463A-A72C-A33597A95625}" type="presParOf" srcId="{B0B55123-07A0-4E38-AFB6-E199C5B43581}" destId="{A486DCF0-DB77-470B-812C-DA70C7AF7D23}" srcOrd="8" destOrd="0" presId="urn:microsoft.com/office/officeart/2005/8/layout/cycle1"/>
    <dgm:cxn modelId="{618246D9-41A8-47BD-88E7-293ABFB50FBE}" type="presParOf" srcId="{B0B55123-07A0-4E38-AFB6-E199C5B43581}" destId="{38275F50-D69A-4B41-BC34-F8F4A131DB46}" srcOrd="9" destOrd="0" presId="urn:microsoft.com/office/officeart/2005/8/layout/cycle1"/>
    <dgm:cxn modelId="{295C2DB8-12D2-4FE3-898A-CDA0329D19DC}" type="presParOf" srcId="{B0B55123-07A0-4E38-AFB6-E199C5B43581}" destId="{20244C4C-ADF4-4E22-8FB2-3EBD21D617B2}" srcOrd="10" destOrd="0" presId="urn:microsoft.com/office/officeart/2005/8/layout/cycle1"/>
    <dgm:cxn modelId="{30816AA2-C9D4-4D2F-B4C0-F0E0FA53EE0D}" type="presParOf" srcId="{B0B55123-07A0-4E38-AFB6-E199C5B43581}" destId="{B7FB50A0-EE4C-4667-918D-6A7703C2C210}" srcOrd="11" destOrd="0" presId="urn:microsoft.com/office/officeart/2005/8/layout/cycle1"/>
    <dgm:cxn modelId="{1C9C9239-A94E-4781-A4B2-1A4580D27561}" type="presParOf" srcId="{B0B55123-07A0-4E38-AFB6-E199C5B43581}" destId="{32DEEA56-D41A-4103-AC54-34BDE25A89BA}" srcOrd="12" destOrd="0" presId="urn:microsoft.com/office/officeart/2005/8/layout/cycle1"/>
    <dgm:cxn modelId="{B73EFAF4-D9B0-4149-BFE4-5892EB3558B3}" type="presParOf" srcId="{B0B55123-07A0-4E38-AFB6-E199C5B43581}" destId="{D73A3CBC-734A-4401-9CFD-92EA8311C5BB}" srcOrd="13" destOrd="0" presId="urn:microsoft.com/office/officeart/2005/8/layout/cycle1"/>
    <dgm:cxn modelId="{A2666902-6CD8-496C-AD9B-01E9285E7597}" type="presParOf" srcId="{B0B55123-07A0-4E38-AFB6-E199C5B43581}" destId="{F9A51E12-8F9E-4E13-899A-344BECF24C5C}" srcOrd="14" destOrd="0" presId="urn:microsoft.com/office/officeart/2005/8/layout/cycle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58BF863-93C3-4B1C-BECD-52F849649024}">
      <dsp:nvSpPr>
        <dsp:cNvPr id="0" name=""/>
        <dsp:cNvSpPr/>
      </dsp:nvSpPr>
      <dsp:spPr>
        <a:xfrm>
          <a:off x="5386864" y="41216"/>
          <a:ext cx="1410454" cy="1410454"/>
        </a:xfrm>
        <a:prstGeom prst="roundRect">
          <a:avLst/>
        </a:prstGeom>
        <a:solidFill>
          <a:srgbClr val="00B050"/>
        </a:solid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1066800" rtl="1">
            <a:lnSpc>
              <a:spcPct val="90000"/>
            </a:lnSpc>
            <a:spcBef>
              <a:spcPct val="0"/>
            </a:spcBef>
            <a:spcAft>
              <a:spcPct val="35000"/>
            </a:spcAft>
            <a:buNone/>
          </a:pPr>
          <a:r>
            <a:rPr lang="fa-IR" sz="2400" b="1" kern="1200" dirty="0">
              <a:solidFill>
                <a:schemeClr val="bg1"/>
              </a:solidFill>
            </a:rPr>
            <a:t>طراحی کیفیت</a:t>
          </a:r>
        </a:p>
        <a:p>
          <a:pPr marL="0" lvl="0" indent="0" algn="ctr" defTabSz="1066800" rtl="1">
            <a:lnSpc>
              <a:spcPct val="90000"/>
            </a:lnSpc>
            <a:spcBef>
              <a:spcPct val="0"/>
            </a:spcBef>
            <a:spcAft>
              <a:spcPct val="35000"/>
            </a:spcAft>
            <a:buNone/>
          </a:pPr>
          <a:r>
            <a:rPr lang="en-US" sz="2400" b="1" kern="1200" dirty="0">
              <a:solidFill>
                <a:schemeClr val="bg1"/>
              </a:solidFill>
            </a:rPr>
            <a:t>Q. Design</a:t>
          </a:r>
          <a:endParaRPr lang="fa-IR" sz="2400" b="1" kern="1200" dirty="0">
            <a:solidFill>
              <a:schemeClr val="bg1"/>
            </a:solidFill>
          </a:endParaRPr>
        </a:p>
      </dsp:txBody>
      <dsp:txXfrm>
        <a:off x="5455717" y="110069"/>
        <a:ext cx="1272748" cy="1272748"/>
      </dsp:txXfrm>
    </dsp:sp>
    <dsp:sp modelId="{D7C8E18E-642D-458C-9BE2-1F17025C4331}">
      <dsp:nvSpPr>
        <dsp:cNvPr id="0" name=""/>
        <dsp:cNvSpPr/>
      </dsp:nvSpPr>
      <dsp:spPr>
        <a:xfrm>
          <a:off x="2066769" y="147"/>
          <a:ext cx="5290963" cy="5290963"/>
        </a:xfrm>
        <a:prstGeom prst="circularArrow">
          <a:avLst>
            <a:gd name="adj1" fmla="val 5201"/>
            <a:gd name="adj2" fmla="val 335950"/>
            <a:gd name="adj3" fmla="val 21293091"/>
            <a:gd name="adj4" fmla="val 19766371"/>
            <a:gd name="adj5" fmla="val 6067"/>
          </a:avLst>
        </a:prstGeom>
        <a:solidFill>
          <a:srgbClr val="FFC000"/>
        </a:solidFill>
        <a:ln w="12700" cap="flat" cmpd="sng" algn="ctr">
          <a:solidFill>
            <a:srgbClr val="7030A0"/>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BAF4BCE-C498-4C1A-ACBA-98DE12AC127A}">
      <dsp:nvSpPr>
        <dsp:cNvPr id="0" name=""/>
        <dsp:cNvSpPr/>
      </dsp:nvSpPr>
      <dsp:spPr>
        <a:xfrm>
          <a:off x="6239651" y="2665827"/>
          <a:ext cx="1410454" cy="1410454"/>
        </a:xfrm>
        <a:prstGeom prst="roundRect">
          <a:avLst/>
        </a:prstGeom>
        <a:solidFill>
          <a:srgbClr val="00B050"/>
        </a:solidFill>
        <a:ln>
          <a:noFill/>
        </a:ln>
        <a:effectLst/>
      </dsp:spPr>
      <dsp:style>
        <a:lnRef idx="0">
          <a:scrgbClr r="0" g="0" b="0"/>
        </a:lnRef>
        <a:fillRef idx="0">
          <a:scrgbClr r="0" g="0" b="0"/>
        </a:fillRef>
        <a:effectRef idx="0">
          <a:scrgbClr r="0" g="0" b="0"/>
        </a:effectRef>
        <a:fontRef idx="minor"/>
      </dsp:style>
      <dsp:txBody>
        <a:bodyPr spcFirstLastPara="0" vert="horz" wrap="square" lIns="21590" tIns="21590" rIns="21590" bIns="21590" numCol="1" spcCol="1270" anchor="ctr" anchorCtr="0">
          <a:noAutofit/>
        </a:bodyPr>
        <a:lstStyle/>
        <a:p>
          <a:pPr marL="0" lvl="0" indent="0" algn="ctr" defTabSz="755650" rtl="1">
            <a:lnSpc>
              <a:spcPct val="90000"/>
            </a:lnSpc>
            <a:spcBef>
              <a:spcPct val="0"/>
            </a:spcBef>
            <a:spcAft>
              <a:spcPct val="35000"/>
            </a:spcAft>
            <a:buNone/>
          </a:pPr>
          <a:r>
            <a:rPr lang="fa-IR" sz="1700" b="1" kern="1200" dirty="0">
              <a:solidFill>
                <a:schemeClr val="bg1"/>
              </a:solidFill>
            </a:rPr>
            <a:t>فرآیندهای کیفیت</a:t>
          </a:r>
        </a:p>
        <a:p>
          <a:pPr marL="0" lvl="0" indent="0" algn="ctr" defTabSz="755650" rtl="1">
            <a:lnSpc>
              <a:spcPct val="90000"/>
            </a:lnSpc>
            <a:spcBef>
              <a:spcPct val="0"/>
            </a:spcBef>
            <a:spcAft>
              <a:spcPct val="35000"/>
            </a:spcAft>
            <a:buNone/>
          </a:pPr>
          <a:r>
            <a:rPr lang="en-US" sz="1700" b="1" kern="1200" dirty="0">
              <a:solidFill>
                <a:schemeClr val="bg1"/>
              </a:solidFill>
            </a:rPr>
            <a:t>Q. </a:t>
          </a:r>
          <a:r>
            <a:rPr lang="en-US" sz="1700" b="1" kern="1200" dirty="0">
              <a:solidFill>
                <a:schemeClr val="bg1"/>
              </a:solidFill>
              <a:latin typeface="Calibri"/>
              <a:ea typeface="+mn-ea"/>
              <a:cs typeface="Arial" panose="020B0604020202020204" pitchFamily="34" charset="0"/>
            </a:rPr>
            <a:t>Processes</a:t>
          </a:r>
          <a:endParaRPr lang="fa-IR" sz="1700" b="1" kern="1200" dirty="0">
            <a:solidFill>
              <a:schemeClr val="bg1"/>
            </a:solidFill>
            <a:latin typeface="Calibri"/>
            <a:ea typeface="+mn-ea"/>
            <a:cs typeface="Arial" panose="020B0604020202020204" pitchFamily="34" charset="0"/>
          </a:endParaRPr>
        </a:p>
      </dsp:txBody>
      <dsp:txXfrm>
        <a:off x="6308504" y="2734680"/>
        <a:ext cx="1272748" cy="1272748"/>
      </dsp:txXfrm>
    </dsp:sp>
    <dsp:sp modelId="{EA4240EB-E26C-495A-8B54-8AE24CEA24A7}">
      <dsp:nvSpPr>
        <dsp:cNvPr id="0" name=""/>
        <dsp:cNvSpPr/>
      </dsp:nvSpPr>
      <dsp:spPr>
        <a:xfrm>
          <a:off x="2066769" y="147"/>
          <a:ext cx="5290963" cy="5290963"/>
        </a:xfrm>
        <a:prstGeom prst="circularArrow">
          <a:avLst>
            <a:gd name="adj1" fmla="val 5201"/>
            <a:gd name="adj2" fmla="val 335950"/>
            <a:gd name="adj3" fmla="val 4014542"/>
            <a:gd name="adj4" fmla="val 2253576"/>
            <a:gd name="adj5" fmla="val 6067"/>
          </a:avLst>
        </a:prstGeom>
        <a:solidFill>
          <a:srgbClr val="FFC000"/>
        </a:solidFill>
        <a:ln w="12700" cap="flat" cmpd="sng" algn="ctr">
          <a:solidFill>
            <a:srgbClr val="7030A0"/>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EC62052-8CAF-4E65-81B7-E02A66970B95}">
      <dsp:nvSpPr>
        <dsp:cNvPr id="0" name=""/>
        <dsp:cNvSpPr/>
      </dsp:nvSpPr>
      <dsp:spPr>
        <a:xfrm>
          <a:off x="4007024" y="4287925"/>
          <a:ext cx="1410454" cy="1410454"/>
        </a:xfrm>
        <a:prstGeom prst="roundRect">
          <a:avLst/>
        </a:prstGeom>
        <a:solidFill>
          <a:srgbClr val="00B050"/>
        </a:solidFill>
        <a:ln>
          <a:noFill/>
        </a:ln>
        <a:effectLst/>
      </dsp:spPr>
      <dsp:style>
        <a:lnRef idx="0">
          <a:scrgbClr r="0" g="0" b="0"/>
        </a:lnRef>
        <a:fillRef idx="0">
          <a:scrgbClr r="0" g="0" b="0"/>
        </a:fillRef>
        <a:effectRef idx="0">
          <a:scrgbClr r="0" g="0" b="0"/>
        </a:effectRef>
        <a:fontRef idx="minor"/>
      </dsp:style>
      <dsp:txBody>
        <a:bodyPr spcFirstLastPara="0" vert="horz" wrap="square" lIns="21590" tIns="21590" rIns="21590" bIns="21590" numCol="1" spcCol="1270" anchor="ctr" anchorCtr="0">
          <a:noAutofit/>
        </a:bodyPr>
        <a:lstStyle/>
        <a:p>
          <a:pPr marL="0" lvl="0" indent="0" algn="ctr" defTabSz="755650" rtl="1">
            <a:lnSpc>
              <a:spcPct val="90000"/>
            </a:lnSpc>
            <a:spcBef>
              <a:spcPct val="0"/>
            </a:spcBef>
            <a:spcAft>
              <a:spcPct val="35000"/>
            </a:spcAft>
            <a:buNone/>
          </a:pPr>
          <a:r>
            <a:rPr lang="fa-IR" sz="1700" b="1" kern="1200" dirty="0">
              <a:solidFill>
                <a:schemeClr val="bg1"/>
              </a:solidFill>
            </a:rPr>
            <a:t>پایش کیفیت</a:t>
          </a:r>
        </a:p>
        <a:p>
          <a:pPr marL="0" lvl="0" indent="0" algn="ctr" defTabSz="755650" rtl="1">
            <a:lnSpc>
              <a:spcPct val="90000"/>
            </a:lnSpc>
            <a:spcBef>
              <a:spcPct val="0"/>
            </a:spcBef>
            <a:spcAft>
              <a:spcPct val="35000"/>
            </a:spcAft>
            <a:buNone/>
          </a:pPr>
          <a:r>
            <a:rPr lang="en-US" sz="1700" b="1" kern="1200" dirty="0">
              <a:solidFill>
                <a:schemeClr val="bg1"/>
              </a:solidFill>
            </a:rPr>
            <a:t>Q. </a:t>
          </a:r>
          <a:r>
            <a:rPr lang="en-US" sz="1700" b="1" kern="1200" dirty="0">
              <a:solidFill>
                <a:schemeClr val="bg1"/>
              </a:solidFill>
              <a:latin typeface="Calibri"/>
              <a:ea typeface="+mn-ea"/>
              <a:cs typeface="Arial" panose="020B0604020202020204" pitchFamily="34" charset="0"/>
            </a:rPr>
            <a:t>Control</a:t>
          </a:r>
          <a:endParaRPr lang="fa-IR" sz="1700" b="1" kern="1200" dirty="0">
            <a:solidFill>
              <a:schemeClr val="bg1"/>
            </a:solidFill>
            <a:latin typeface="Calibri"/>
            <a:ea typeface="+mn-ea"/>
            <a:cs typeface="Arial" panose="020B0604020202020204" pitchFamily="34" charset="0"/>
          </a:endParaRPr>
        </a:p>
      </dsp:txBody>
      <dsp:txXfrm>
        <a:off x="4075877" y="4356778"/>
        <a:ext cx="1272748" cy="1272748"/>
      </dsp:txXfrm>
    </dsp:sp>
    <dsp:sp modelId="{A486DCF0-DB77-470B-812C-DA70C7AF7D23}">
      <dsp:nvSpPr>
        <dsp:cNvPr id="0" name=""/>
        <dsp:cNvSpPr/>
      </dsp:nvSpPr>
      <dsp:spPr>
        <a:xfrm>
          <a:off x="2066769" y="147"/>
          <a:ext cx="5290963" cy="5290963"/>
        </a:xfrm>
        <a:prstGeom prst="circularArrow">
          <a:avLst>
            <a:gd name="adj1" fmla="val 5201"/>
            <a:gd name="adj2" fmla="val 335950"/>
            <a:gd name="adj3" fmla="val 8210474"/>
            <a:gd name="adj4" fmla="val 6449508"/>
            <a:gd name="adj5" fmla="val 6067"/>
          </a:avLst>
        </a:prstGeom>
        <a:solidFill>
          <a:srgbClr val="FFC000"/>
        </a:solidFill>
        <a:ln w="12700" cap="flat" cmpd="sng" algn="ctr">
          <a:solidFill>
            <a:srgbClr val="7030A0"/>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0244C4C-ADF4-4E22-8FB2-3EBD21D617B2}">
      <dsp:nvSpPr>
        <dsp:cNvPr id="0" name=""/>
        <dsp:cNvSpPr/>
      </dsp:nvSpPr>
      <dsp:spPr>
        <a:xfrm>
          <a:off x="1774397" y="2665827"/>
          <a:ext cx="1410454" cy="1410454"/>
        </a:xfrm>
        <a:prstGeom prst="roundRect">
          <a:avLst/>
        </a:prstGeom>
        <a:solidFill>
          <a:srgbClr val="00B050"/>
        </a:solidFill>
        <a:ln>
          <a:noFill/>
        </a:ln>
        <a:effectLst/>
      </dsp:spPr>
      <dsp:style>
        <a:lnRef idx="0">
          <a:scrgbClr r="0" g="0" b="0"/>
        </a:lnRef>
        <a:fillRef idx="0">
          <a:scrgbClr r="0" g="0" b="0"/>
        </a:fillRef>
        <a:effectRef idx="0">
          <a:scrgbClr r="0" g="0" b="0"/>
        </a:effectRef>
        <a:fontRef idx="minor"/>
      </dsp:style>
      <dsp:txBody>
        <a:bodyPr spcFirstLastPara="0" vert="horz" wrap="square" lIns="21590" tIns="21590" rIns="21590" bIns="21590" numCol="1" spcCol="1270" anchor="ctr" anchorCtr="0">
          <a:noAutofit/>
        </a:bodyPr>
        <a:lstStyle/>
        <a:p>
          <a:pPr marL="0" lvl="0" indent="0" algn="ctr" defTabSz="755650" rtl="1">
            <a:lnSpc>
              <a:spcPct val="90000"/>
            </a:lnSpc>
            <a:spcBef>
              <a:spcPct val="0"/>
            </a:spcBef>
            <a:spcAft>
              <a:spcPct val="35000"/>
            </a:spcAft>
            <a:buNone/>
          </a:pPr>
          <a:r>
            <a:rPr lang="fa-IR" sz="1700" b="1" kern="1200" dirty="0">
              <a:solidFill>
                <a:schemeClr val="bg1"/>
              </a:solidFill>
              <a:latin typeface="Calibri"/>
              <a:ea typeface="+mn-ea"/>
              <a:cs typeface="Arial" panose="020B0604020202020204" pitchFamily="34" charset="0"/>
            </a:rPr>
            <a:t>ارزیابی</a:t>
          </a:r>
          <a:r>
            <a:rPr lang="fa-IR" sz="1700" b="1" kern="1200" dirty="0">
              <a:solidFill>
                <a:schemeClr val="bg1"/>
              </a:solidFill>
            </a:rPr>
            <a:t> کیفیت</a:t>
          </a:r>
        </a:p>
        <a:p>
          <a:pPr marL="0" lvl="0" indent="0" algn="ctr" defTabSz="755650" rtl="1">
            <a:lnSpc>
              <a:spcPct val="90000"/>
            </a:lnSpc>
            <a:spcBef>
              <a:spcPct val="0"/>
            </a:spcBef>
            <a:spcAft>
              <a:spcPct val="35000"/>
            </a:spcAft>
            <a:buNone/>
          </a:pPr>
          <a:r>
            <a:rPr lang="en-US" sz="1700" b="1" kern="1200" dirty="0">
              <a:solidFill>
                <a:schemeClr val="bg1"/>
              </a:solidFill>
            </a:rPr>
            <a:t>Q. Assessment</a:t>
          </a:r>
          <a:endParaRPr lang="fa-IR" sz="1700" b="1" kern="1200" dirty="0">
            <a:solidFill>
              <a:schemeClr val="bg1"/>
            </a:solidFill>
          </a:endParaRPr>
        </a:p>
      </dsp:txBody>
      <dsp:txXfrm>
        <a:off x="1843250" y="2734680"/>
        <a:ext cx="1272748" cy="1272748"/>
      </dsp:txXfrm>
    </dsp:sp>
    <dsp:sp modelId="{B7FB50A0-EE4C-4667-918D-6A7703C2C210}">
      <dsp:nvSpPr>
        <dsp:cNvPr id="0" name=""/>
        <dsp:cNvSpPr/>
      </dsp:nvSpPr>
      <dsp:spPr>
        <a:xfrm>
          <a:off x="2066769" y="147"/>
          <a:ext cx="5290963" cy="5290963"/>
        </a:xfrm>
        <a:prstGeom prst="circularArrow">
          <a:avLst>
            <a:gd name="adj1" fmla="val 5201"/>
            <a:gd name="adj2" fmla="val 335950"/>
            <a:gd name="adj3" fmla="val 12297679"/>
            <a:gd name="adj4" fmla="val 10770959"/>
            <a:gd name="adj5" fmla="val 6067"/>
          </a:avLst>
        </a:prstGeom>
        <a:solidFill>
          <a:srgbClr val="FFC000"/>
        </a:solidFill>
        <a:ln w="12700" cap="flat" cmpd="sng" algn="ctr">
          <a:solidFill>
            <a:srgbClr val="7030A0"/>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73A3CBC-734A-4401-9CFD-92EA8311C5BB}">
      <dsp:nvSpPr>
        <dsp:cNvPr id="0" name=""/>
        <dsp:cNvSpPr/>
      </dsp:nvSpPr>
      <dsp:spPr>
        <a:xfrm>
          <a:off x="2627184" y="41216"/>
          <a:ext cx="1410454" cy="1410454"/>
        </a:xfrm>
        <a:prstGeom prst="roundRect">
          <a:avLst/>
        </a:prstGeom>
        <a:solidFill>
          <a:srgbClr val="00B050"/>
        </a:solidFill>
        <a:ln>
          <a:noFill/>
        </a:ln>
        <a:effectLst/>
      </dsp:spPr>
      <dsp:style>
        <a:lnRef idx="0">
          <a:scrgbClr r="0" g="0" b="0"/>
        </a:lnRef>
        <a:fillRef idx="0">
          <a:scrgbClr r="0" g="0" b="0"/>
        </a:fillRef>
        <a:effectRef idx="0">
          <a:scrgbClr r="0" g="0" b="0"/>
        </a:effectRef>
        <a:fontRef idx="minor"/>
      </dsp:style>
      <dsp:txBody>
        <a:bodyPr spcFirstLastPara="0" vert="horz" wrap="square" lIns="21590" tIns="21590" rIns="21590" bIns="21590" numCol="1" spcCol="1270" anchor="ctr" anchorCtr="0">
          <a:noAutofit/>
        </a:bodyPr>
        <a:lstStyle/>
        <a:p>
          <a:pPr marL="0" lvl="0" indent="0" algn="ctr" defTabSz="755650" rtl="1">
            <a:lnSpc>
              <a:spcPct val="90000"/>
            </a:lnSpc>
            <a:spcBef>
              <a:spcPct val="0"/>
            </a:spcBef>
            <a:spcAft>
              <a:spcPct val="35000"/>
            </a:spcAft>
            <a:buNone/>
          </a:pPr>
          <a:r>
            <a:rPr lang="fa-IR" sz="1700" b="1" kern="1200" dirty="0">
              <a:solidFill>
                <a:schemeClr val="bg1"/>
              </a:solidFill>
            </a:rPr>
            <a:t>بهبود کیفیت</a:t>
          </a:r>
        </a:p>
        <a:p>
          <a:pPr marL="0" lvl="0" indent="0" algn="ctr" defTabSz="755650" rtl="1">
            <a:lnSpc>
              <a:spcPct val="90000"/>
            </a:lnSpc>
            <a:spcBef>
              <a:spcPct val="0"/>
            </a:spcBef>
            <a:spcAft>
              <a:spcPct val="35000"/>
            </a:spcAft>
            <a:buNone/>
          </a:pPr>
          <a:r>
            <a:rPr lang="en-US" sz="1700" b="1" kern="1200" dirty="0">
              <a:solidFill>
                <a:schemeClr val="bg1"/>
              </a:solidFill>
            </a:rPr>
            <a:t>Q. </a:t>
          </a:r>
          <a:r>
            <a:rPr lang="en-US" sz="1700" b="1" kern="1200" dirty="0">
              <a:solidFill>
                <a:schemeClr val="bg1"/>
              </a:solidFill>
              <a:latin typeface="Calibri"/>
              <a:ea typeface="+mn-ea"/>
              <a:cs typeface="Arial" panose="020B0604020202020204" pitchFamily="34" charset="0"/>
            </a:rPr>
            <a:t>Improvement</a:t>
          </a:r>
          <a:endParaRPr lang="fa-IR" sz="1700" b="1" kern="1200" dirty="0">
            <a:solidFill>
              <a:schemeClr val="bg1"/>
            </a:solidFill>
            <a:latin typeface="Calibri"/>
            <a:ea typeface="+mn-ea"/>
            <a:cs typeface="Arial" panose="020B0604020202020204" pitchFamily="34" charset="0"/>
          </a:endParaRPr>
        </a:p>
      </dsp:txBody>
      <dsp:txXfrm>
        <a:off x="2696037" y="110069"/>
        <a:ext cx="1272748" cy="1272748"/>
      </dsp:txXfrm>
    </dsp:sp>
    <dsp:sp modelId="{F9A51E12-8F9E-4E13-899A-344BECF24C5C}">
      <dsp:nvSpPr>
        <dsp:cNvPr id="0" name=""/>
        <dsp:cNvSpPr/>
      </dsp:nvSpPr>
      <dsp:spPr>
        <a:xfrm>
          <a:off x="2066769" y="147"/>
          <a:ext cx="5290963" cy="5290963"/>
        </a:xfrm>
        <a:prstGeom prst="circularArrow">
          <a:avLst>
            <a:gd name="adj1" fmla="val 5198"/>
            <a:gd name="adj2" fmla="val 335775"/>
            <a:gd name="adj3" fmla="val 16866266"/>
            <a:gd name="adj4" fmla="val 15197959"/>
            <a:gd name="adj5" fmla="val 6065"/>
          </a:avLst>
        </a:prstGeom>
        <a:solidFill>
          <a:srgbClr val="FFC000"/>
        </a:solidFill>
        <a:ln w="12700" cap="flat" cmpd="sng" algn="ctr">
          <a:solidFill>
            <a:srgbClr val="7030A0"/>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05/8/layout/cycle1">
  <dgm:title val=""/>
  <dgm:desc val=""/>
  <dgm:catLst>
    <dgm:cat type="cycle" pri="2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alg type="cycle">
          <dgm:param type="stAng" val="0"/>
          <dgm:param type="spanAng" val="360"/>
        </dgm:alg>
      </dgm:if>
      <dgm:else name="Name2">
        <dgm:alg type="cycle">
          <dgm:param type="stAng" val="0"/>
          <dgm:param type="spanAng" val="-360"/>
        </dgm:alg>
      </dgm:else>
    </dgm:choose>
    <dgm:shape xmlns:r="http://schemas.openxmlformats.org/officeDocument/2006/relationships" r:blip="">
      <dgm:adjLst/>
    </dgm:shape>
    <dgm:presOf/>
    <dgm:choose name="Name3">
      <dgm:if name="Name4" func="var" arg="dir" op="equ" val="norm">
        <dgm:constrLst>
          <dgm:constr type="diam" val="1"/>
          <dgm:constr type="w" for="ch" forName="node" refType="w"/>
          <dgm:constr type="w" for="ch" ptType="sibTrans" refType="w" refFor="ch" refForName="node" fact="0.5"/>
          <dgm:constr type="h" for="ch" ptType="sibTrans" op="equ"/>
          <dgm:constr type="diam" for="ch" ptType="sibTrans" refType="diam" op="equ"/>
          <dgm:constr type="sibSp" refType="w" refFor="ch" refForName="node" fact="0.15"/>
          <dgm:constr type="w" for="ch" forName="dummy" refType="sibSp" fact="2.8"/>
          <dgm:constr type="primFontSz" for="ch" forName="node" op="equ" val="65"/>
        </dgm:constrLst>
      </dgm:if>
      <dgm:else name="Name5">
        <dgm:constrLst>
          <dgm:constr type="diam" val="1"/>
          <dgm:constr type="w" for="ch" forName="node" refType="w"/>
          <dgm:constr type="w" for="ch" ptType="sibTrans" refType="w" refFor="ch" refForName="node" fact="0.5"/>
          <dgm:constr type="h" for="ch" ptType="sibTrans" op="equ"/>
          <dgm:constr type="diam" for="ch" ptType="sibTrans" refType="diam" op="equ" fact="-1"/>
          <dgm:constr type="sibSp" refType="w" refFor="ch" refForName="node" fact="0.15"/>
          <dgm:constr type="w" for="ch" forName="dummy" refType="sibSp" fact="2.8"/>
          <dgm:constr type="primFontSz" for="ch" forName="node" op="equ" val="65"/>
        </dgm:constrLst>
      </dgm:else>
    </dgm:choose>
    <dgm:ruleLst>
      <dgm:rule type="diam" val="INF" fact="NaN" max="NaN"/>
    </dgm:ruleLst>
    <dgm:forEach name="nodesForEach" axis="ch" ptType="node">
      <dgm:choose name="Name6">
        <dgm:if name="Name7" axis="par ch" ptType="doc node" func="cnt" op="gt" val="1">
          <dgm:layoutNode name="dummy">
            <dgm:alg type="sp"/>
            <dgm:shape xmlns:r="http://schemas.openxmlformats.org/officeDocument/2006/relationships" r:blip="">
              <dgm:adjLst/>
            </dgm:shape>
            <dgm:presOf/>
            <dgm:constrLst>
              <dgm:constr type="h" refType="w"/>
            </dgm:constrLst>
            <dgm:ruleLst/>
          </dgm:layoutNode>
        </dgm:if>
        <dgm:else name="Name8"/>
      </dgm:choose>
      <dgm:layoutNode name="node" styleLbl="revTx">
        <dgm:varLst>
          <dgm:bulletEnabled val="1"/>
        </dgm:varLst>
        <dgm:alg type="tx">
          <dgm:param type="txAnchorVertCh" val="mid"/>
        </dgm:alg>
        <dgm:shape xmlns:r="http://schemas.openxmlformats.org/officeDocument/2006/relationships" type="rect"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Name11" axis="followSib" ptType="sibTrans" hideLastTrans="0" cnt="1">
            <dgm:layoutNode name="sibTrans" styleLbl="node1">
              <dgm:alg type="conn">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begPad"/>
                <dgm:constr type="endPad"/>
              </dgm:constrLst>
              <dgm:ruleLst/>
            </dgm:layoutNode>
          </dgm:forEach>
        </dgm:if>
        <dgm:else name="Name12"/>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3523DDB-CEFB-46EE-92A9-550BFBE6AA65}" type="datetimeFigureOut">
              <a:rPr lang="en-US" smtClean="0"/>
              <a:t>10/17/2024</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9D52576-1F6B-4785-A464-EE4EDD0E341C}" type="slidenum">
              <a:rPr lang="en-US" smtClean="0"/>
              <a:t>‹#›</a:t>
            </a:fld>
            <a:endParaRPr lang="en-US"/>
          </a:p>
        </p:txBody>
      </p:sp>
    </p:spTree>
    <p:extLst>
      <p:ext uri="{BB962C8B-B14F-4D97-AF65-F5344CB8AC3E}">
        <p14:creationId xmlns:p14="http://schemas.microsoft.com/office/powerpoint/2010/main" val="7183724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9D52576-1F6B-4785-A464-EE4EDD0E341C}" type="slidenum">
              <a:rPr lang="en-US" smtClean="0"/>
              <a:t>15</a:t>
            </a:fld>
            <a:endParaRPr lang="en-US"/>
          </a:p>
        </p:txBody>
      </p:sp>
    </p:spTree>
    <p:extLst>
      <p:ext uri="{BB962C8B-B14F-4D97-AF65-F5344CB8AC3E}">
        <p14:creationId xmlns:p14="http://schemas.microsoft.com/office/powerpoint/2010/main" val="412316646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9D52576-1F6B-4785-A464-EE4EDD0E341C}" type="slidenum">
              <a:rPr lang="en-US" smtClean="0"/>
              <a:t>19</a:t>
            </a:fld>
            <a:endParaRPr lang="en-US"/>
          </a:p>
        </p:txBody>
      </p:sp>
    </p:spTree>
    <p:extLst>
      <p:ext uri="{BB962C8B-B14F-4D97-AF65-F5344CB8AC3E}">
        <p14:creationId xmlns:p14="http://schemas.microsoft.com/office/powerpoint/2010/main" val="76063059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a-IR" dirty="0"/>
          </a:p>
        </p:txBody>
      </p:sp>
      <p:sp>
        <p:nvSpPr>
          <p:cNvPr id="4" name="Slide Number Placeholder 3"/>
          <p:cNvSpPr>
            <a:spLocks noGrp="1"/>
          </p:cNvSpPr>
          <p:nvPr>
            <p:ph type="sldNum" sz="quarter" idx="5"/>
          </p:nvPr>
        </p:nvSpPr>
        <p:spPr/>
        <p:txBody>
          <a:bodyPr/>
          <a:lstStyle/>
          <a:p>
            <a:fld id="{A9D52576-1F6B-4785-A464-EE4EDD0E341C}" type="slidenum">
              <a:rPr lang="en-US" smtClean="0"/>
              <a:t>48</a:t>
            </a:fld>
            <a:endParaRPr lang="en-US"/>
          </a:p>
        </p:txBody>
      </p:sp>
    </p:spTree>
    <p:extLst>
      <p:ext uri="{BB962C8B-B14F-4D97-AF65-F5344CB8AC3E}">
        <p14:creationId xmlns:p14="http://schemas.microsoft.com/office/powerpoint/2010/main" val="340471528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a-IR" dirty="0"/>
          </a:p>
        </p:txBody>
      </p:sp>
      <p:sp>
        <p:nvSpPr>
          <p:cNvPr id="4" name="Slide Number Placeholder 3"/>
          <p:cNvSpPr>
            <a:spLocks noGrp="1"/>
          </p:cNvSpPr>
          <p:nvPr>
            <p:ph type="sldNum" sz="quarter" idx="5"/>
          </p:nvPr>
        </p:nvSpPr>
        <p:spPr/>
        <p:txBody>
          <a:bodyPr/>
          <a:lstStyle/>
          <a:p>
            <a:fld id="{A9D52576-1F6B-4785-A464-EE4EDD0E341C}" type="slidenum">
              <a:rPr lang="en-US" smtClean="0"/>
              <a:t>49</a:t>
            </a:fld>
            <a:endParaRPr lang="en-US"/>
          </a:p>
        </p:txBody>
      </p:sp>
    </p:spTree>
    <p:extLst>
      <p:ext uri="{BB962C8B-B14F-4D97-AF65-F5344CB8AC3E}">
        <p14:creationId xmlns:p14="http://schemas.microsoft.com/office/powerpoint/2010/main" val="152770042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a-IR" dirty="0"/>
          </a:p>
        </p:txBody>
      </p:sp>
      <p:sp>
        <p:nvSpPr>
          <p:cNvPr id="4" name="Slide Number Placeholder 3"/>
          <p:cNvSpPr>
            <a:spLocks noGrp="1"/>
          </p:cNvSpPr>
          <p:nvPr>
            <p:ph type="sldNum" sz="quarter" idx="5"/>
          </p:nvPr>
        </p:nvSpPr>
        <p:spPr/>
        <p:txBody>
          <a:bodyPr/>
          <a:lstStyle/>
          <a:p>
            <a:fld id="{A9D52576-1F6B-4785-A464-EE4EDD0E341C}" type="slidenum">
              <a:rPr lang="en-US" smtClean="0"/>
              <a:t>62</a:t>
            </a:fld>
            <a:endParaRPr lang="en-US"/>
          </a:p>
        </p:txBody>
      </p:sp>
    </p:spTree>
    <p:extLst>
      <p:ext uri="{BB962C8B-B14F-4D97-AF65-F5344CB8AC3E}">
        <p14:creationId xmlns:p14="http://schemas.microsoft.com/office/powerpoint/2010/main" val="357171855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279631B-307D-4ED2-B9B5-B882AD33273A}" type="datetimeFigureOut">
              <a:rPr lang="en-US" smtClean="0"/>
              <a:t>10/17/2024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EDAC1B4-CE5C-4F07-8FFB-74EEC8709ED0}" type="slidenum">
              <a:rPr lang="en-US" smtClean="0"/>
              <a:t>‹#›</a:t>
            </a:fld>
            <a:endParaRPr lang="en-US"/>
          </a:p>
        </p:txBody>
      </p:sp>
    </p:spTree>
    <p:extLst>
      <p:ext uri="{BB962C8B-B14F-4D97-AF65-F5344CB8AC3E}">
        <p14:creationId xmlns:p14="http://schemas.microsoft.com/office/powerpoint/2010/main" val="30980599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79631B-307D-4ED2-B9B5-B882AD33273A}" type="datetimeFigureOut">
              <a:rPr lang="en-US" smtClean="0"/>
              <a:t>10/17/2024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EDAC1B4-CE5C-4F07-8FFB-74EEC8709ED0}" type="slidenum">
              <a:rPr lang="en-US" smtClean="0"/>
              <a:t>‹#›</a:t>
            </a:fld>
            <a:endParaRPr lang="en-US"/>
          </a:p>
        </p:txBody>
      </p:sp>
    </p:spTree>
    <p:extLst>
      <p:ext uri="{BB962C8B-B14F-4D97-AF65-F5344CB8AC3E}">
        <p14:creationId xmlns:p14="http://schemas.microsoft.com/office/powerpoint/2010/main" val="9854599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79631B-307D-4ED2-B9B5-B882AD33273A}" type="datetimeFigureOut">
              <a:rPr lang="en-US" smtClean="0"/>
              <a:t>10/17/2024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EDAC1B4-CE5C-4F07-8FFB-74EEC8709ED0}" type="slidenum">
              <a:rPr lang="en-US" smtClean="0"/>
              <a:t>‹#›</a:t>
            </a:fld>
            <a:endParaRPr lang="en-US"/>
          </a:p>
        </p:txBody>
      </p:sp>
    </p:spTree>
    <p:extLst>
      <p:ext uri="{BB962C8B-B14F-4D97-AF65-F5344CB8AC3E}">
        <p14:creationId xmlns:p14="http://schemas.microsoft.com/office/powerpoint/2010/main" val="37649062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279631B-307D-4ED2-B9B5-B882AD33273A}" type="datetimeFigureOut">
              <a:rPr lang="en-US" smtClean="0"/>
              <a:t>10/17/2024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EDAC1B4-CE5C-4F07-8FFB-74EEC8709ED0}" type="slidenum">
              <a:rPr lang="en-US" smtClean="0"/>
              <a:t>‹#›</a:t>
            </a:fld>
            <a:endParaRPr lang="en-US"/>
          </a:p>
        </p:txBody>
      </p:sp>
    </p:spTree>
    <p:extLst>
      <p:ext uri="{BB962C8B-B14F-4D97-AF65-F5344CB8AC3E}">
        <p14:creationId xmlns:p14="http://schemas.microsoft.com/office/powerpoint/2010/main" val="34312498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279631B-307D-4ED2-B9B5-B882AD33273A}" type="datetimeFigureOut">
              <a:rPr lang="en-US" smtClean="0"/>
              <a:t>10/17/2024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EDAC1B4-CE5C-4F07-8FFB-74EEC8709ED0}" type="slidenum">
              <a:rPr lang="en-US" smtClean="0"/>
              <a:t>‹#›</a:t>
            </a:fld>
            <a:endParaRPr lang="en-US"/>
          </a:p>
        </p:txBody>
      </p:sp>
    </p:spTree>
    <p:extLst>
      <p:ext uri="{BB962C8B-B14F-4D97-AF65-F5344CB8AC3E}">
        <p14:creationId xmlns:p14="http://schemas.microsoft.com/office/powerpoint/2010/main" val="28881262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279631B-307D-4ED2-B9B5-B882AD33273A}" type="datetimeFigureOut">
              <a:rPr lang="en-US" smtClean="0"/>
              <a:t>10/17/2024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EDAC1B4-CE5C-4F07-8FFB-74EEC8709ED0}" type="slidenum">
              <a:rPr lang="en-US" smtClean="0"/>
              <a:t>‹#›</a:t>
            </a:fld>
            <a:endParaRPr lang="en-US"/>
          </a:p>
        </p:txBody>
      </p:sp>
    </p:spTree>
    <p:extLst>
      <p:ext uri="{BB962C8B-B14F-4D97-AF65-F5344CB8AC3E}">
        <p14:creationId xmlns:p14="http://schemas.microsoft.com/office/powerpoint/2010/main" val="629230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279631B-307D-4ED2-B9B5-B882AD33273A}" type="datetimeFigureOut">
              <a:rPr lang="en-US" smtClean="0"/>
              <a:t>10/17/2024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EDAC1B4-CE5C-4F07-8FFB-74EEC8709ED0}" type="slidenum">
              <a:rPr lang="en-US" smtClean="0"/>
              <a:t>‹#›</a:t>
            </a:fld>
            <a:endParaRPr lang="en-US"/>
          </a:p>
        </p:txBody>
      </p:sp>
    </p:spTree>
    <p:extLst>
      <p:ext uri="{BB962C8B-B14F-4D97-AF65-F5344CB8AC3E}">
        <p14:creationId xmlns:p14="http://schemas.microsoft.com/office/powerpoint/2010/main" val="33240756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279631B-307D-4ED2-B9B5-B882AD33273A}" type="datetimeFigureOut">
              <a:rPr lang="en-US" smtClean="0"/>
              <a:t>10/17/2024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EDAC1B4-CE5C-4F07-8FFB-74EEC8709ED0}" type="slidenum">
              <a:rPr lang="en-US" smtClean="0"/>
              <a:t>‹#›</a:t>
            </a:fld>
            <a:endParaRPr lang="en-US"/>
          </a:p>
        </p:txBody>
      </p:sp>
    </p:spTree>
    <p:extLst>
      <p:ext uri="{BB962C8B-B14F-4D97-AF65-F5344CB8AC3E}">
        <p14:creationId xmlns:p14="http://schemas.microsoft.com/office/powerpoint/2010/main" val="36560572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279631B-307D-4ED2-B9B5-B882AD33273A}" type="datetimeFigureOut">
              <a:rPr lang="en-US" smtClean="0"/>
              <a:t>10/17/2024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EDAC1B4-CE5C-4F07-8FFB-74EEC8709ED0}" type="slidenum">
              <a:rPr lang="en-US" smtClean="0"/>
              <a:t>‹#›</a:t>
            </a:fld>
            <a:endParaRPr lang="en-US"/>
          </a:p>
        </p:txBody>
      </p:sp>
    </p:spTree>
    <p:extLst>
      <p:ext uri="{BB962C8B-B14F-4D97-AF65-F5344CB8AC3E}">
        <p14:creationId xmlns:p14="http://schemas.microsoft.com/office/powerpoint/2010/main" val="20822923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79631B-307D-4ED2-B9B5-B882AD33273A}" type="datetimeFigureOut">
              <a:rPr lang="en-US" smtClean="0"/>
              <a:t>10/17/2024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EDAC1B4-CE5C-4F07-8FFB-74EEC8709ED0}" type="slidenum">
              <a:rPr lang="en-US" smtClean="0"/>
              <a:t>‹#›</a:t>
            </a:fld>
            <a:endParaRPr lang="en-US"/>
          </a:p>
        </p:txBody>
      </p:sp>
    </p:spTree>
    <p:extLst>
      <p:ext uri="{BB962C8B-B14F-4D97-AF65-F5344CB8AC3E}">
        <p14:creationId xmlns:p14="http://schemas.microsoft.com/office/powerpoint/2010/main" val="32132918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79631B-307D-4ED2-B9B5-B882AD33273A}" type="datetimeFigureOut">
              <a:rPr lang="en-US" smtClean="0"/>
              <a:t>10/17/2024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EDAC1B4-CE5C-4F07-8FFB-74EEC8709ED0}" type="slidenum">
              <a:rPr lang="en-US" smtClean="0"/>
              <a:t>‹#›</a:t>
            </a:fld>
            <a:endParaRPr lang="en-US"/>
          </a:p>
        </p:txBody>
      </p:sp>
    </p:spTree>
    <p:extLst>
      <p:ext uri="{BB962C8B-B14F-4D97-AF65-F5344CB8AC3E}">
        <p14:creationId xmlns:p14="http://schemas.microsoft.com/office/powerpoint/2010/main" val="39055420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alpha val="11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279631B-307D-4ED2-B9B5-B882AD33273A}" type="datetimeFigureOut">
              <a:rPr lang="en-US" smtClean="0"/>
              <a:t>10/17/2024</a:t>
            </a:fld>
            <a:endParaRPr 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DAC1B4-CE5C-4F07-8FFB-74EEC8709ED0}" type="slidenum">
              <a:rPr lang="en-US" smtClean="0"/>
              <a:t>‹#›</a:t>
            </a:fld>
            <a:endParaRPr lang="en-US"/>
          </a:p>
        </p:txBody>
      </p:sp>
    </p:spTree>
    <p:extLst>
      <p:ext uri="{BB962C8B-B14F-4D97-AF65-F5344CB8AC3E}">
        <p14:creationId xmlns:p14="http://schemas.microsoft.com/office/powerpoint/2010/main" val="4152988697"/>
      </p:ext>
    </p:extLst>
  </p:cSld>
  <p:clrMap bg1="lt1" tx1="dk1" bg2="lt2" tx2="dk2" accent1="accent1" accent2="accent2" accent3="accent3" accent4="accent4" accent5="accent5" accent6="accent6" hlink="hlink" folHlink="folHlink"/>
  <p:sldLayoutIdLst>
    <p:sldLayoutId id="2147484085" r:id="rId1"/>
    <p:sldLayoutId id="2147484086" r:id="rId2"/>
    <p:sldLayoutId id="2147484087" r:id="rId3"/>
    <p:sldLayoutId id="2147484088" r:id="rId4"/>
    <p:sldLayoutId id="2147484089" r:id="rId5"/>
    <p:sldLayoutId id="2147484090" r:id="rId6"/>
    <p:sldLayoutId id="2147484091" r:id="rId7"/>
    <p:sldLayoutId id="2147484092" r:id="rId8"/>
    <p:sldLayoutId id="2147484093" r:id="rId9"/>
    <p:sldLayoutId id="2147484094" r:id="rId10"/>
    <p:sldLayoutId id="21474840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4" Type="http://schemas.microsoft.com/office/2007/relationships/hdphoto" Target="../media/hdphoto2.wdp"/></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7.xml"/><Relationship Id="rId5" Type="http://schemas.microsoft.com/office/2007/relationships/hdphoto" Target="../media/hdphoto3.wdp"/><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7.xml"/><Relationship Id="rId6" Type="http://schemas.microsoft.com/office/2007/relationships/hdphoto" Target="../media/hdphoto4.wdp"/><Relationship Id="rId5" Type="http://schemas.openxmlformats.org/officeDocument/2006/relationships/image" Target="../media/image7.pn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7" Type="http://schemas.microsoft.com/office/2007/relationships/hdphoto" Target="../media/hdphoto5.wdp"/><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8" Type="http://schemas.microsoft.com/office/2007/relationships/hdphoto" Target="../media/hdphoto6.wdp"/><Relationship Id="rId3" Type="http://schemas.openxmlformats.org/officeDocument/2006/relationships/image" Target="../media/image4.png"/><Relationship Id="rId7" Type="http://schemas.openxmlformats.org/officeDocument/2006/relationships/image" Target="../media/image11.png"/><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8.png"/><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4.png"/><Relationship Id="rId7" Type="http://schemas.openxmlformats.org/officeDocument/2006/relationships/image" Target="../media/image12.png"/><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8.png"/><Relationship Id="rId4" Type="http://schemas.openxmlformats.org/officeDocument/2006/relationships/image" Target="../media/image6.png"/><Relationship Id="rId9" Type="http://schemas.microsoft.com/office/2007/relationships/hdphoto" Target="../media/hdphoto7.wdp"/></Relationships>
</file>

<file path=ppt/slides/_rels/slide9.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4.png"/><Relationship Id="rId7" Type="http://schemas.openxmlformats.org/officeDocument/2006/relationships/image" Target="../media/image12.png"/><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8.png"/><Relationship Id="rId10" Type="http://schemas.microsoft.com/office/2007/relationships/hdphoto" Target="../media/hdphoto8.wdp"/><Relationship Id="rId4" Type="http://schemas.openxmlformats.org/officeDocument/2006/relationships/image" Target="../media/image6.png"/><Relationship Id="rId9" Type="http://schemas.openxmlformats.org/officeDocument/2006/relationships/image" Target="../media/image15.png"/></Relationships>
</file>

<file path=ppt/slides/_rels/slide10.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4.png"/><Relationship Id="rId7" Type="http://schemas.openxmlformats.org/officeDocument/2006/relationships/image" Target="../media/image12.png"/><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8.png"/><Relationship Id="rId10" Type="http://schemas.openxmlformats.org/officeDocument/2006/relationships/image" Target="../media/image17.png"/><Relationship Id="rId4" Type="http://schemas.openxmlformats.org/officeDocument/2006/relationships/image" Target="../media/image6.png"/><Relationship Id="rId9" Type="http://schemas.openxmlformats.org/officeDocument/2006/relationships/image" Target="../media/image16.png"/></Relationships>
</file>

<file path=ppt/slides/_rels/slide11.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4.png"/><Relationship Id="rId7" Type="http://schemas.openxmlformats.org/officeDocument/2006/relationships/image" Target="../media/image12.png"/><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8.png"/><Relationship Id="rId10" Type="http://schemas.openxmlformats.org/officeDocument/2006/relationships/image" Target="../media/image17.png"/><Relationship Id="rId4" Type="http://schemas.openxmlformats.org/officeDocument/2006/relationships/image" Target="../media/image6.png"/><Relationship Id="rId9" Type="http://schemas.openxmlformats.org/officeDocument/2006/relationships/image" Target="../media/image16.png"/></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9.emf"/><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microsoft.com/office/2007/relationships/hdphoto" Target="../media/hdphoto9.wdp"/><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microsoft.com/office/2007/relationships/hdphoto" Target="../media/hdphoto9.wdp"/><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microsoft.com/office/2007/relationships/hdphoto" Target="../media/hdphoto10.wdp"/><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microsoft.com/office/2007/relationships/hdphoto" Target="../media/hdphoto10.wdp"/><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microsoft.com/office/2007/relationships/hdphoto" Target="../media/hdphoto10.wdp"/><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microsoft.com/office/2007/relationships/hdphoto" Target="../media/hdphoto10.wdp"/><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microsoft.com/office/2007/relationships/hdphoto" Target="../media/hdphoto11.wdp"/><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microsoft.com/office/2007/relationships/hdphoto" Target="../media/hdphoto12.wdp"/><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microsoft.com/office/2007/relationships/hdphoto" Target="../media/hdphoto12.wdp"/><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microsoft.com/office/2007/relationships/hdphoto" Target="../media/hdphoto12.wdp"/><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microsoft.com/office/2007/relationships/hdphoto" Target="../media/hdphoto12.wdp"/><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microsoft.com/office/2007/relationships/hdphoto" Target="../media/hdphoto12.wdp"/><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microsoft.com/office/2007/relationships/hdphoto" Target="../media/hdphoto12.wdp"/><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microsoft.com/office/2007/relationships/hdphoto" Target="../media/hdphoto13.wdp"/><Relationship Id="rId2" Type="http://schemas.openxmlformats.org/officeDocument/2006/relationships/image" Target="../media/image24.png"/><Relationship Id="rId1" Type="http://schemas.openxmlformats.org/officeDocument/2006/relationships/slideLayout" Target="../slideLayouts/slideLayout2.xml"/><Relationship Id="rId5" Type="http://schemas.microsoft.com/office/2007/relationships/hdphoto" Target="../media/hdphoto12.wdp"/><Relationship Id="rId4" Type="http://schemas.openxmlformats.org/officeDocument/2006/relationships/image" Target="../media/image23.png"/></Relationships>
</file>

<file path=ppt/slides/_rels/slide45.xml.rels><?xml version="1.0" encoding="UTF-8" standalone="yes"?>
<Relationships xmlns="http://schemas.openxmlformats.org/package/2006/relationships"><Relationship Id="rId3" Type="http://schemas.microsoft.com/office/2007/relationships/hdphoto" Target="../media/hdphoto14.wdp"/><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microsoft.com/office/2007/relationships/hdphoto" Target="../media/hdphoto15.wdp"/></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27.gif"/><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microsoft.com/office/2007/relationships/hdphoto" Target="../media/hdphoto14.wdp"/><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29.emf"/><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3" Type="http://schemas.microsoft.com/office/2007/relationships/hdphoto" Target="../media/hdphoto16.wdp"/><Relationship Id="rId2" Type="http://schemas.openxmlformats.org/officeDocument/2006/relationships/image" Target="../media/image32.png"/><Relationship Id="rId1" Type="http://schemas.openxmlformats.org/officeDocument/2006/relationships/slideLayout" Target="../slideLayouts/slideLayout2.xml"/><Relationship Id="rId4" Type="http://schemas.openxmlformats.org/officeDocument/2006/relationships/hyperlink" Target="https://www.westgard.com/prague-2023" TargetMode="External"/></Relationships>
</file>

<file path=ppt/slides/_rels/slide64.xml.rels><?xml version="1.0" encoding="UTF-8" standalone="yes"?>
<Relationships xmlns="http://schemas.openxmlformats.org/package/2006/relationships"><Relationship Id="rId3" Type="http://schemas.microsoft.com/office/2007/relationships/hdphoto" Target="../media/hdphoto17.wdp"/><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7.xml"/><Relationship Id="rId4" Type="http://schemas.microsoft.com/office/2007/relationships/hdphoto" Target="../media/hdphoto18.wdp"/></Relationships>
</file>

<file path=ppt/slides/_rels/slide69.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7.xml"/><Relationship Id="rId4" Type="http://schemas.microsoft.com/office/2007/relationships/hdphoto" Target="../media/hdphoto18.wdp"/></Relationships>
</file>

<file path=ppt/slides/_rels/slide70.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7.xml"/><Relationship Id="rId4" Type="http://schemas.microsoft.com/office/2007/relationships/hdphoto" Target="../media/hdphoto18.wdp"/></Relationships>
</file>

<file path=ppt/slides/_rels/slide71.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7.xml"/><Relationship Id="rId4" Type="http://schemas.microsoft.com/office/2007/relationships/hdphoto" Target="../media/hdphoto18.wdp"/></Relationships>
</file>

<file path=ppt/slides/_rels/slide72.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7.xml"/><Relationship Id="rId4" Type="http://schemas.microsoft.com/office/2007/relationships/hdphoto" Target="../media/hdphoto18.wdp"/></Relationships>
</file>

<file path=ppt/slides/_rels/slide73.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7.xml"/><Relationship Id="rId4" Type="http://schemas.microsoft.com/office/2007/relationships/hdphoto" Target="../media/hdphoto18.wdp"/></Relationships>
</file>

<file path=ppt/slides/_rels/slide74.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7.xml"/><Relationship Id="rId4" Type="http://schemas.microsoft.com/office/2007/relationships/hdphoto" Target="../media/hdphoto18.wdp"/></Relationships>
</file>

<file path=ppt/slides/_rels/slide75.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7.xml"/><Relationship Id="rId4" Type="http://schemas.microsoft.com/office/2007/relationships/hdphoto" Target="../media/hdphoto18.wdp"/></Relationships>
</file>

<file path=ppt/slides/_rels/slide76.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7.xml"/><Relationship Id="rId4" Type="http://schemas.microsoft.com/office/2007/relationships/hdphoto" Target="../media/hdphoto18.wdp"/></Relationships>
</file>

<file path=ppt/slides/_rels/slide77.xml.rels><?xml version="1.0" encoding="UTF-8" standalone="yes"?>
<Relationships xmlns="http://schemas.openxmlformats.org/package/2006/relationships"><Relationship Id="rId2" Type="http://schemas.openxmlformats.org/officeDocument/2006/relationships/image" Target="../media/image39.emf"/><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3" Type="http://schemas.openxmlformats.org/officeDocument/2006/relationships/image" Target="../media/image40.emf"/><Relationship Id="rId2" Type="http://schemas.openxmlformats.org/officeDocument/2006/relationships/image" Target="../media/image39.emf"/><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3" Type="http://schemas.openxmlformats.org/officeDocument/2006/relationships/image" Target="../media/image42.emf"/><Relationship Id="rId2" Type="http://schemas.openxmlformats.org/officeDocument/2006/relationships/image" Target="../media/image41.emf"/><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hyperlink" Target="https://westgard.com/clia-a-quality/quality-requirements/consolidated-comparison-of-immunoassay-performance-specifications.html" TargetMode="External"/><Relationship Id="rId1" Type="http://schemas.openxmlformats.org/officeDocument/2006/relationships/slideLayout" Target="../slideLayouts/slideLayout7.xml"/><Relationship Id="rId4" Type="http://schemas.microsoft.com/office/2007/relationships/hdphoto" Target="../media/hdphoto19.wdp"/></Relationships>
</file>

<file path=ppt/slides/_rels/slide83.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hyperlink" Target="https://westgard.com/clia-a-quality/quality-requirements/consolidated-comparison-of-immunoassay-performance-specifications.html" TargetMode="External"/><Relationship Id="rId1" Type="http://schemas.openxmlformats.org/officeDocument/2006/relationships/slideLayout" Target="../slideLayouts/slideLayout7.xml"/><Relationship Id="rId4" Type="http://schemas.microsoft.com/office/2007/relationships/hdphoto" Target="../media/hdphoto19.wdp"/></Relationships>
</file>

<file path=ppt/slides/_rels/slide84.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hyperlink" Target="https://westgard.com/clia-a-quality/quality-requirements/consolidated-comparison-of-immunoassay-performance-specifications.html" TargetMode="External"/><Relationship Id="rId1" Type="http://schemas.openxmlformats.org/officeDocument/2006/relationships/slideLayout" Target="../slideLayouts/slideLayout7.xml"/><Relationship Id="rId4" Type="http://schemas.microsoft.com/office/2007/relationships/hdphoto" Target="../media/hdphoto19.wdp"/></Relationships>
</file>

<file path=ppt/slides/_rels/slide85.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8.xml.rels><?xml version="1.0" encoding="UTF-8" standalone="yes"?>
<Relationships xmlns="http://schemas.openxmlformats.org/package/2006/relationships"><Relationship Id="rId2" Type="http://schemas.openxmlformats.org/officeDocument/2006/relationships/image" Target="../media/image45.emf"/><Relationship Id="rId1" Type="http://schemas.openxmlformats.org/officeDocument/2006/relationships/slideLayout" Target="../slideLayouts/slideLayout7.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3.xml.rels><?xml version="1.0" encoding="UTF-8" standalone="yes"?>
<Relationships xmlns="http://schemas.openxmlformats.org/package/2006/relationships"><Relationship Id="rId2" Type="http://schemas.openxmlformats.org/officeDocument/2006/relationships/image" Target="../media/image46.emf"/><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7.xml.rels><?xml version="1.0" encoding="UTF-8" standalone="yes"?>
<Relationships xmlns="http://schemas.openxmlformats.org/package/2006/relationships"><Relationship Id="rId2" Type="http://schemas.openxmlformats.org/officeDocument/2006/relationships/hyperlink" Target="https://www.federalregister.gov/documents/2022/07/11/2022-14513/clinical-laboratory-improvement-amendments-of-1988-clia-proficiency-testing-regulations-related-to" TargetMode="External"/><Relationship Id="rId1" Type="http://schemas.openxmlformats.org/officeDocument/2006/relationships/slideLayout" Target="../slideLayouts/slideLayout2.xml"/></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0.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png"/><Relationship Id="rId1" Type="http://schemas.openxmlformats.org/officeDocument/2006/relationships/slideLayout" Target="../slideLayouts/slideLayout7.xml"/><Relationship Id="rId4" Type="http://schemas.openxmlformats.org/officeDocument/2006/relationships/image" Target="../media/image49.png"/></Relationships>
</file>

<file path=ppt/slides/_rels/slide1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0.xml.rels><?xml version="1.0" encoding="UTF-8" standalone="yes"?>
<Relationships xmlns="http://schemas.openxmlformats.org/package/2006/relationships"><Relationship Id="rId3" Type="http://schemas.microsoft.com/office/2007/relationships/hdphoto" Target="../media/hdphoto20.wdp"/><Relationship Id="rId2" Type="http://schemas.openxmlformats.org/officeDocument/2006/relationships/image" Target="../media/image50.png"/><Relationship Id="rId1" Type="http://schemas.openxmlformats.org/officeDocument/2006/relationships/slideLayout" Target="../slideLayouts/slideLayout7.xml"/></Relationships>
</file>

<file path=ppt/slides/_rels/slide1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5.xml.rels><?xml version="1.0" encoding="UTF-8" standalone="yes"?>
<Relationships xmlns="http://schemas.openxmlformats.org/package/2006/relationships"><Relationship Id="rId2" Type="http://schemas.openxmlformats.org/officeDocument/2006/relationships/image" Target="../media/image51.emf"/><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7030A0">
            <a:alpha val="11000"/>
          </a:srgbClr>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72008" y="1052736"/>
            <a:ext cx="8964488" cy="2376264"/>
          </a:xfrm>
        </p:spPr>
        <p:txBody>
          <a:bodyPr>
            <a:normAutofit fontScale="90000"/>
          </a:bodyPr>
          <a:lstStyle/>
          <a:p>
            <a:pPr algn="ctr">
              <a:lnSpc>
                <a:spcPct val="150000"/>
              </a:lnSpc>
            </a:pPr>
            <a:r>
              <a:rPr lang="fa-IR" sz="4400" b="1" dirty="0">
                <a:solidFill>
                  <a:srgbClr val="FF0000"/>
                </a:solidFill>
              </a:rPr>
              <a:t>ویژگی عملکرد سنجشی</a:t>
            </a:r>
            <a:br>
              <a:rPr lang="fa-IR" sz="4400" b="1" dirty="0">
                <a:solidFill>
                  <a:srgbClr val="FF0000"/>
                </a:solidFill>
              </a:rPr>
            </a:br>
            <a:r>
              <a:rPr lang="fa-IR" sz="4400" b="1" dirty="0">
                <a:solidFill>
                  <a:srgbClr val="FF0000"/>
                </a:solidFill>
              </a:rPr>
              <a:t>(خطای مجاز)</a:t>
            </a:r>
            <a:br>
              <a:rPr lang="fa-IR" sz="4400" b="1" dirty="0">
                <a:solidFill>
                  <a:srgbClr val="FF0000"/>
                </a:solidFill>
              </a:rPr>
            </a:br>
            <a:r>
              <a:rPr lang="en-US" sz="4400" b="1" i="1" dirty="0">
                <a:solidFill>
                  <a:srgbClr val="002060"/>
                </a:solidFill>
              </a:rPr>
              <a:t>Analytical Performance Specification, </a:t>
            </a:r>
            <a:r>
              <a:rPr lang="en-US" sz="4400" b="1" i="1" u="sng" dirty="0">
                <a:solidFill>
                  <a:srgbClr val="002060"/>
                </a:solidFill>
              </a:rPr>
              <a:t>APS</a:t>
            </a:r>
          </a:p>
        </p:txBody>
      </p:sp>
      <p:sp>
        <p:nvSpPr>
          <p:cNvPr id="3" name="Subtitle 2"/>
          <p:cNvSpPr>
            <a:spLocks noGrp="1"/>
          </p:cNvSpPr>
          <p:nvPr>
            <p:ph type="subTitle" idx="1"/>
          </p:nvPr>
        </p:nvSpPr>
        <p:spPr>
          <a:xfrm>
            <a:off x="1475656" y="4077072"/>
            <a:ext cx="6047556" cy="2232248"/>
          </a:xfrm>
        </p:spPr>
        <p:txBody>
          <a:bodyPr>
            <a:normAutofit/>
          </a:bodyPr>
          <a:lstStyle/>
          <a:p>
            <a:pPr rtl="1">
              <a:spcAft>
                <a:spcPts val="1200"/>
              </a:spcAft>
            </a:pPr>
            <a:r>
              <a:rPr lang="fa-IR" dirty="0"/>
              <a:t>حسن بیات</a:t>
            </a:r>
          </a:p>
          <a:p>
            <a:pPr rtl="1">
              <a:spcAft>
                <a:spcPts val="1200"/>
              </a:spcAft>
            </a:pPr>
            <a:r>
              <a:rPr lang="fa-IR" dirty="0"/>
              <a:t>دانش آموخته علوم آزمایشگاهی</a:t>
            </a:r>
            <a:endParaRPr lang="en-US" dirty="0"/>
          </a:p>
        </p:txBody>
      </p:sp>
    </p:spTree>
    <p:extLst>
      <p:ext uri="{BB962C8B-B14F-4D97-AF65-F5344CB8AC3E}">
        <p14:creationId xmlns:p14="http://schemas.microsoft.com/office/powerpoint/2010/main" val="406103133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357CDCD-3DDD-461C-BB6A-725D79F9C48B}"/>
              </a:ext>
            </a:extLst>
          </p:cNvPr>
          <p:cNvSpPr txBox="1"/>
          <p:nvPr/>
        </p:nvSpPr>
        <p:spPr>
          <a:xfrm>
            <a:off x="1367644" y="188640"/>
            <a:ext cx="6408712" cy="584775"/>
          </a:xfrm>
          <a:prstGeom prst="rect">
            <a:avLst/>
          </a:prstGeom>
          <a:noFill/>
        </p:spPr>
        <p:txBody>
          <a:bodyPr wrap="square" rtlCol="1">
            <a:spAutoFit/>
          </a:bodyPr>
          <a:lstStyle/>
          <a:p>
            <a:pPr algn="ctr" rtl="1"/>
            <a:r>
              <a:rPr lang="fa-IR" sz="3200" b="1" dirty="0">
                <a:ln>
                  <a:solidFill>
                    <a:srgbClr val="0070C0"/>
                  </a:solidFill>
                </a:ln>
                <a:solidFill>
                  <a:srgbClr val="FFC000"/>
                </a:solidFill>
              </a:rPr>
              <a:t>مدل مراحل زندگی آزمایش</a:t>
            </a:r>
          </a:p>
        </p:txBody>
      </p:sp>
      <p:pic>
        <p:nvPicPr>
          <p:cNvPr id="5" name="Picture 4">
            <a:extLst>
              <a:ext uri="{FF2B5EF4-FFF2-40B4-BE49-F238E27FC236}">
                <a16:creationId xmlns:a16="http://schemas.microsoft.com/office/drawing/2014/main" id="{49F0562A-3E4F-4DAC-8233-DBA9DBC688A7}"/>
              </a:ext>
            </a:extLst>
          </p:cNvPr>
          <p:cNvPicPr>
            <a:picLocks noChangeAspect="1"/>
          </p:cNvPicPr>
          <p:nvPr/>
        </p:nvPicPr>
        <p:blipFill>
          <a:blip r:embed="rId2">
            <a:extLst>
              <a:ext uri="{BEBA8EAE-BF5A-486C-A8C5-ECC9F3942E4B}">
                <a14:imgProps xmlns:a14="http://schemas.microsoft.com/office/drawing/2010/main">
                  <a14:imgLayer r:embed="rId3">
                    <a14:imgEffect>
                      <a14:artisticPhotocopy/>
                    </a14:imgEffect>
                  </a14:imgLayer>
                </a14:imgProps>
              </a:ext>
              <a:ext uri="{28A0092B-C50C-407E-A947-70E740481C1C}">
                <a14:useLocalDpi xmlns:a14="http://schemas.microsoft.com/office/drawing/2010/main" val="0"/>
              </a:ext>
            </a:extLst>
          </a:blip>
          <a:stretch>
            <a:fillRect/>
          </a:stretch>
        </p:blipFill>
        <p:spPr>
          <a:xfrm>
            <a:off x="457200" y="2425392"/>
            <a:ext cx="8229600" cy="2007215"/>
          </a:xfrm>
          <a:prstGeom prst="rect">
            <a:avLst/>
          </a:prstGeom>
          <a:ln w="28575">
            <a:solidFill>
              <a:srgbClr val="FFFF00"/>
            </a:solidFill>
          </a:ln>
          <a:effectLst>
            <a:glow rad="228600">
              <a:schemeClr val="accent5">
                <a:satMod val="175000"/>
                <a:alpha val="40000"/>
              </a:schemeClr>
            </a:glow>
          </a:effectLst>
        </p:spPr>
      </p:pic>
      <p:sp>
        <p:nvSpPr>
          <p:cNvPr id="6" name="Rectangle: Rounded Corners 5">
            <a:extLst>
              <a:ext uri="{FF2B5EF4-FFF2-40B4-BE49-F238E27FC236}">
                <a16:creationId xmlns:a16="http://schemas.microsoft.com/office/drawing/2014/main" id="{7A9BA35C-2F45-430F-A60C-23B3A046A618}"/>
              </a:ext>
            </a:extLst>
          </p:cNvPr>
          <p:cNvSpPr/>
          <p:nvPr/>
        </p:nvSpPr>
        <p:spPr>
          <a:xfrm>
            <a:off x="6123279" y="873111"/>
            <a:ext cx="2670381" cy="72008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r>
              <a:rPr lang="fa-IR" sz="2400" b="1" dirty="0"/>
              <a:t>دوران ایجاد</a:t>
            </a:r>
          </a:p>
          <a:p>
            <a:pPr algn="ctr"/>
            <a:r>
              <a:rPr lang="en-US" b="1" dirty="0"/>
              <a:t>Establishment</a:t>
            </a:r>
            <a:endParaRPr lang="fa-IR" b="1" dirty="0"/>
          </a:p>
        </p:txBody>
      </p:sp>
    </p:spTree>
    <p:extLst>
      <p:ext uri="{BB962C8B-B14F-4D97-AF65-F5344CB8AC3E}">
        <p14:creationId xmlns:p14="http://schemas.microsoft.com/office/powerpoint/2010/main" val="2134378548"/>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up)">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1000" fill="hold"/>
                                        <p:tgtEl>
                                          <p:spTgt spid="5"/>
                                        </p:tgtEl>
                                        <p:attrNameLst>
                                          <p:attrName>ppt_w</p:attrName>
                                        </p:attrNameLst>
                                      </p:cBhvr>
                                      <p:tavLst>
                                        <p:tav tm="0">
                                          <p:val>
                                            <p:fltVal val="0"/>
                                          </p:val>
                                        </p:tav>
                                        <p:tav tm="100000">
                                          <p:val>
                                            <p:strVal val="#ppt_w"/>
                                          </p:val>
                                        </p:tav>
                                      </p:tavLst>
                                    </p:anim>
                                    <p:anim calcmode="lin" valueType="num">
                                      <p:cBhvr>
                                        <p:cTn id="13" dur="1000" fill="hold"/>
                                        <p:tgtEl>
                                          <p:spTgt spid="5"/>
                                        </p:tgtEl>
                                        <p:attrNameLst>
                                          <p:attrName>ppt_h</p:attrName>
                                        </p:attrNameLst>
                                      </p:cBhvr>
                                      <p:tavLst>
                                        <p:tav tm="0">
                                          <p:val>
                                            <p:fltVal val="0"/>
                                          </p:val>
                                        </p:tav>
                                        <p:tav tm="100000">
                                          <p:val>
                                            <p:strVal val="#ppt_h"/>
                                          </p:val>
                                        </p:tav>
                                      </p:tavLst>
                                    </p:anim>
                                    <p:animEffect transition="in" filter="fade">
                                      <p:cBhvr>
                                        <p:cTn id="14"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357CDCD-3DDD-461C-BB6A-725D79F9C48B}"/>
              </a:ext>
            </a:extLst>
          </p:cNvPr>
          <p:cNvSpPr txBox="1"/>
          <p:nvPr/>
        </p:nvSpPr>
        <p:spPr>
          <a:xfrm>
            <a:off x="1367644" y="188640"/>
            <a:ext cx="6408712" cy="584775"/>
          </a:xfrm>
          <a:prstGeom prst="rect">
            <a:avLst/>
          </a:prstGeom>
          <a:noFill/>
        </p:spPr>
        <p:txBody>
          <a:bodyPr wrap="square" rtlCol="1">
            <a:spAutoFit/>
          </a:bodyPr>
          <a:lstStyle/>
          <a:p>
            <a:pPr algn="ctr" rtl="1"/>
            <a:r>
              <a:rPr lang="fa-IR" sz="3200" b="1" dirty="0">
                <a:ln>
                  <a:solidFill>
                    <a:srgbClr val="0070C0"/>
                  </a:solidFill>
                </a:ln>
                <a:solidFill>
                  <a:srgbClr val="FFC000"/>
                </a:solidFill>
              </a:rPr>
              <a:t>مدل مراحل زندگی آزمایش</a:t>
            </a:r>
          </a:p>
        </p:txBody>
      </p:sp>
      <p:sp>
        <p:nvSpPr>
          <p:cNvPr id="7" name="Rectangle: Rounded Corners 6">
            <a:extLst>
              <a:ext uri="{FF2B5EF4-FFF2-40B4-BE49-F238E27FC236}">
                <a16:creationId xmlns:a16="http://schemas.microsoft.com/office/drawing/2014/main" id="{340B153A-B604-4DCE-9681-39EF93A104D4}"/>
              </a:ext>
            </a:extLst>
          </p:cNvPr>
          <p:cNvSpPr/>
          <p:nvPr/>
        </p:nvSpPr>
        <p:spPr>
          <a:xfrm>
            <a:off x="6123279" y="873111"/>
            <a:ext cx="2670381" cy="72008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r>
              <a:rPr lang="fa-IR" sz="2400" b="1" dirty="0"/>
              <a:t>دوران ایجاد</a:t>
            </a:r>
          </a:p>
          <a:p>
            <a:pPr algn="ctr"/>
            <a:r>
              <a:rPr lang="en-US" b="1" dirty="0"/>
              <a:t>Establishment</a:t>
            </a:r>
            <a:endParaRPr lang="fa-IR" b="1" dirty="0"/>
          </a:p>
        </p:txBody>
      </p:sp>
      <p:pic>
        <p:nvPicPr>
          <p:cNvPr id="8" name="Picture 7">
            <a:extLst>
              <a:ext uri="{FF2B5EF4-FFF2-40B4-BE49-F238E27FC236}">
                <a16:creationId xmlns:a16="http://schemas.microsoft.com/office/drawing/2014/main" id="{CC732273-BACF-4A08-99D6-3226F28CBE8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981713" y="1788233"/>
            <a:ext cx="2953512" cy="720368"/>
          </a:xfrm>
          <a:prstGeom prst="rect">
            <a:avLst/>
          </a:prstGeom>
        </p:spPr>
      </p:pic>
      <p:pic>
        <p:nvPicPr>
          <p:cNvPr id="6" name="Picture 5">
            <a:extLst>
              <a:ext uri="{FF2B5EF4-FFF2-40B4-BE49-F238E27FC236}">
                <a16:creationId xmlns:a16="http://schemas.microsoft.com/office/drawing/2014/main" id="{A241A6BE-7674-4211-B4C2-0780EAB72254}"/>
              </a:ext>
            </a:extLst>
          </p:cNvPr>
          <p:cNvPicPr>
            <a:picLocks noChangeAspect="1"/>
          </p:cNvPicPr>
          <p:nvPr/>
        </p:nvPicPr>
        <p:blipFill>
          <a:blip r:embed="rId3">
            <a:extLst>
              <a:ext uri="{BEBA8EAE-BF5A-486C-A8C5-ECC9F3942E4B}">
                <a14:imgProps xmlns:a14="http://schemas.microsoft.com/office/drawing/2010/main">
                  <a14:imgLayer r:embed="rId4">
                    <a14:imgEffect>
                      <a14:artisticPhotocopy/>
                    </a14:imgEffect>
                  </a14:imgLayer>
                </a14:imgProps>
              </a:ext>
              <a:ext uri="{28A0092B-C50C-407E-A947-70E740481C1C}">
                <a14:useLocalDpi xmlns:a14="http://schemas.microsoft.com/office/drawing/2010/main" val="0"/>
              </a:ext>
            </a:extLst>
          </a:blip>
          <a:stretch>
            <a:fillRect/>
          </a:stretch>
        </p:blipFill>
        <p:spPr>
          <a:xfrm>
            <a:off x="457200" y="2425391"/>
            <a:ext cx="8229600" cy="2007218"/>
          </a:xfrm>
          <a:prstGeom prst="rect">
            <a:avLst/>
          </a:prstGeom>
          <a:ln w="28575">
            <a:solidFill>
              <a:srgbClr val="FFFF00"/>
            </a:solidFill>
          </a:ln>
          <a:effectLst>
            <a:glow rad="228600">
              <a:schemeClr val="accent5">
                <a:satMod val="175000"/>
                <a:alpha val="40000"/>
              </a:schemeClr>
            </a:glow>
          </a:effectLst>
        </p:spPr>
      </p:pic>
    </p:spTree>
    <p:extLst>
      <p:ext uri="{BB962C8B-B14F-4D97-AF65-F5344CB8AC3E}">
        <p14:creationId xmlns:p14="http://schemas.microsoft.com/office/powerpoint/2010/main" val="205918412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fltVal val="0"/>
                                          </p:val>
                                        </p:tav>
                                        <p:tav tm="100000">
                                          <p:val>
                                            <p:strVal val="#ppt_w"/>
                                          </p:val>
                                        </p:tav>
                                      </p:tavLst>
                                    </p:anim>
                                    <p:anim calcmode="lin" valueType="num">
                                      <p:cBhvr>
                                        <p:cTn id="8" dur="1000" fill="hold"/>
                                        <p:tgtEl>
                                          <p:spTgt spid="6"/>
                                        </p:tgtEl>
                                        <p:attrNameLst>
                                          <p:attrName>ppt_h</p:attrName>
                                        </p:attrNameLst>
                                      </p:cBhvr>
                                      <p:tavLst>
                                        <p:tav tm="0">
                                          <p:val>
                                            <p:fltVal val="0"/>
                                          </p:val>
                                        </p:tav>
                                        <p:tav tm="100000">
                                          <p:val>
                                            <p:strVal val="#ppt_h"/>
                                          </p:val>
                                        </p:tav>
                                      </p:tavLst>
                                    </p:anim>
                                    <p:animEffect transition="in" filter="fade">
                                      <p:cBhvr>
                                        <p:cTn id="9"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357CDCD-3DDD-461C-BB6A-725D79F9C48B}"/>
              </a:ext>
            </a:extLst>
          </p:cNvPr>
          <p:cNvSpPr txBox="1"/>
          <p:nvPr/>
        </p:nvSpPr>
        <p:spPr>
          <a:xfrm>
            <a:off x="1367644" y="188640"/>
            <a:ext cx="6408712" cy="584775"/>
          </a:xfrm>
          <a:prstGeom prst="rect">
            <a:avLst/>
          </a:prstGeom>
          <a:noFill/>
        </p:spPr>
        <p:txBody>
          <a:bodyPr wrap="square" rtlCol="1">
            <a:spAutoFit/>
          </a:bodyPr>
          <a:lstStyle/>
          <a:p>
            <a:pPr algn="ctr" rtl="1"/>
            <a:r>
              <a:rPr lang="fa-IR" sz="3200" b="1" dirty="0">
                <a:ln>
                  <a:solidFill>
                    <a:srgbClr val="0070C0"/>
                  </a:solidFill>
                </a:ln>
                <a:solidFill>
                  <a:srgbClr val="FFC000"/>
                </a:solidFill>
              </a:rPr>
              <a:t>مدل مراحل زندگی آزمایش</a:t>
            </a:r>
          </a:p>
        </p:txBody>
      </p:sp>
      <p:sp>
        <p:nvSpPr>
          <p:cNvPr id="8" name="Rectangle: Rounded Corners 7">
            <a:extLst>
              <a:ext uri="{FF2B5EF4-FFF2-40B4-BE49-F238E27FC236}">
                <a16:creationId xmlns:a16="http://schemas.microsoft.com/office/drawing/2014/main" id="{C75E4AC4-F06D-49FD-9873-4B93BB69239D}"/>
              </a:ext>
            </a:extLst>
          </p:cNvPr>
          <p:cNvSpPr/>
          <p:nvPr/>
        </p:nvSpPr>
        <p:spPr>
          <a:xfrm>
            <a:off x="6123279" y="873111"/>
            <a:ext cx="2670381" cy="72008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r>
              <a:rPr lang="fa-IR" sz="2400" b="1" dirty="0"/>
              <a:t>دوران ایجاد</a:t>
            </a:r>
          </a:p>
          <a:p>
            <a:pPr algn="ctr"/>
            <a:r>
              <a:rPr lang="en-US" b="1" dirty="0"/>
              <a:t>Establishment</a:t>
            </a:r>
            <a:endParaRPr lang="fa-IR" b="1" dirty="0"/>
          </a:p>
        </p:txBody>
      </p:sp>
      <p:pic>
        <p:nvPicPr>
          <p:cNvPr id="10" name="Picture 9">
            <a:extLst>
              <a:ext uri="{FF2B5EF4-FFF2-40B4-BE49-F238E27FC236}">
                <a16:creationId xmlns:a16="http://schemas.microsoft.com/office/drawing/2014/main" id="{7AB84235-1579-4BED-B2BC-ECE174D9A95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981713" y="1788233"/>
            <a:ext cx="2953512" cy="720368"/>
          </a:xfrm>
          <a:prstGeom prst="rect">
            <a:avLst/>
          </a:prstGeom>
        </p:spPr>
      </p:pic>
      <p:pic>
        <p:nvPicPr>
          <p:cNvPr id="11" name="Picture 10">
            <a:extLst>
              <a:ext uri="{FF2B5EF4-FFF2-40B4-BE49-F238E27FC236}">
                <a16:creationId xmlns:a16="http://schemas.microsoft.com/office/drawing/2014/main" id="{7E3CDA87-E1EE-431C-847A-42618EA162B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981560" y="2795982"/>
            <a:ext cx="2953818" cy="720443"/>
          </a:xfrm>
          <a:prstGeom prst="rect">
            <a:avLst/>
          </a:prstGeom>
        </p:spPr>
      </p:pic>
      <p:pic>
        <p:nvPicPr>
          <p:cNvPr id="9" name="Picture 8">
            <a:extLst>
              <a:ext uri="{FF2B5EF4-FFF2-40B4-BE49-F238E27FC236}">
                <a16:creationId xmlns:a16="http://schemas.microsoft.com/office/drawing/2014/main" id="{6540E1A3-ED3D-4B19-AEFA-19223A32FC76}"/>
              </a:ext>
            </a:extLst>
          </p:cNvPr>
          <p:cNvPicPr>
            <a:picLocks noChangeAspect="1"/>
          </p:cNvPicPr>
          <p:nvPr/>
        </p:nvPicPr>
        <p:blipFill>
          <a:blip r:embed="rId4">
            <a:extLst>
              <a:ext uri="{BEBA8EAE-BF5A-486C-A8C5-ECC9F3942E4B}">
                <a14:imgProps xmlns:a14="http://schemas.microsoft.com/office/drawing/2010/main">
                  <a14:imgLayer r:embed="rId5">
                    <a14:imgEffect>
                      <a14:artisticPhotocopy/>
                    </a14:imgEffect>
                    <a14:imgEffect>
                      <a14:colorTemperature colorTemp="5900"/>
                    </a14:imgEffect>
                  </a14:imgLayer>
                </a14:imgProps>
              </a:ext>
              <a:ext uri="{28A0092B-C50C-407E-A947-70E740481C1C}">
                <a14:useLocalDpi xmlns:a14="http://schemas.microsoft.com/office/drawing/2010/main" val="0"/>
              </a:ext>
            </a:extLst>
          </a:blip>
          <a:stretch>
            <a:fillRect/>
          </a:stretch>
        </p:blipFill>
        <p:spPr>
          <a:xfrm>
            <a:off x="457200" y="2328889"/>
            <a:ext cx="8229600" cy="2200222"/>
          </a:xfrm>
          <a:prstGeom prst="rect">
            <a:avLst/>
          </a:prstGeom>
          <a:ln w="28575">
            <a:noFill/>
          </a:ln>
          <a:effectLst>
            <a:glow rad="228600">
              <a:schemeClr val="accent5">
                <a:satMod val="175000"/>
                <a:alpha val="40000"/>
              </a:schemeClr>
            </a:glow>
          </a:effectLst>
        </p:spPr>
      </p:pic>
    </p:spTree>
    <p:extLst>
      <p:ext uri="{BB962C8B-B14F-4D97-AF65-F5344CB8AC3E}">
        <p14:creationId xmlns:p14="http://schemas.microsoft.com/office/powerpoint/2010/main" val="218237058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fltVal val="0"/>
                                          </p:val>
                                        </p:tav>
                                        <p:tav tm="100000">
                                          <p:val>
                                            <p:strVal val="#ppt_w"/>
                                          </p:val>
                                        </p:tav>
                                      </p:tavLst>
                                    </p:anim>
                                    <p:anim calcmode="lin" valueType="num">
                                      <p:cBhvr>
                                        <p:cTn id="8" dur="1000" fill="hold"/>
                                        <p:tgtEl>
                                          <p:spTgt spid="9"/>
                                        </p:tgtEl>
                                        <p:attrNameLst>
                                          <p:attrName>ppt_h</p:attrName>
                                        </p:attrNameLst>
                                      </p:cBhvr>
                                      <p:tavLst>
                                        <p:tav tm="0">
                                          <p:val>
                                            <p:fltVal val="0"/>
                                          </p:val>
                                        </p:tav>
                                        <p:tav tm="100000">
                                          <p:val>
                                            <p:strVal val="#ppt_h"/>
                                          </p:val>
                                        </p:tav>
                                      </p:tavLst>
                                    </p:anim>
                                    <p:animEffect transition="in" filter="fade">
                                      <p:cBhvr>
                                        <p:cTn id="9"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Arrow: Left 14">
            <a:extLst>
              <a:ext uri="{FF2B5EF4-FFF2-40B4-BE49-F238E27FC236}">
                <a16:creationId xmlns:a16="http://schemas.microsoft.com/office/drawing/2014/main" id="{845FD023-97B6-4165-88D9-FC19580C886D}"/>
              </a:ext>
            </a:extLst>
          </p:cNvPr>
          <p:cNvSpPr/>
          <p:nvPr/>
        </p:nvSpPr>
        <p:spPr>
          <a:xfrm>
            <a:off x="3941599" y="2605962"/>
            <a:ext cx="1632553" cy="936104"/>
          </a:xfrm>
          <a:prstGeom prst="leftArrow">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sp>
        <p:nvSpPr>
          <p:cNvPr id="2" name="TextBox 1">
            <a:extLst>
              <a:ext uri="{FF2B5EF4-FFF2-40B4-BE49-F238E27FC236}">
                <a16:creationId xmlns:a16="http://schemas.microsoft.com/office/drawing/2014/main" id="{B357CDCD-3DDD-461C-BB6A-725D79F9C48B}"/>
              </a:ext>
            </a:extLst>
          </p:cNvPr>
          <p:cNvSpPr txBox="1"/>
          <p:nvPr/>
        </p:nvSpPr>
        <p:spPr>
          <a:xfrm>
            <a:off x="1367644" y="188640"/>
            <a:ext cx="6408712" cy="584775"/>
          </a:xfrm>
          <a:prstGeom prst="rect">
            <a:avLst/>
          </a:prstGeom>
          <a:noFill/>
        </p:spPr>
        <p:txBody>
          <a:bodyPr wrap="square" rtlCol="1">
            <a:spAutoFit/>
          </a:bodyPr>
          <a:lstStyle/>
          <a:p>
            <a:pPr algn="ctr" rtl="1"/>
            <a:r>
              <a:rPr lang="fa-IR" sz="3200" b="1" dirty="0">
                <a:ln>
                  <a:solidFill>
                    <a:srgbClr val="0070C0"/>
                  </a:solidFill>
                </a:ln>
                <a:solidFill>
                  <a:srgbClr val="FFC000"/>
                </a:solidFill>
              </a:rPr>
              <a:t>مدل مراحل زندگی آزمایش</a:t>
            </a:r>
          </a:p>
        </p:txBody>
      </p:sp>
      <p:sp>
        <p:nvSpPr>
          <p:cNvPr id="10" name="Rectangle 9">
            <a:extLst>
              <a:ext uri="{FF2B5EF4-FFF2-40B4-BE49-F238E27FC236}">
                <a16:creationId xmlns:a16="http://schemas.microsoft.com/office/drawing/2014/main" id="{D33F1220-4D58-4617-91CA-DCE743795D39}"/>
              </a:ext>
            </a:extLst>
          </p:cNvPr>
          <p:cNvSpPr/>
          <p:nvPr/>
        </p:nvSpPr>
        <p:spPr>
          <a:xfrm>
            <a:off x="5796136" y="812772"/>
            <a:ext cx="3240360" cy="4128396"/>
          </a:xfrm>
          <a:prstGeom prst="rect">
            <a:avLst/>
          </a:prstGeom>
          <a:noFill/>
          <a:ln w="571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sp>
        <p:nvSpPr>
          <p:cNvPr id="14" name="Rectangle: Rounded Corners 13">
            <a:extLst>
              <a:ext uri="{FF2B5EF4-FFF2-40B4-BE49-F238E27FC236}">
                <a16:creationId xmlns:a16="http://schemas.microsoft.com/office/drawing/2014/main" id="{630605A3-E3B2-4885-9174-E8C2F54A58BA}"/>
              </a:ext>
            </a:extLst>
          </p:cNvPr>
          <p:cNvSpPr/>
          <p:nvPr/>
        </p:nvSpPr>
        <p:spPr>
          <a:xfrm>
            <a:off x="787344" y="873110"/>
            <a:ext cx="2670381" cy="72008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sz="2400" b="1" dirty="0"/>
              <a:t>دوران </a:t>
            </a:r>
            <a:r>
              <a:rPr lang="fa-IR" sz="2400" b="1" dirty="0" err="1"/>
              <a:t>بهره‌برداری</a:t>
            </a:r>
            <a:endParaRPr lang="fa-IR" sz="2400" b="1" dirty="0"/>
          </a:p>
          <a:p>
            <a:pPr algn="ctr"/>
            <a:r>
              <a:rPr lang="en-US" b="1" dirty="0"/>
              <a:t>Employment</a:t>
            </a:r>
            <a:endParaRPr lang="fa-IR" b="1" dirty="0"/>
          </a:p>
        </p:txBody>
      </p:sp>
      <p:sp>
        <p:nvSpPr>
          <p:cNvPr id="11" name="Rectangle: Rounded Corners 10">
            <a:extLst>
              <a:ext uri="{FF2B5EF4-FFF2-40B4-BE49-F238E27FC236}">
                <a16:creationId xmlns:a16="http://schemas.microsoft.com/office/drawing/2014/main" id="{6CF5FE41-8996-4128-B004-D76202D80ACC}"/>
              </a:ext>
            </a:extLst>
          </p:cNvPr>
          <p:cNvSpPr/>
          <p:nvPr/>
        </p:nvSpPr>
        <p:spPr>
          <a:xfrm>
            <a:off x="6123279" y="873111"/>
            <a:ext cx="2670381" cy="72008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r>
              <a:rPr lang="fa-IR" sz="2400" b="1" dirty="0"/>
              <a:t>دوران ایجاد</a:t>
            </a:r>
          </a:p>
          <a:p>
            <a:pPr algn="ctr"/>
            <a:r>
              <a:rPr lang="en-US" b="1" dirty="0"/>
              <a:t>Establishment</a:t>
            </a:r>
            <a:endParaRPr lang="fa-IR" b="1" dirty="0"/>
          </a:p>
        </p:txBody>
      </p:sp>
      <p:pic>
        <p:nvPicPr>
          <p:cNvPr id="12" name="Picture 11">
            <a:extLst>
              <a:ext uri="{FF2B5EF4-FFF2-40B4-BE49-F238E27FC236}">
                <a16:creationId xmlns:a16="http://schemas.microsoft.com/office/drawing/2014/main" id="{C52840F6-57FE-4B09-9545-942ED54E699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981713" y="1788233"/>
            <a:ext cx="2953512" cy="720368"/>
          </a:xfrm>
          <a:prstGeom prst="rect">
            <a:avLst/>
          </a:prstGeom>
        </p:spPr>
      </p:pic>
      <p:pic>
        <p:nvPicPr>
          <p:cNvPr id="16" name="Picture 15">
            <a:extLst>
              <a:ext uri="{FF2B5EF4-FFF2-40B4-BE49-F238E27FC236}">
                <a16:creationId xmlns:a16="http://schemas.microsoft.com/office/drawing/2014/main" id="{45921607-9367-4128-962B-4E2BDA1A8DD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981560" y="2795982"/>
            <a:ext cx="2953818" cy="720443"/>
          </a:xfrm>
          <a:prstGeom prst="rect">
            <a:avLst/>
          </a:prstGeom>
        </p:spPr>
      </p:pic>
      <p:pic>
        <p:nvPicPr>
          <p:cNvPr id="17" name="Picture 16">
            <a:extLst>
              <a:ext uri="{FF2B5EF4-FFF2-40B4-BE49-F238E27FC236}">
                <a16:creationId xmlns:a16="http://schemas.microsoft.com/office/drawing/2014/main" id="{C2C7C0AD-20D6-45E8-A180-45F3116FA52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981560" y="3791411"/>
            <a:ext cx="2953818" cy="789717"/>
          </a:xfrm>
          <a:prstGeom prst="rect">
            <a:avLst/>
          </a:prstGeom>
        </p:spPr>
      </p:pic>
      <p:pic>
        <p:nvPicPr>
          <p:cNvPr id="13" name="Picture 12">
            <a:extLst>
              <a:ext uri="{FF2B5EF4-FFF2-40B4-BE49-F238E27FC236}">
                <a16:creationId xmlns:a16="http://schemas.microsoft.com/office/drawing/2014/main" id="{7BC03942-E03C-4C9E-89CD-CE48D3EBE46A}"/>
              </a:ext>
            </a:extLst>
          </p:cNvPr>
          <p:cNvPicPr>
            <a:picLocks noChangeAspect="1"/>
          </p:cNvPicPr>
          <p:nvPr/>
        </p:nvPicPr>
        <p:blipFill>
          <a:blip r:embed="rId5">
            <a:duotone>
              <a:schemeClr val="accent4">
                <a:shade val="45000"/>
                <a:satMod val="135000"/>
              </a:schemeClr>
              <a:prstClr val="white"/>
            </a:duotone>
            <a:extLst>
              <a:ext uri="{BEBA8EAE-BF5A-486C-A8C5-ECC9F3942E4B}">
                <a14:imgProps xmlns:a14="http://schemas.microsoft.com/office/drawing/2010/main">
                  <a14:imgLayer r:embed="rId6">
                    <a14:imgEffect>
                      <a14:artisticPhotocopy/>
                    </a14:imgEffect>
                  </a14:imgLayer>
                </a14:imgProps>
              </a:ext>
              <a:ext uri="{28A0092B-C50C-407E-A947-70E740481C1C}">
                <a14:useLocalDpi xmlns:a14="http://schemas.microsoft.com/office/drawing/2010/main" val="0"/>
              </a:ext>
            </a:extLst>
          </a:blip>
          <a:stretch>
            <a:fillRect/>
          </a:stretch>
        </p:blipFill>
        <p:spPr>
          <a:xfrm>
            <a:off x="457200" y="2425391"/>
            <a:ext cx="8229600" cy="2007218"/>
          </a:xfrm>
          <a:prstGeom prst="rect">
            <a:avLst/>
          </a:prstGeom>
          <a:ln w="28575">
            <a:solidFill>
              <a:srgbClr val="FFFF00"/>
            </a:solidFill>
          </a:ln>
          <a:effectLst>
            <a:glow rad="228600">
              <a:schemeClr val="accent5">
                <a:satMod val="175000"/>
                <a:alpha val="40000"/>
              </a:schemeClr>
            </a:glow>
          </a:effectLst>
        </p:spPr>
      </p:pic>
    </p:spTree>
    <p:extLst>
      <p:ext uri="{BB962C8B-B14F-4D97-AF65-F5344CB8AC3E}">
        <p14:creationId xmlns:p14="http://schemas.microsoft.com/office/powerpoint/2010/main" val="168783500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up)">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2"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wipe(right)">
                                      <p:cBhvr>
                                        <p:cTn id="12" dur="500"/>
                                        <p:tgtEl>
                                          <p:spTgt spid="15"/>
                                        </p:tgtEl>
                                      </p:cBhvr>
                                    </p:animEffect>
                                  </p:childTnLst>
                                </p:cTn>
                              </p:par>
                            </p:childTnLst>
                          </p:cTn>
                        </p:par>
                        <p:par>
                          <p:cTn id="13" fill="hold">
                            <p:stCondLst>
                              <p:cond delay="500"/>
                            </p:stCondLst>
                            <p:childTnLst>
                              <p:par>
                                <p:cTn id="14" presetID="22" presetClass="entr" presetSubtype="1" fill="hold" grpId="0" nodeType="afterEffect">
                                  <p:stCondLst>
                                    <p:cond delay="0"/>
                                  </p:stCondLst>
                                  <p:childTnLst>
                                    <p:set>
                                      <p:cBhvr>
                                        <p:cTn id="15" dur="1" fill="hold">
                                          <p:stCondLst>
                                            <p:cond delay="0"/>
                                          </p:stCondLst>
                                        </p:cTn>
                                        <p:tgtEl>
                                          <p:spTgt spid="14"/>
                                        </p:tgtEl>
                                        <p:attrNameLst>
                                          <p:attrName>style.visibility</p:attrName>
                                        </p:attrNameLst>
                                      </p:cBhvr>
                                      <p:to>
                                        <p:strVal val="visible"/>
                                      </p:to>
                                    </p:set>
                                    <p:animEffect transition="in" filter="wipe(up)">
                                      <p:cBhvr>
                                        <p:cTn id="16" dur="500"/>
                                        <p:tgtEl>
                                          <p:spTgt spid="14"/>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nodeType="clickEffect">
                                  <p:stCondLst>
                                    <p:cond delay="0"/>
                                  </p:stCondLst>
                                  <p:childTnLst>
                                    <p:set>
                                      <p:cBhvr>
                                        <p:cTn id="20" dur="1" fill="hold">
                                          <p:stCondLst>
                                            <p:cond delay="0"/>
                                          </p:stCondLst>
                                        </p:cTn>
                                        <p:tgtEl>
                                          <p:spTgt spid="13"/>
                                        </p:tgtEl>
                                        <p:attrNameLst>
                                          <p:attrName>style.visibility</p:attrName>
                                        </p:attrNameLst>
                                      </p:cBhvr>
                                      <p:to>
                                        <p:strVal val="visible"/>
                                      </p:to>
                                    </p:set>
                                    <p:anim calcmode="lin" valueType="num">
                                      <p:cBhvr>
                                        <p:cTn id="21" dur="1000" fill="hold"/>
                                        <p:tgtEl>
                                          <p:spTgt spid="13"/>
                                        </p:tgtEl>
                                        <p:attrNameLst>
                                          <p:attrName>ppt_w</p:attrName>
                                        </p:attrNameLst>
                                      </p:cBhvr>
                                      <p:tavLst>
                                        <p:tav tm="0">
                                          <p:val>
                                            <p:fltVal val="0"/>
                                          </p:val>
                                        </p:tav>
                                        <p:tav tm="100000">
                                          <p:val>
                                            <p:strVal val="#ppt_w"/>
                                          </p:val>
                                        </p:tav>
                                      </p:tavLst>
                                    </p:anim>
                                    <p:anim calcmode="lin" valueType="num">
                                      <p:cBhvr>
                                        <p:cTn id="22" dur="1000" fill="hold"/>
                                        <p:tgtEl>
                                          <p:spTgt spid="13"/>
                                        </p:tgtEl>
                                        <p:attrNameLst>
                                          <p:attrName>ppt_h</p:attrName>
                                        </p:attrNameLst>
                                      </p:cBhvr>
                                      <p:tavLst>
                                        <p:tav tm="0">
                                          <p:val>
                                            <p:fltVal val="0"/>
                                          </p:val>
                                        </p:tav>
                                        <p:tav tm="100000">
                                          <p:val>
                                            <p:strVal val="#ppt_h"/>
                                          </p:val>
                                        </p:tav>
                                      </p:tavLst>
                                    </p:anim>
                                    <p:animEffect transition="in" filter="fade">
                                      <p:cBhvr>
                                        <p:cTn id="23"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0" grpId="0" animBg="1"/>
      <p:bldP spid="1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357CDCD-3DDD-461C-BB6A-725D79F9C48B}"/>
              </a:ext>
            </a:extLst>
          </p:cNvPr>
          <p:cNvSpPr txBox="1"/>
          <p:nvPr/>
        </p:nvSpPr>
        <p:spPr>
          <a:xfrm>
            <a:off x="1367644" y="188640"/>
            <a:ext cx="6408712" cy="584775"/>
          </a:xfrm>
          <a:prstGeom prst="rect">
            <a:avLst/>
          </a:prstGeom>
          <a:noFill/>
        </p:spPr>
        <p:txBody>
          <a:bodyPr wrap="square" rtlCol="1">
            <a:spAutoFit/>
          </a:bodyPr>
          <a:lstStyle/>
          <a:p>
            <a:pPr algn="ctr" rtl="1"/>
            <a:r>
              <a:rPr lang="fa-IR" sz="3200" b="1" dirty="0">
                <a:ln>
                  <a:solidFill>
                    <a:srgbClr val="0070C0"/>
                  </a:solidFill>
                </a:ln>
                <a:solidFill>
                  <a:srgbClr val="FFC000"/>
                </a:solidFill>
              </a:rPr>
              <a:t>مدل مراحل زندگی آزمایش</a:t>
            </a:r>
          </a:p>
        </p:txBody>
      </p:sp>
      <p:sp>
        <p:nvSpPr>
          <p:cNvPr id="3" name="Rectangle: Rounded Corners 2">
            <a:extLst>
              <a:ext uri="{FF2B5EF4-FFF2-40B4-BE49-F238E27FC236}">
                <a16:creationId xmlns:a16="http://schemas.microsoft.com/office/drawing/2014/main" id="{4E9A1F2B-6167-4938-AEA9-B4EA30050565}"/>
              </a:ext>
            </a:extLst>
          </p:cNvPr>
          <p:cNvSpPr/>
          <p:nvPr/>
        </p:nvSpPr>
        <p:spPr>
          <a:xfrm>
            <a:off x="6123279" y="873111"/>
            <a:ext cx="2670381" cy="72008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r>
              <a:rPr lang="fa-IR" sz="2400" b="1" dirty="0"/>
              <a:t>دوران ایجاد</a:t>
            </a:r>
          </a:p>
          <a:p>
            <a:pPr algn="ctr"/>
            <a:r>
              <a:rPr lang="en-US" b="1" dirty="0"/>
              <a:t>Establishment</a:t>
            </a:r>
            <a:endParaRPr lang="fa-IR" b="1" dirty="0"/>
          </a:p>
        </p:txBody>
      </p:sp>
      <p:pic>
        <p:nvPicPr>
          <p:cNvPr id="5" name="Picture 4">
            <a:extLst>
              <a:ext uri="{FF2B5EF4-FFF2-40B4-BE49-F238E27FC236}">
                <a16:creationId xmlns:a16="http://schemas.microsoft.com/office/drawing/2014/main" id="{49F0562A-3E4F-4DAC-8233-DBA9DBC688A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981713" y="1788233"/>
            <a:ext cx="2953512" cy="720368"/>
          </a:xfrm>
          <a:prstGeom prst="rect">
            <a:avLst/>
          </a:prstGeom>
        </p:spPr>
      </p:pic>
      <p:pic>
        <p:nvPicPr>
          <p:cNvPr id="7" name="Picture 6">
            <a:extLst>
              <a:ext uri="{FF2B5EF4-FFF2-40B4-BE49-F238E27FC236}">
                <a16:creationId xmlns:a16="http://schemas.microsoft.com/office/drawing/2014/main" id="{06BE42EC-5581-4E43-A057-5DDA3BFAA99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981560" y="2795982"/>
            <a:ext cx="2953818" cy="720443"/>
          </a:xfrm>
          <a:prstGeom prst="rect">
            <a:avLst/>
          </a:prstGeom>
        </p:spPr>
      </p:pic>
      <p:pic>
        <p:nvPicPr>
          <p:cNvPr id="6" name="Picture 5">
            <a:extLst>
              <a:ext uri="{FF2B5EF4-FFF2-40B4-BE49-F238E27FC236}">
                <a16:creationId xmlns:a16="http://schemas.microsoft.com/office/drawing/2014/main" id="{9591BFA6-74F4-4EAB-A438-B3928F38B11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981560" y="3791411"/>
            <a:ext cx="2953818" cy="789717"/>
          </a:xfrm>
          <a:prstGeom prst="rect">
            <a:avLst/>
          </a:prstGeom>
        </p:spPr>
      </p:pic>
      <p:sp>
        <p:nvSpPr>
          <p:cNvPr id="11" name="Rectangle: Rounded Corners 10">
            <a:extLst>
              <a:ext uri="{FF2B5EF4-FFF2-40B4-BE49-F238E27FC236}">
                <a16:creationId xmlns:a16="http://schemas.microsoft.com/office/drawing/2014/main" id="{EA56D717-D9ED-410C-B13D-BFE93F5F0160}"/>
              </a:ext>
            </a:extLst>
          </p:cNvPr>
          <p:cNvSpPr/>
          <p:nvPr/>
        </p:nvSpPr>
        <p:spPr>
          <a:xfrm>
            <a:off x="787344" y="873110"/>
            <a:ext cx="2670381" cy="72008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sz="2400" b="1" dirty="0"/>
              <a:t>دوران </a:t>
            </a:r>
            <a:r>
              <a:rPr lang="fa-IR" sz="2400" b="1" dirty="0" err="1"/>
              <a:t>بهره‌برداری</a:t>
            </a:r>
            <a:endParaRPr lang="fa-IR" sz="2400" b="1" dirty="0"/>
          </a:p>
          <a:p>
            <a:pPr algn="ctr"/>
            <a:r>
              <a:rPr lang="en-US" b="1" dirty="0"/>
              <a:t>Employment</a:t>
            </a:r>
            <a:endParaRPr lang="fa-IR" b="1" dirty="0"/>
          </a:p>
        </p:txBody>
      </p:sp>
      <p:pic>
        <p:nvPicPr>
          <p:cNvPr id="9" name="Picture 8">
            <a:extLst>
              <a:ext uri="{FF2B5EF4-FFF2-40B4-BE49-F238E27FC236}">
                <a16:creationId xmlns:a16="http://schemas.microsoft.com/office/drawing/2014/main" id="{C5C68647-C7BA-4863-A273-46E4DD9FED0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45625" y="1788158"/>
            <a:ext cx="2953818" cy="720443"/>
          </a:xfrm>
          <a:prstGeom prst="rect">
            <a:avLst/>
          </a:prstGeom>
        </p:spPr>
      </p:pic>
      <p:sp>
        <p:nvSpPr>
          <p:cNvPr id="12" name="Rectangle 11">
            <a:extLst>
              <a:ext uri="{FF2B5EF4-FFF2-40B4-BE49-F238E27FC236}">
                <a16:creationId xmlns:a16="http://schemas.microsoft.com/office/drawing/2014/main" id="{A68BE463-A7AD-40C2-9178-9A0DDEAD1333}"/>
              </a:ext>
            </a:extLst>
          </p:cNvPr>
          <p:cNvSpPr/>
          <p:nvPr/>
        </p:nvSpPr>
        <p:spPr>
          <a:xfrm>
            <a:off x="5796136" y="812772"/>
            <a:ext cx="3240360" cy="4128396"/>
          </a:xfrm>
          <a:prstGeom prst="rect">
            <a:avLst/>
          </a:prstGeom>
          <a:noFill/>
          <a:ln w="571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sp>
        <p:nvSpPr>
          <p:cNvPr id="13" name="Arrow: Left 12">
            <a:extLst>
              <a:ext uri="{FF2B5EF4-FFF2-40B4-BE49-F238E27FC236}">
                <a16:creationId xmlns:a16="http://schemas.microsoft.com/office/drawing/2014/main" id="{630A2B13-2DF6-41E6-BE6D-DD0078B69241}"/>
              </a:ext>
            </a:extLst>
          </p:cNvPr>
          <p:cNvSpPr/>
          <p:nvPr/>
        </p:nvSpPr>
        <p:spPr>
          <a:xfrm>
            <a:off x="3941599" y="2605962"/>
            <a:ext cx="1632553" cy="936104"/>
          </a:xfrm>
          <a:prstGeom prst="leftArrow">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pic>
        <p:nvPicPr>
          <p:cNvPr id="14" name="Picture 13">
            <a:extLst>
              <a:ext uri="{FF2B5EF4-FFF2-40B4-BE49-F238E27FC236}">
                <a16:creationId xmlns:a16="http://schemas.microsoft.com/office/drawing/2014/main" id="{8145F43F-F035-44F5-BF42-E5716408A6E7}"/>
              </a:ext>
            </a:extLst>
          </p:cNvPr>
          <p:cNvPicPr>
            <a:picLocks noChangeAspect="1"/>
          </p:cNvPicPr>
          <p:nvPr/>
        </p:nvPicPr>
        <p:blipFill>
          <a:blip r:embed="rId6">
            <a:duotone>
              <a:schemeClr val="accent4">
                <a:shade val="45000"/>
                <a:satMod val="135000"/>
              </a:schemeClr>
              <a:prstClr val="white"/>
            </a:duotone>
            <a:extLst>
              <a:ext uri="{BEBA8EAE-BF5A-486C-A8C5-ECC9F3942E4B}">
                <a14:imgProps xmlns:a14="http://schemas.microsoft.com/office/drawing/2010/main">
                  <a14:imgLayer r:embed="rId7">
                    <a14:imgEffect>
                      <a14:artisticPhotocopy/>
                    </a14:imgEffect>
                  </a14:imgLayer>
                </a14:imgProps>
              </a:ext>
              <a:ext uri="{28A0092B-C50C-407E-A947-70E740481C1C}">
                <a14:useLocalDpi xmlns:a14="http://schemas.microsoft.com/office/drawing/2010/main" val="0"/>
              </a:ext>
            </a:extLst>
          </a:blip>
          <a:stretch>
            <a:fillRect/>
          </a:stretch>
        </p:blipFill>
        <p:spPr>
          <a:xfrm>
            <a:off x="457200" y="2425391"/>
            <a:ext cx="8229600" cy="2007218"/>
          </a:xfrm>
          <a:prstGeom prst="rect">
            <a:avLst/>
          </a:prstGeom>
          <a:ln w="28575">
            <a:solidFill>
              <a:srgbClr val="FFFF00"/>
            </a:solidFill>
          </a:ln>
          <a:effectLst>
            <a:glow rad="228600">
              <a:schemeClr val="accent5">
                <a:satMod val="175000"/>
                <a:alpha val="40000"/>
              </a:schemeClr>
            </a:glow>
          </a:effectLst>
        </p:spPr>
      </p:pic>
    </p:spTree>
    <p:extLst>
      <p:ext uri="{BB962C8B-B14F-4D97-AF65-F5344CB8AC3E}">
        <p14:creationId xmlns:p14="http://schemas.microsoft.com/office/powerpoint/2010/main" val="217964254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1000" fill="hold"/>
                                        <p:tgtEl>
                                          <p:spTgt spid="14"/>
                                        </p:tgtEl>
                                        <p:attrNameLst>
                                          <p:attrName>ppt_w</p:attrName>
                                        </p:attrNameLst>
                                      </p:cBhvr>
                                      <p:tavLst>
                                        <p:tav tm="0">
                                          <p:val>
                                            <p:fltVal val="0"/>
                                          </p:val>
                                        </p:tav>
                                        <p:tav tm="100000">
                                          <p:val>
                                            <p:strVal val="#ppt_w"/>
                                          </p:val>
                                        </p:tav>
                                      </p:tavLst>
                                    </p:anim>
                                    <p:anim calcmode="lin" valueType="num">
                                      <p:cBhvr>
                                        <p:cTn id="8" dur="1000" fill="hold"/>
                                        <p:tgtEl>
                                          <p:spTgt spid="14"/>
                                        </p:tgtEl>
                                        <p:attrNameLst>
                                          <p:attrName>ppt_h</p:attrName>
                                        </p:attrNameLst>
                                      </p:cBhvr>
                                      <p:tavLst>
                                        <p:tav tm="0">
                                          <p:val>
                                            <p:fltVal val="0"/>
                                          </p:val>
                                        </p:tav>
                                        <p:tav tm="100000">
                                          <p:val>
                                            <p:strVal val="#ppt_h"/>
                                          </p:val>
                                        </p:tav>
                                      </p:tavLst>
                                    </p:anim>
                                    <p:animEffect transition="in" filter="fade">
                                      <p:cBhvr>
                                        <p:cTn id="9"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FBD1E900-CDBF-446D-8098-650B1DD1C186}"/>
              </a:ext>
            </a:extLst>
          </p:cNvPr>
          <p:cNvSpPr/>
          <p:nvPr/>
        </p:nvSpPr>
        <p:spPr>
          <a:xfrm>
            <a:off x="5796136" y="812772"/>
            <a:ext cx="3240360" cy="4128396"/>
          </a:xfrm>
          <a:prstGeom prst="rect">
            <a:avLst/>
          </a:prstGeom>
          <a:noFill/>
          <a:ln w="571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sp>
        <p:nvSpPr>
          <p:cNvPr id="17" name="Arrow: Left 16">
            <a:extLst>
              <a:ext uri="{FF2B5EF4-FFF2-40B4-BE49-F238E27FC236}">
                <a16:creationId xmlns:a16="http://schemas.microsoft.com/office/drawing/2014/main" id="{F1F2967D-FBD6-4703-84A8-21B14FA0DBFD}"/>
              </a:ext>
            </a:extLst>
          </p:cNvPr>
          <p:cNvSpPr/>
          <p:nvPr/>
        </p:nvSpPr>
        <p:spPr>
          <a:xfrm>
            <a:off x="3941599" y="2605962"/>
            <a:ext cx="1632553" cy="936104"/>
          </a:xfrm>
          <a:prstGeom prst="leftArrow">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sp>
        <p:nvSpPr>
          <p:cNvPr id="2" name="TextBox 1">
            <a:extLst>
              <a:ext uri="{FF2B5EF4-FFF2-40B4-BE49-F238E27FC236}">
                <a16:creationId xmlns:a16="http://schemas.microsoft.com/office/drawing/2014/main" id="{B357CDCD-3DDD-461C-BB6A-725D79F9C48B}"/>
              </a:ext>
            </a:extLst>
          </p:cNvPr>
          <p:cNvSpPr txBox="1"/>
          <p:nvPr/>
        </p:nvSpPr>
        <p:spPr>
          <a:xfrm>
            <a:off x="1367644" y="188640"/>
            <a:ext cx="6408712" cy="584775"/>
          </a:xfrm>
          <a:prstGeom prst="rect">
            <a:avLst/>
          </a:prstGeom>
          <a:noFill/>
        </p:spPr>
        <p:txBody>
          <a:bodyPr wrap="square" rtlCol="1">
            <a:spAutoFit/>
          </a:bodyPr>
          <a:lstStyle/>
          <a:p>
            <a:pPr algn="ctr" rtl="1"/>
            <a:r>
              <a:rPr lang="fa-IR" sz="3200" b="1" dirty="0">
                <a:ln>
                  <a:solidFill>
                    <a:srgbClr val="0070C0"/>
                  </a:solidFill>
                </a:ln>
                <a:solidFill>
                  <a:srgbClr val="FFC000"/>
                </a:solidFill>
              </a:rPr>
              <a:t>مدل مراحل زندگی آزمایش</a:t>
            </a:r>
          </a:p>
        </p:txBody>
      </p:sp>
      <p:sp>
        <p:nvSpPr>
          <p:cNvPr id="3" name="Rectangle: Rounded Corners 2">
            <a:extLst>
              <a:ext uri="{FF2B5EF4-FFF2-40B4-BE49-F238E27FC236}">
                <a16:creationId xmlns:a16="http://schemas.microsoft.com/office/drawing/2014/main" id="{4E9A1F2B-6167-4938-AEA9-B4EA30050565}"/>
              </a:ext>
            </a:extLst>
          </p:cNvPr>
          <p:cNvSpPr/>
          <p:nvPr/>
        </p:nvSpPr>
        <p:spPr>
          <a:xfrm>
            <a:off x="6123279" y="873111"/>
            <a:ext cx="2670381" cy="72008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r>
              <a:rPr lang="fa-IR" sz="2400" b="1" dirty="0"/>
              <a:t>دوران ایجاد</a:t>
            </a:r>
          </a:p>
          <a:p>
            <a:pPr algn="ctr"/>
            <a:r>
              <a:rPr lang="en-US" b="1" dirty="0"/>
              <a:t>Establishment</a:t>
            </a:r>
            <a:endParaRPr lang="fa-IR" b="1" dirty="0"/>
          </a:p>
        </p:txBody>
      </p:sp>
      <p:pic>
        <p:nvPicPr>
          <p:cNvPr id="5" name="Picture 4">
            <a:extLst>
              <a:ext uri="{FF2B5EF4-FFF2-40B4-BE49-F238E27FC236}">
                <a16:creationId xmlns:a16="http://schemas.microsoft.com/office/drawing/2014/main" id="{49F0562A-3E4F-4DAC-8233-DBA9DBC688A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981713" y="1788233"/>
            <a:ext cx="2953512" cy="720368"/>
          </a:xfrm>
          <a:prstGeom prst="rect">
            <a:avLst/>
          </a:prstGeom>
        </p:spPr>
      </p:pic>
      <p:pic>
        <p:nvPicPr>
          <p:cNvPr id="7" name="Picture 6">
            <a:extLst>
              <a:ext uri="{FF2B5EF4-FFF2-40B4-BE49-F238E27FC236}">
                <a16:creationId xmlns:a16="http://schemas.microsoft.com/office/drawing/2014/main" id="{06BE42EC-5581-4E43-A057-5DDA3BFAA99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981560" y="2795982"/>
            <a:ext cx="2953818" cy="720443"/>
          </a:xfrm>
          <a:prstGeom prst="rect">
            <a:avLst/>
          </a:prstGeom>
        </p:spPr>
      </p:pic>
      <p:pic>
        <p:nvPicPr>
          <p:cNvPr id="6" name="Picture 5">
            <a:extLst>
              <a:ext uri="{FF2B5EF4-FFF2-40B4-BE49-F238E27FC236}">
                <a16:creationId xmlns:a16="http://schemas.microsoft.com/office/drawing/2014/main" id="{9591BFA6-74F4-4EAB-A438-B3928F38B11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981560" y="3791411"/>
            <a:ext cx="2953818" cy="789717"/>
          </a:xfrm>
          <a:prstGeom prst="rect">
            <a:avLst/>
          </a:prstGeom>
        </p:spPr>
      </p:pic>
      <p:sp>
        <p:nvSpPr>
          <p:cNvPr id="11" name="Rectangle: Rounded Corners 10">
            <a:extLst>
              <a:ext uri="{FF2B5EF4-FFF2-40B4-BE49-F238E27FC236}">
                <a16:creationId xmlns:a16="http://schemas.microsoft.com/office/drawing/2014/main" id="{EA56D717-D9ED-410C-B13D-BFE93F5F0160}"/>
              </a:ext>
            </a:extLst>
          </p:cNvPr>
          <p:cNvSpPr/>
          <p:nvPr/>
        </p:nvSpPr>
        <p:spPr>
          <a:xfrm>
            <a:off x="787344" y="873110"/>
            <a:ext cx="2670381" cy="72008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sz="2400" b="1" dirty="0"/>
              <a:t>دوران </a:t>
            </a:r>
            <a:r>
              <a:rPr lang="fa-IR" sz="2400" b="1" dirty="0" err="1"/>
              <a:t>بهره‌برداری</a:t>
            </a:r>
            <a:endParaRPr lang="fa-IR" sz="2400" b="1" dirty="0"/>
          </a:p>
          <a:p>
            <a:pPr algn="ctr"/>
            <a:r>
              <a:rPr lang="en-US" b="1" dirty="0"/>
              <a:t>Employment</a:t>
            </a:r>
            <a:endParaRPr lang="fa-IR" b="1" dirty="0"/>
          </a:p>
        </p:txBody>
      </p:sp>
      <p:pic>
        <p:nvPicPr>
          <p:cNvPr id="9" name="Picture 8">
            <a:extLst>
              <a:ext uri="{FF2B5EF4-FFF2-40B4-BE49-F238E27FC236}">
                <a16:creationId xmlns:a16="http://schemas.microsoft.com/office/drawing/2014/main" id="{C5C68647-C7BA-4863-A273-46E4DD9FED0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45625" y="1788158"/>
            <a:ext cx="2953818" cy="720443"/>
          </a:xfrm>
          <a:prstGeom prst="rect">
            <a:avLst/>
          </a:prstGeom>
        </p:spPr>
      </p:pic>
      <p:pic>
        <p:nvPicPr>
          <p:cNvPr id="12" name="Picture 11">
            <a:extLst>
              <a:ext uri="{FF2B5EF4-FFF2-40B4-BE49-F238E27FC236}">
                <a16:creationId xmlns:a16="http://schemas.microsoft.com/office/drawing/2014/main" id="{B138DB60-21CF-4157-B9D1-8684CEB41372}"/>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9812" y="2795981"/>
            <a:ext cx="2953818" cy="720443"/>
          </a:xfrm>
          <a:prstGeom prst="rect">
            <a:avLst/>
          </a:prstGeom>
        </p:spPr>
      </p:pic>
      <p:pic>
        <p:nvPicPr>
          <p:cNvPr id="15" name="Picture 14">
            <a:extLst>
              <a:ext uri="{FF2B5EF4-FFF2-40B4-BE49-F238E27FC236}">
                <a16:creationId xmlns:a16="http://schemas.microsoft.com/office/drawing/2014/main" id="{C3D4AD0F-FAF1-4961-BA89-43E279901DBD}"/>
              </a:ext>
            </a:extLst>
          </p:cNvPr>
          <p:cNvPicPr>
            <a:picLocks noChangeAspect="1"/>
          </p:cNvPicPr>
          <p:nvPr/>
        </p:nvPicPr>
        <p:blipFill>
          <a:blip r:embed="rId7">
            <a:duotone>
              <a:schemeClr val="accent4">
                <a:shade val="45000"/>
                <a:satMod val="135000"/>
              </a:schemeClr>
              <a:prstClr val="white"/>
            </a:duotone>
            <a:extLst>
              <a:ext uri="{BEBA8EAE-BF5A-486C-A8C5-ECC9F3942E4B}">
                <a14:imgProps xmlns:a14="http://schemas.microsoft.com/office/drawing/2010/main">
                  <a14:imgLayer r:embed="rId8">
                    <a14:imgEffect>
                      <a14:artisticPhotocopy/>
                    </a14:imgEffect>
                  </a14:imgLayer>
                </a14:imgProps>
              </a:ext>
              <a:ext uri="{28A0092B-C50C-407E-A947-70E740481C1C}">
                <a14:useLocalDpi xmlns:a14="http://schemas.microsoft.com/office/drawing/2010/main" val="0"/>
              </a:ext>
            </a:extLst>
          </a:blip>
          <a:stretch>
            <a:fillRect/>
          </a:stretch>
        </p:blipFill>
        <p:spPr>
          <a:xfrm>
            <a:off x="457200" y="2328889"/>
            <a:ext cx="8229600" cy="2200222"/>
          </a:xfrm>
          <a:prstGeom prst="rect">
            <a:avLst/>
          </a:prstGeom>
          <a:ln w="28575">
            <a:solidFill>
              <a:srgbClr val="FFFF00"/>
            </a:solidFill>
          </a:ln>
          <a:effectLst>
            <a:glow rad="228600">
              <a:schemeClr val="accent5">
                <a:satMod val="175000"/>
                <a:alpha val="40000"/>
              </a:schemeClr>
            </a:glow>
          </a:effectLst>
        </p:spPr>
      </p:pic>
    </p:spTree>
    <p:extLst>
      <p:ext uri="{BB962C8B-B14F-4D97-AF65-F5344CB8AC3E}">
        <p14:creationId xmlns:p14="http://schemas.microsoft.com/office/powerpoint/2010/main" val="326535254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1000" fill="hold"/>
                                        <p:tgtEl>
                                          <p:spTgt spid="15"/>
                                        </p:tgtEl>
                                        <p:attrNameLst>
                                          <p:attrName>ppt_w</p:attrName>
                                        </p:attrNameLst>
                                      </p:cBhvr>
                                      <p:tavLst>
                                        <p:tav tm="0">
                                          <p:val>
                                            <p:fltVal val="0"/>
                                          </p:val>
                                        </p:tav>
                                        <p:tav tm="100000">
                                          <p:val>
                                            <p:strVal val="#ppt_w"/>
                                          </p:val>
                                        </p:tav>
                                      </p:tavLst>
                                    </p:anim>
                                    <p:anim calcmode="lin" valueType="num">
                                      <p:cBhvr>
                                        <p:cTn id="8" dur="1000" fill="hold"/>
                                        <p:tgtEl>
                                          <p:spTgt spid="15"/>
                                        </p:tgtEl>
                                        <p:attrNameLst>
                                          <p:attrName>ppt_h</p:attrName>
                                        </p:attrNameLst>
                                      </p:cBhvr>
                                      <p:tavLst>
                                        <p:tav tm="0">
                                          <p:val>
                                            <p:fltVal val="0"/>
                                          </p:val>
                                        </p:tav>
                                        <p:tav tm="100000">
                                          <p:val>
                                            <p:strVal val="#ppt_h"/>
                                          </p:val>
                                        </p:tav>
                                      </p:tavLst>
                                    </p:anim>
                                    <p:animEffect transition="in" filter="fade">
                                      <p:cBhvr>
                                        <p:cTn id="9" dur="1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A6C673FE-194A-495D-A19D-CA54D754D445}"/>
              </a:ext>
            </a:extLst>
          </p:cNvPr>
          <p:cNvSpPr/>
          <p:nvPr/>
        </p:nvSpPr>
        <p:spPr>
          <a:xfrm>
            <a:off x="5796136" y="812772"/>
            <a:ext cx="3240360" cy="4128396"/>
          </a:xfrm>
          <a:prstGeom prst="rect">
            <a:avLst/>
          </a:prstGeom>
          <a:noFill/>
          <a:ln w="571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sp>
        <p:nvSpPr>
          <p:cNvPr id="15" name="Arrow: Left 14">
            <a:extLst>
              <a:ext uri="{FF2B5EF4-FFF2-40B4-BE49-F238E27FC236}">
                <a16:creationId xmlns:a16="http://schemas.microsoft.com/office/drawing/2014/main" id="{34B8D5A9-EB64-41B2-929A-31E3074BF459}"/>
              </a:ext>
            </a:extLst>
          </p:cNvPr>
          <p:cNvSpPr/>
          <p:nvPr/>
        </p:nvSpPr>
        <p:spPr>
          <a:xfrm>
            <a:off x="3941599" y="2605962"/>
            <a:ext cx="1632553" cy="936104"/>
          </a:xfrm>
          <a:prstGeom prst="leftArrow">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sp>
        <p:nvSpPr>
          <p:cNvPr id="2" name="TextBox 1">
            <a:extLst>
              <a:ext uri="{FF2B5EF4-FFF2-40B4-BE49-F238E27FC236}">
                <a16:creationId xmlns:a16="http://schemas.microsoft.com/office/drawing/2014/main" id="{B357CDCD-3DDD-461C-BB6A-725D79F9C48B}"/>
              </a:ext>
            </a:extLst>
          </p:cNvPr>
          <p:cNvSpPr txBox="1"/>
          <p:nvPr/>
        </p:nvSpPr>
        <p:spPr>
          <a:xfrm>
            <a:off x="1367644" y="188640"/>
            <a:ext cx="6408712" cy="584775"/>
          </a:xfrm>
          <a:prstGeom prst="rect">
            <a:avLst/>
          </a:prstGeom>
          <a:noFill/>
        </p:spPr>
        <p:txBody>
          <a:bodyPr wrap="square" rtlCol="1">
            <a:spAutoFit/>
          </a:bodyPr>
          <a:lstStyle/>
          <a:p>
            <a:pPr algn="ctr" rtl="1"/>
            <a:r>
              <a:rPr lang="fa-IR" sz="3200" b="1" dirty="0">
                <a:ln>
                  <a:solidFill>
                    <a:srgbClr val="0070C0"/>
                  </a:solidFill>
                </a:ln>
                <a:solidFill>
                  <a:srgbClr val="FFC000"/>
                </a:solidFill>
              </a:rPr>
              <a:t>مدل مراحل زندگی آزمایش</a:t>
            </a:r>
          </a:p>
        </p:txBody>
      </p:sp>
      <p:sp>
        <p:nvSpPr>
          <p:cNvPr id="3" name="Rectangle: Rounded Corners 2">
            <a:extLst>
              <a:ext uri="{FF2B5EF4-FFF2-40B4-BE49-F238E27FC236}">
                <a16:creationId xmlns:a16="http://schemas.microsoft.com/office/drawing/2014/main" id="{4E9A1F2B-6167-4938-AEA9-B4EA30050565}"/>
              </a:ext>
            </a:extLst>
          </p:cNvPr>
          <p:cNvSpPr/>
          <p:nvPr/>
        </p:nvSpPr>
        <p:spPr>
          <a:xfrm>
            <a:off x="6123279" y="873111"/>
            <a:ext cx="2670381" cy="72008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r>
              <a:rPr lang="fa-IR" sz="2400" b="1" dirty="0"/>
              <a:t>دوران ایجاد</a:t>
            </a:r>
          </a:p>
          <a:p>
            <a:pPr algn="ctr"/>
            <a:r>
              <a:rPr lang="en-US" b="1" dirty="0"/>
              <a:t>Establishment</a:t>
            </a:r>
            <a:endParaRPr lang="fa-IR" b="1" dirty="0"/>
          </a:p>
        </p:txBody>
      </p:sp>
      <p:pic>
        <p:nvPicPr>
          <p:cNvPr id="5" name="Picture 4">
            <a:extLst>
              <a:ext uri="{FF2B5EF4-FFF2-40B4-BE49-F238E27FC236}">
                <a16:creationId xmlns:a16="http://schemas.microsoft.com/office/drawing/2014/main" id="{49F0562A-3E4F-4DAC-8233-DBA9DBC688A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981713" y="1788233"/>
            <a:ext cx="2953512" cy="720368"/>
          </a:xfrm>
          <a:prstGeom prst="rect">
            <a:avLst/>
          </a:prstGeom>
        </p:spPr>
      </p:pic>
      <p:pic>
        <p:nvPicPr>
          <p:cNvPr id="7" name="Picture 6">
            <a:extLst>
              <a:ext uri="{FF2B5EF4-FFF2-40B4-BE49-F238E27FC236}">
                <a16:creationId xmlns:a16="http://schemas.microsoft.com/office/drawing/2014/main" id="{06BE42EC-5581-4E43-A057-5DDA3BFAA99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981560" y="2795982"/>
            <a:ext cx="2953818" cy="720443"/>
          </a:xfrm>
          <a:prstGeom prst="rect">
            <a:avLst/>
          </a:prstGeom>
        </p:spPr>
      </p:pic>
      <p:pic>
        <p:nvPicPr>
          <p:cNvPr id="6" name="Picture 5">
            <a:extLst>
              <a:ext uri="{FF2B5EF4-FFF2-40B4-BE49-F238E27FC236}">
                <a16:creationId xmlns:a16="http://schemas.microsoft.com/office/drawing/2014/main" id="{9591BFA6-74F4-4EAB-A438-B3928F38B11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981560" y="3791411"/>
            <a:ext cx="2953818" cy="789717"/>
          </a:xfrm>
          <a:prstGeom prst="rect">
            <a:avLst/>
          </a:prstGeom>
        </p:spPr>
      </p:pic>
      <p:sp>
        <p:nvSpPr>
          <p:cNvPr id="11" name="Rectangle: Rounded Corners 10">
            <a:extLst>
              <a:ext uri="{FF2B5EF4-FFF2-40B4-BE49-F238E27FC236}">
                <a16:creationId xmlns:a16="http://schemas.microsoft.com/office/drawing/2014/main" id="{EA56D717-D9ED-410C-B13D-BFE93F5F0160}"/>
              </a:ext>
            </a:extLst>
          </p:cNvPr>
          <p:cNvSpPr/>
          <p:nvPr/>
        </p:nvSpPr>
        <p:spPr>
          <a:xfrm>
            <a:off x="787344" y="873110"/>
            <a:ext cx="2670381" cy="72008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sz="2400" b="1" dirty="0"/>
              <a:t>دوران </a:t>
            </a:r>
            <a:r>
              <a:rPr lang="fa-IR" sz="2400" b="1" dirty="0" err="1"/>
              <a:t>بهره‌برداری</a:t>
            </a:r>
            <a:endParaRPr lang="fa-IR" sz="2400" b="1" dirty="0"/>
          </a:p>
          <a:p>
            <a:pPr algn="ctr"/>
            <a:r>
              <a:rPr lang="en-US" b="1" dirty="0"/>
              <a:t>Employment</a:t>
            </a:r>
            <a:endParaRPr lang="fa-IR" b="1" dirty="0"/>
          </a:p>
        </p:txBody>
      </p:sp>
      <p:pic>
        <p:nvPicPr>
          <p:cNvPr id="9" name="Picture 8">
            <a:extLst>
              <a:ext uri="{FF2B5EF4-FFF2-40B4-BE49-F238E27FC236}">
                <a16:creationId xmlns:a16="http://schemas.microsoft.com/office/drawing/2014/main" id="{C5C68647-C7BA-4863-A273-46E4DD9FED0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45625" y="1788158"/>
            <a:ext cx="2953818" cy="720443"/>
          </a:xfrm>
          <a:prstGeom prst="rect">
            <a:avLst/>
          </a:prstGeom>
        </p:spPr>
      </p:pic>
      <p:pic>
        <p:nvPicPr>
          <p:cNvPr id="12" name="Picture 11">
            <a:extLst>
              <a:ext uri="{FF2B5EF4-FFF2-40B4-BE49-F238E27FC236}">
                <a16:creationId xmlns:a16="http://schemas.microsoft.com/office/drawing/2014/main" id="{B138DB60-21CF-4157-B9D1-8684CEB41372}"/>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9812" y="2795981"/>
            <a:ext cx="2953818" cy="720443"/>
          </a:xfrm>
          <a:prstGeom prst="rect">
            <a:avLst/>
          </a:prstGeom>
        </p:spPr>
      </p:pic>
      <p:pic>
        <p:nvPicPr>
          <p:cNvPr id="13" name="Picture 12">
            <a:extLst>
              <a:ext uri="{FF2B5EF4-FFF2-40B4-BE49-F238E27FC236}">
                <a16:creationId xmlns:a16="http://schemas.microsoft.com/office/drawing/2014/main" id="{EB7CEBBC-5032-4185-A620-14A8AD85ADFC}"/>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60723" y="3791410"/>
            <a:ext cx="2953818" cy="789717"/>
          </a:xfrm>
          <a:prstGeom prst="rect">
            <a:avLst/>
          </a:prstGeom>
        </p:spPr>
      </p:pic>
      <p:pic>
        <p:nvPicPr>
          <p:cNvPr id="16" name="Picture 15">
            <a:extLst>
              <a:ext uri="{FF2B5EF4-FFF2-40B4-BE49-F238E27FC236}">
                <a16:creationId xmlns:a16="http://schemas.microsoft.com/office/drawing/2014/main" id="{2038A584-342B-420A-9D74-B4A6F15C8A91}"/>
              </a:ext>
            </a:extLst>
          </p:cNvPr>
          <p:cNvPicPr>
            <a:picLocks noChangeAspect="1"/>
          </p:cNvPicPr>
          <p:nvPr/>
        </p:nvPicPr>
        <p:blipFill>
          <a:blip r:embed="rId8">
            <a:duotone>
              <a:schemeClr val="accent4">
                <a:shade val="45000"/>
                <a:satMod val="135000"/>
              </a:schemeClr>
              <a:prstClr val="white"/>
            </a:duotone>
            <a:extLst>
              <a:ext uri="{BEBA8EAE-BF5A-486C-A8C5-ECC9F3942E4B}">
                <a14:imgProps xmlns:a14="http://schemas.microsoft.com/office/drawing/2010/main">
                  <a14:imgLayer r:embed="rId9">
                    <a14:imgEffect>
                      <a14:artisticPhotocopy/>
                    </a14:imgEffect>
                  </a14:imgLayer>
                </a14:imgProps>
              </a:ext>
              <a:ext uri="{28A0092B-C50C-407E-A947-70E740481C1C}">
                <a14:useLocalDpi xmlns:a14="http://schemas.microsoft.com/office/drawing/2010/main" val="0"/>
              </a:ext>
            </a:extLst>
          </a:blip>
          <a:stretch>
            <a:fillRect/>
          </a:stretch>
        </p:blipFill>
        <p:spPr>
          <a:xfrm>
            <a:off x="457200" y="2425391"/>
            <a:ext cx="8229600" cy="2007218"/>
          </a:xfrm>
          <a:prstGeom prst="rect">
            <a:avLst/>
          </a:prstGeom>
          <a:ln w="28575">
            <a:solidFill>
              <a:srgbClr val="FFFF00"/>
            </a:solidFill>
          </a:ln>
          <a:effectLst>
            <a:glow rad="228600">
              <a:schemeClr val="accent5">
                <a:satMod val="175000"/>
                <a:alpha val="40000"/>
              </a:schemeClr>
            </a:glow>
          </a:effectLst>
        </p:spPr>
      </p:pic>
    </p:spTree>
    <p:extLst>
      <p:ext uri="{BB962C8B-B14F-4D97-AF65-F5344CB8AC3E}">
        <p14:creationId xmlns:p14="http://schemas.microsoft.com/office/powerpoint/2010/main" val="295941478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1000" fill="hold"/>
                                        <p:tgtEl>
                                          <p:spTgt spid="16"/>
                                        </p:tgtEl>
                                        <p:attrNameLst>
                                          <p:attrName>ppt_w</p:attrName>
                                        </p:attrNameLst>
                                      </p:cBhvr>
                                      <p:tavLst>
                                        <p:tav tm="0">
                                          <p:val>
                                            <p:fltVal val="0"/>
                                          </p:val>
                                        </p:tav>
                                        <p:tav tm="100000">
                                          <p:val>
                                            <p:strVal val="#ppt_w"/>
                                          </p:val>
                                        </p:tav>
                                      </p:tavLst>
                                    </p:anim>
                                    <p:anim calcmode="lin" valueType="num">
                                      <p:cBhvr>
                                        <p:cTn id="8" dur="1000" fill="hold"/>
                                        <p:tgtEl>
                                          <p:spTgt spid="16"/>
                                        </p:tgtEl>
                                        <p:attrNameLst>
                                          <p:attrName>ppt_h</p:attrName>
                                        </p:attrNameLst>
                                      </p:cBhvr>
                                      <p:tavLst>
                                        <p:tav tm="0">
                                          <p:val>
                                            <p:fltVal val="0"/>
                                          </p:val>
                                        </p:tav>
                                        <p:tav tm="100000">
                                          <p:val>
                                            <p:strVal val="#ppt_h"/>
                                          </p:val>
                                        </p:tav>
                                      </p:tavLst>
                                    </p:anim>
                                    <p:animEffect transition="in" filter="fade">
                                      <p:cBhvr>
                                        <p:cTn id="9" dur="1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97E3FE4C-F109-4F23-9E55-856586F6842C}"/>
              </a:ext>
            </a:extLst>
          </p:cNvPr>
          <p:cNvSpPr/>
          <p:nvPr/>
        </p:nvSpPr>
        <p:spPr>
          <a:xfrm>
            <a:off x="5796136" y="812772"/>
            <a:ext cx="3240360" cy="4128396"/>
          </a:xfrm>
          <a:prstGeom prst="rect">
            <a:avLst/>
          </a:prstGeom>
          <a:noFill/>
          <a:ln w="571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sp>
        <p:nvSpPr>
          <p:cNvPr id="16" name="Arrow: Left 15">
            <a:extLst>
              <a:ext uri="{FF2B5EF4-FFF2-40B4-BE49-F238E27FC236}">
                <a16:creationId xmlns:a16="http://schemas.microsoft.com/office/drawing/2014/main" id="{93DB8B00-0E0E-4465-9C66-FCD73856FE4D}"/>
              </a:ext>
            </a:extLst>
          </p:cNvPr>
          <p:cNvSpPr/>
          <p:nvPr/>
        </p:nvSpPr>
        <p:spPr>
          <a:xfrm>
            <a:off x="3941599" y="2605962"/>
            <a:ext cx="1632553" cy="936104"/>
          </a:xfrm>
          <a:prstGeom prst="leftArrow">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sp>
        <p:nvSpPr>
          <p:cNvPr id="2" name="TextBox 1">
            <a:extLst>
              <a:ext uri="{FF2B5EF4-FFF2-40B4-BE49-F238E27FC236}">
                <a16:creationId xmlns:a16="http://schemas.microsoft.com/office/drawing/2014/main" id="{B357CDCD-3DDD-461C-BB6A-725D79F9C48B}"/>
              </a:ext>
            </a:extLst>
          </p:cNvPr>
          <p:cNvSpPr txBox="1"/>
          <p:nvPr/>
        </p:nvSpPr>
        <p:spPr>
          <a:xfrm>
            <a:off x="1367644" y="188640"/>
            <a:ext cx="6408712" cy="584775"/>
          </a:xfrm>
          <a:prstGeom prst="rect">
            <a:avLst/>
          </a:prstGeom>
          <a:noFill/>
        </p:spPr>
        <p:txBody>
          <a:bodyPr wrap="square" rtlCol="1">
            <a:spAutoFit/>
          </a:bodyPr>
          <a:lstStyle/>
          <a:p>
            <a:pPr algn="ctr" rtl="1"/>
            <a:r>
              <a:rPr lang="fa-IR" sz="3200" b="1" dirty="0">
                <a:ln>
                  <a:solidFill>
                    <a:srgbClr val="0070C0"/>
                  </a:solidFill>
                </a:ln>
                <a:solidFill>
                  <a:srgbClr val="FFC000"/>
                </a:solidFill>
              </a:rPr>
              <a:t>مدل مراحل زندگی آزمایش</a:t>
            </a:r>
          </a:p>
        </p:txBody>
      </p:sp>
      <p:sp>
        <p:nvSpPr>
          <p:cNvPr id="3" name="Rectangle: Rounded Corners 2">
            <a:extLst>
              <a:ext uri="{FF2B5EF4-FFF2-40B4-BE49-F238E27FC236}">
                <a16:creationId xmlns:a16="http://schemas.microsoft.com/office/drawing/2014/main" id="{4E9A1F2B-6167-4938-AEA9-B4EA30050565}"/>
              </a:ext>
            </a:extLst>
          </p:cNvPr>
          <p:cNvSpPr/>
          <p:nvPr/>
        </p:nvSpPr>
        <p:spPr>
          <a:xfrm>
            <a:off x="6123279" y="873111"/>
            <a:ext cx="2670381" cy="72008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r>
              <a:rPr lang="fa-IR" sz="2400" b="1" dirty="0"/>
              <a:t>دوران ایجاد</a:t>
            </a:r>
          </a:p>
          <a:p>
            <a:pPr algn="ctr"/>
            <a:r>
              <a:rPr lang="en-US" b="1" dirty="0"/>
              <a:t>Establishment</a:t>
            </a:r>
            <a:endParaRPr lang="fa-IR" b="1" dirty="0"/>
          </a:p>
        </p:txBody>
      </p:sp>
      <p:pic>
        <p:nvPicPr>
          <p:cNvPr id="5" name="Picture 4">
            <a:extLst>
              <a:ext uri="{FF2B5EF4-FFF2-40B4-BE49-F238E27FC236}">
                <a16:creationId xmlns:a16="http://schemas.microsoft.com/office/drawing/2014/main" id="{49F0562A-3E4F-4DAC-8233-DBA9DBC688A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981713" y="1788233"/>
            <a:ext cx="2953512" cy="720368"/>
          </a:xfrm>
          <a:prstGeom prst="rect">
            <a:avLst/>
          </a:prstGeom>
        </p:spPr>
      </p:pic>
      <p:pic>
        <p:nvPicPr>
          <p:cNvPr id="7" name="Picture 6">
            <a:extLst>
              <a:ext uri="{FF2B5EF4-FFF2-40B4-BE49-F238E27FC236}">
                <a16:creationId xmlns:a16="http://schemas.microsoft.com/office/drawing/2014/main" id="{06BE42EC-5581-4E43-A057-5DDA3BFAA99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981560" y="2795982"/>
            <a:ext cx="2953818" cy="720443"/>
          </a:xfrm>
          <a:prstGeom prst="rect">
            <a:avLst/>
          </a:prstGeom>
        </p:spPr>
      </p:pic>
      <p:pic>
        <p:nvPicPr>
          <p:cNvPr id="6" name="Picture 5">
            <a:extLst>
              <a:ext uri="{FF2B5EF4-FFF2-40B4-BE49-F238E27FC236}">
                <a16:creationId xmlns:a16="http://schemas.microsoft.com/office/drawing/2014/main" id="{9591BFA6-74F4-4EAB-A438-B3928F38B11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981560" y="3791411"/>
            <a:ext cx="2953818" cy="789717"/>
          </a:xfrm>
          <a:prstGeom prst="rect">
            <a:avLst/>
          </a:prstGeom>
        </p:spPr>
      </p:pic>
      <p:sp>
        <p:nvSpPr>
          <p:cNvPr id="11" name="Rectangle: Rounded Corners 10">
            <a:extLst>
              <a:ext uri="{FF2B5EF4-FFF2-40B4-BE49-F238E27FC236}">
                <a16:creationId xmlns:a16="http://schemas.microsoft.com/office/drawing/2014/main" id="{EA56D717-D9ED-410C-B13D-BFE93F5F0160}"/>
              </a:ext>
            </a:extLst>
          </p:cNvPr>
          <p:cNvSpPr/>
          <p:nvPr/>
        </p:nvSpPr>
        <p:spPr>
          <a:xfrm>
            <a:off x="787344" y="873110"/>
            <a:ext cx="2670381" cy="72008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sz="2400" b="1" dirty="0"/>
              <a:t>دوران </a:t>
            </a:r>
            <a:r>
              <a:rPr lang="fa-IR" sz="2400" b="1" dirty="0" err="1"/>
              <a:t>بهره‌برداری</a:t>
            </a:r>
            <a:endParaRPr lang="fa-IR" sz="2400" b="1" dirty="0"/>
          </a:p>
          <a:p>
            <a:pPr algn="ctr"/>
            <a:r>
              <a:rPr lang="en-US" b="1" dirty="0"/>
              <a:t>Employment</a:t>
            </a:r>
            <a:endParaRPr lang="fa-IR" b="1" dirty="0"/>
          </a:p>
        </p:txBody>
      </p:sp>
      <p:pic>
        <p:nvPicPr>
          <p:cNvPr id="9" name="Picture 8">
            <a:extLst>
              <a:ext uri="{FF2B5EF4-FFF2-40B4-BE49-F238E27FC236}">
                <a16:creationId xmlns:a16="http://schemas.microsoft.com/office/drawing/2014/main" id="{C5C68647-C7BA-4863-A273-46E4DD9FED0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45625" y="1788158"/>
            <a:ext cx="2953818" cy="720443"/>
          </a:xfrm>
          <a:prstGeom prst="rect">
            <a:avLst/>
          </a:prstGeom>
        </p:spPr>
      </p:pic>
      <p:pic>
        <p:nvPicPr>
          <p:cNvPr id="12" name="Picture 11">
            <a:extLst>
              <a:ext uri="{FF2B5EF4-FFF2-40B4-BE49-F238E27FC236}">
                <a16:creationId xmlns:a16="http://schemas.microsoft.com/office/drawing/2014/main" id="{B138DB60-21CF-4157-B9D1-8684CEB41372}"/>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9812" y="2795981"/>
            <a:ext cx="2953818" cy="720443"/>
          </a:xfrm>
          <a:prstGeom prst="rect">
            <a:avLst/>
          </a:prstGeom>
        </p:spPr>
      </p:pic>
      <p:pic>
        <p:nvPicPr>
          <p:cNvPr id="13" name="Picture 12">
            <a:extLst>
              <a:ext uri="{FF2B5EF4-FFF2-40B4-BE49-F238E27FC236}">
                <a16:creationId xmlns:a16="http://schemas.microsoft.com/office/drawing/2014/main" id="{EB7CEBBC-5032-4185-A620-14A8AD85ADFC}"/>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60723" y="3791410"/>
            <a:ext cx="2953818" cy="789717"/>
          </a:xfrm>
          <a:prstGeom prst="rect">
            <a:avLst/>
          </a:prstGeom>
        </p:spPr>
      </p:pic>
      <p:pic>
        <p:nvPicPr>
          <p:cNvPr id="14" name="Picture 13">
            <a:extLst>
              <a:ext uri="{FF2B5EF4-FFF2-40B4-BE49-F238E27FC236}">
                <a16:creationId xmlns:a16="http://schemas.microsoft.com/office/drawing/2014/main" id="{7772CC54-FA50-47E7-ADB2-98B73D6FBD5F}"/>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59812" y="4772905"/>
            <a:ext cx="2953818" cy="720443"/>
          </a:xfrm>
          <a:prstGeom prst="rect">
            <a:avLst/>
          </a:prstGeom>
        </p:spPr>
      </p:pic>
      <p:pic>
        <p:nvPicPr>
          <p:cNvPr id="17" name="Picture 16">
            <a:extLst>
              <a:ext uri="{FF2B5EF4-FFF2-40B4-BE49-F238E27FC236}">
                <a16:creationId xmlns:a16="http://schemas.microsoft.com/office/drawing/2014/main" id="{0AE63A82-3301-4DD8-A387-FFDE2CA434BF}"/>
              </a:ext>
            </a:extLst>
          </p:cNvPr>
          <p:cNvPicPr>
            <a:picLocks noChangeAspect="1"/>
          </p:cNvPicPr>
          <p:nvPr/>
        </p:nvPicPr>
        <p:blipFill>
          <a:blip r:embed="rId9">
            <a:duotone>
              <a:schemeClr val="accent4">
                <a:shade val="45000"/>
                <a:satMod val="135000"/>
              </a:schemeClr>
              <a:prstClr val="white"/>
            </a:duotone>
            <a:extLst>
              <a:ext uri="{BEBA8EAE-BF5A-486C-A8C5-ECC9F3942E4B}">
                <a14:imgProps xmlns:a14="http://schemas.microsoft.com/office/drawing/2010/main">
                  <a14:imgLayer r:embed="rId10">
                    <a14:imgEffect>
                      <a14:artisticPhotocopy/>
                    </a14:imgEffect>
                  </a14:imgLayer>
                </a14:imgProps>
              </a:ext>
              <a:ext uri="{28A0092B-C50C-407E-A947-70E740481C1C}">
                <a14:useLocalDpi xmlns:a14="http://schemas.microsoft.com/office/drawing/2010/main" val="0"/>
              </a:ext>
            </a:extLst>
          </a:blip>
          <a:stretch>
            <a:fillRect/>
          </a:stretch>
        </p:blipFill>
        <p:spPr>
          <a:xfrm>
            <a:off x="457200" y="2425391"/>
            <a:ext cx="8229600" cy="2007218"/>
          </a:xfrm>
          <a:prstGeom prst="rect">
            <a:avLst/>
          </a:prstGeom>
          <a:ln w="28575">
            <a:solidFill>
              <a:srgbClr val="FFFF00"/>
            </a:solidFill>
          </a:ln>
          <a:effectLst>
            <a:glow rad="228600">
              <a:schemeClr val="accent5">
                <a:satMod val="175000"/>
                <a:alpha val="40000"/>
              </a:schemeClr>
            </a:glow>
          </a:effectLst>
        </p:spPr>
      </p:pic>
    </p:spTree>
    <p:extLst>
      <p:ext uri="{BB962C8B-B14F-4D97-AF65-F5344CB8AC3E}">
        <p14:creationId xmlns:p14="http://schemas.microsoft.com/office/powerpoint/2010/main" val="344847547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p:cTn id="7" dur="1000" fill="hold"/>
                                        <p:tgtEl>
                                          <p:spTgt spid="17"/>
                                        </p:tgtEl>
                                        <p:attrNameLst>
                                          <p:attrName>ppt_w</p:attrName>
                                        </p:attrNameLst>
                                      </p:cBhvr>
                                      <p:tavLst>
                                        <p:tav tm="0">
                                          <p:val>
                                            <p:fltVal val="0"/>
                                          </p:val>
                                        </p:tav>
                                        <p:tav tm="100000">
                                          <p:val>
                                            <p:strVal val="#ppt_w"/>
                                          </p:val>
                                        </p:tav>
                                      </p:tavLst>
                                    </p:anim>
                                    <p:anim calcmode="lin" valueType="num">
                                      <p:cBhvr>
                                        <p:cTn id="8" dur="1000" fill="hold"/>
                                        <p:tgtEl>
                                          <p:spTgt spid="17"/>
                                        </p:tgtEl>
                                        <p:attrNameLst>
                                          <p:attrName>ppt_h</p:attrName>
                                        </p:attrNameLst>
                                      </p:cBhvr>
                                      <p:tavLst>
                                        <p:tav tm="0">
                                          <p:val>
                                            <p:fltVal val="0"/>
                                          </p:val>
                                        </p:tav>
                                        <p:tav tm="100000">
                                          <p:val>
                                            <p:strVal val="#ppt_h"/>
                                          </p:val>
                                        </p:tav>
                                      </p:tavLst>
                                    </p:anim>
                                    <p:animEffect transition="in" filter="fade">
                                      <p:cBhvr>
                                        <p:cTn id="9" dur="1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357CDCD-3DDD-461C-BB6A-725D79F9C48B}"/>
              </a:ext>
            </a:extLst>
          </p:cNvPr>
          <p:cNvSpPr txBox="1"/>
          <p:nvPr/>
        </p:nvSpPr>
        <p:spPr>
          <a:xfrm>
            <a:off x="1367644" y="188640"/>
            <a:ext cx="6408712" cy="584775"/>
          </a:xfrm>
          <a:prstGeom prst="rect">
            <a:avLst/>
          </a:prstGeom>
          <a:noFill/>
        </p:spPr>
        <p:txBody>
          <a:bodyPr wrap="square" rtlCol="1">
            <a:spAutoFit/>
          </a:bodyPr>
          <a:lstStyle/>
          <a:p>
            <a:pPr algn="ctr" rtl="1"/>
            <a:r>
              <a:rPr lang="fa-IR" sz="3200" b="1" dirty="0">
                <a:ln>
                  <a:solidFill>
                    <a:srgbClr val="0070C0"/>
                  </a:solidFill>
                </a:ln>
                <a:solidFill>
                  <a:srgbClr val="FFC000"/>
                </a:solidFill>
              </a:rPr>
              <a:t>مدل مراحل زندگی آزمایش</a:t>
            </a:r>
          </a:p>
        </p:txBody>
      </p:sp>
      <p:sp>
        <p:nvSpPr>
          <p:cNvPr id="3" name="Rectangle: Rounded Corners 2">
            <a:extLst>
              <a:ext uri="{FF2B5EF4-FFF2-40B4-BE49-F238E27FC236}">
                <a16:creationId xmlns:a16="http://schemas.microsoft.com/office/drawing/2014/main" id="{4E9A1F2B-6167-4938-AEA9-B4EA30050565}"/>
              </a:ext>
            </a:extLst>
          </p:cNvPr>
          <p:cNvSpPr/>
          <p:nvPr/>
        </p:nvSpPr>
        <p:spPr>
          <a:xfrm>
            <a:off x="6123279" y="873111"/>
            <a:ext cx="2670381" cy="72008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r>
              <a:rPr lang="fa-IR" sz="2400" b="1" dirty="0"/>
              <a:t>دوران ایجاد</a:t>
            </a:r>
          </a:p>
          <a:p>
            <a:pPr algn="ctr"/>
            <a:r>
              <a:rPr lang="en-US" b="1" dirty="0"/>
              <a:t>Establishment</a:t>
            </a:r>
            <a:endParaRPr lang="fa-IR" b="1" dirty="0"/>
          </a:p>
        </p:txBody>
      </p:sp>
      <p:pic>
        <p:nvPicPr>
          <p:cNvPr id="5" name="Picture 4">
            <a:extLst>
              <a:ext uri="{FF2B5EF4-FFF2-40B4-BE49-F238E27FC236}">
                <a16:creationId xmlns:a16="http://schemas.microsoft.com/office/drawing/2014/main" id="{49F0562A-3E4F-4DAC-8233-DBA9DBC688A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981713" y="1788233"/>
            <a:ext cx="2953512" cy="720368"/>
          </a:xfrm>
          <a:prstGeom prst="rect">
            <a:avLst/>
          </a:prstGeom>
        </p:spPr>
      </p:pic>
      <p:pic>
        <p:nvPicPr>
          <p:cNvPr id="7" name="Picture 6">
            <a:extLst>
              <a:ext uri="{FF2B5EF4-FFF2-40B4-BE49-F238E27FC236}">
                <a16:creationId xmlns:a16="http://schemas.microsoft.com/office/drawing/2014/main" id="{06BE42EC-5581-4E43-A057-5DDA3BFAA99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981560" y="2795982"/>
            <a:ext cx="2953818" cy="720443"/>
          </a:xfrm>
          <a:prstGeom prst="rect">
            <a:avLst/>
          </a:prstGeom>
        </p:spPr>
      </p:pic>
      <p:pic>
        <p:nvPicPr>
          <p:cNvPr id="6" name="Picture 5">
            <a:extLst>
              <a:ext uri="{FF2B5EF4-FFF2-40B4-BE49-F238E27FC236}">
                <a16:creationId xmlns:a16="http://schemas.microsoft.com/office/drawing/2014/main" id="{9591BFA6-74F4-4EAB-A438-B3928F38B11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981560" y="3791411"/>
            <a:ext cx="2953818" cy="789717"/>
          </a:xfrm>
          <a:prstGeom prst="rect">
            <a:avLst/>
          </a:prstGeom>
        </p:spPr>
      </p:pic>
      <p:sp>
        <p:nvSpPr>
          <p:cNvPr id="11" name="Rectangle: Rounded Corners 10">
            <a:extLst>
              <a:ext uri="{FF2B5EF4-FFF2-40B4-BE49-F238E27FC236}">
                <a16:creationId xmlns:a16="http://schemas.microsoft.com/office/drawing/2014/main" id="{EA56D717-D9ED-410C-B13D-BFE93F5F0160}"/>
              </a:ext>
            </a:extLst>
          </p:cNvPr>
          <p:cNvSpPr/>
          <p:nvPr/>
        </p:nvSpPr>
        <p:spPr>
          <a:xfrm>
            <a:off x="787344" y="873110"/>
            <a:ext cx="2670381" cy="72008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sz="2400" b="1" dirty="0"/>
              <a:t>دوران </a:t>
            </a:r>
            <a:r>
              <a:rPr lang="fa-IR" sz="2400" b="1" dirty="0" err="1"/>
              <a:t>بهره‌برداری</a:t>
            </a:r>
            <a:endParaRPr lang="fa-IR" sz="2400" b="1" dirty="0"/>
          </a:p>
          <a:p>
            <a:pPr algn="ctr"/>
            <a:r>
              <a:rPr lang="en-US" b="1" dirty="0"/>
              <a:t>Employment</a:t>
            </a:r>
            <a:endParaRPr lang="fa-IR" b="1" dirty="0"/>
          </a:p>
        </p:txBody>
      </p:sp>
      <p:pic>
        <p:nvPicPr>
          <p:cNvPr id="9" name="Picture 8">
            <a:extLst>
              <a:ext uri="{FF2B5EF4-FFF2-40B4-BE49-F238E27FC236}">
                <a16:creationId xmlns:a16="http://schemas.microsoft.com/office/drawing/2014/main" id="{C5C68647-C7BA-4863-A273-46E4DD9FED0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45625" y="1788158"/>
            <a:ext cx="2953818" cy="720443"/>
          </a:xfrm>
          <a:prstGeom prst="rect">
            <a:avLst/>
          </a:prstGeom>
        </p:spPr>
      </p:pic>
      <p:pic>
        <p:nvPicPr>
          <p:cNvPr id="12" name="Picture 11">
            <a:extLst>
              <a:ext uri="{FF2B5EF4-FFF2-40B4-BE49-F238E27FC236}">
                <a16:creationId xmlns:a16="http://schemas.microsoft.com/office/drawing/2014/main" id="{B138DB60-21CF-4157-B9D1-8684CEB41372}"/>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9812" y="2795981"/>
            <a:ext cx="2953818" cy="720443"/>
          </a:xfrm>
          <a:prstGeom prst="rect">
            <a:avLst/>
          </a:prstGeom>
        </p:spPr>
      </p:pic>
      <p:pic>
        <p:nvPicPr>
          <p:cNvPr id="13" name="Picture 12">
            <a:extLst>
              <a:ext uri="{FF2B5EF4-FFF2-40B4-BE49-F238E27FC236}">
                <a16:creationId xmlns:a16="http://schemas.microsoft.com/office/drawing/2014/main" id="{EB7CEBBC-5032-4185-A620-14A8AD85ADFC}"/>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60723" y="3791410"/>
            <a:ext cx="2953818" cy="789717"/>
          </a:xfrm>
          <a:prstGeom prst="rect">
            <a:avLst/>
          </a:prstGeom>
        </p:spPr>
      </p:pic>
      <p:pic>
        <p:nvPicPr>
          <p:cNvPr id="14" name="Picture 13">
            <a:extLst>
              <a:ext uri="{FF2B5EF4-FFF2-40B4-BE49-F238E27FC236}">
                <a16:creationId xmlns:a16="http://schemas.microsoft.com/office/drawing/2014/main" id="{7772CC54-FA50-47E7-ADB2-98B73D6FBD5F}"/>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59812" y="4772905"/>
            <a:ext cx="2953818" cy="720443"/>
          </a:xfrm>
          <a:prstGeom prst="rect">
            <a:avLst/>
          </a:prstGeom>
        </p:spPr>
      </p:pic>
      <p:pic>
        <p:nvPicPr>
          <p:cNvPr id="15" name="Picture 14">
            <a:extLst>
              <a:ext uri="{FF2B5EF4-FFF2-40B4-BE49-F238E27FC236}">
                <a16:creationId xmlns:a16="http://schemas.microsoft.com/office/drawing/2014/main" id="{DA106BD6-E2E3-4D71-8593-E993F4613122}"/>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645625" y="5685126"/>
            <a:ext cx="2953818" cy="720443"/>
          </a:xfrm>
          <a:prstGeom prst="rect">
            <a:avLst/>
          </a:prstGeom>
        </p:spPr>
      </p:pic>
      <p:sp>
        <p:nvSpPr>
          <p:cNvPr id="18" name="Rectangle 17">
            <a:extLst>
              <a:ext uri="{FF2B5EF4-FFF2-40B4-BE49-F238E27FC236}">
                <a16:creationId xmlns:a16="http://schemas.microsoft.com/office/drawing/2014/main" id="{C1DD4D48-7126-46BF-A6B5-2734E4B7F2EE}"/>
              </a:ext>
            </a:extLst>
          </p:cNvPr>
          <p:cNvSpPr/>
          <p:nvPr/>
        </p:nvSpPr>
        <p:spPr>
          <a:xfrm>
            <a:off x="516541" y="812772"/>
            <a:ext cx="3240360" cy="5856588"/>
          </a:xfrm>
          <a:prstGeom prst="rect">
            <a:avLst/>
          </a:prstGeom>
          <a:noFill/>
          <a:ln w="571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sp>
        <p:nvSpPr>
          <p:cNvPr id="16" name="Rectangle 15">
            <a:extLst>
              <a:ext uri="{FF2B5EF4-FFF2-40B4-BE49-F238E27FC236}">
                <a16:creationId xmlns:a16="http://schemas.microsoft.com/office/drawing/2014/main" id="{58417012-7B47-4416-AF9D-76985D443343}"/>
              </a:ext>
            </a:extLst>
          </p:cNvPr>
          <p:cNvSpPr/>
          <p:nvPr/>
        </p:nvSpPr>
        <p:spPr>
          <a:xfrm>
            <a:off x="5796136" y="812772"/>
            <a:ext cx="3240360" cy="4128396"/>
          </a:xfrm>
          <a:prstGeom prst="rect">
            <a:avLst/>
          </a:prstGeom>
          <a:noFill/>
          <a:ln w="571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sp>
        <p:nvSpPr>
          <p:cNvPr id="17" name="Arrow: Left 16">
            <a:extLst>
              <a:ext uri="{FF2B5EF4-FFF2-40B4-BE49-F238E27FC236}">
                <a16:creationId xmlns:a16="http://schemas.microsoft.com/office/drawing/2014/main" id="{2E31DD0D-774A-40DA-9BE8-0D1924B5E8EB}"/>
              </a:ext>
            </a:extLst>
          </p:cNvPr>
          <p:cNvSpPr/>
          <p:nvPr/>
        </p:nvSpPr>
        <p:spPr>
          <a:xfrm>
            <a:off x="3941599" y="2605962"/>
            <a:ext cx="1632553" cy="936104"/>
          </a:xfrm>
          <a:prstGeom prst="leftArrow">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sp>
        <p:nvSpPr>
          <p:cNvPr id="4" name="Rectangle 3">
            <a:extLst>
              <a:ext uri="{FF2B5EF4-FFF2-40B4-BE49-F238E27FC236}">
                <a16:creationId xmlns:a16="http://schemas.microsoft.com/office/drawing/2014/main" id="{3A6468BF-2069-48C7-AA44-F179CF7A260B}"/>
              </a:ext>
            </a:extLst>
          </p:cNvPr>
          <p:cNvSpPr/>
          <p:nvPr/>
        </p:nvSpPr>
        <p:spPr>
          <a:xfrm>
            <a:off x="0" y="773415"/>
            <a:ext cx="9144000" cy="6084585"/>
          </a:xfrm>
          <a:prstGeom prst="rect">
            <a:avLst/>
          </a:prstGeom>
          <a:solidFill>
            <a:schemeClr val="bg1">
              <a:alpha val="8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pic>
        <p:nvPicPr>
          <p:cNvPr id="21" name="Picture 20">
            <a:extLst>
              <a:ext uri="{FF2B5EF4-FFF2-40B4-BE49-F238E27FC236}">
                <a16:creationId xmlns:a16="http://schemas.microsoft.com/office/drawing/2014/main" id="{099AA4D6-2996-46AD-9C93-D1A763C3B087}"/>
              </a:ext>
            </a:extLst>
          </p:cNvPr>
          <p:cNvPicPr>
            <a:picLocks noChangeAspect="1"/>
          </p:cNvPicPr>
          <p:nvPr/>
        </p:nvPicPr>
        <p:blipFill rotWithShape="1">
          <a:blip r:embed="rId10"/>
          <a:srcRect l="8610" t="18020" r="5649" b="54203"/>
          <a:stretch/>
        </p:blipFill>
        <p:spPr>
          <a:xfrm>
            <a:off x="57541" y="1352416"/>
            <a:ext cx="9028919" cy="1644536"/>
          </a:xfrm>
          <a:prstGeom prst="rect">
            <a:avLst/>
          </a:prstGeom>
        </p:spPr>
      </p:pic>
    </p:spTree>
    <p:extLst>
      <p:ext uri="{BB962C8B-B14F-4D97-AF65-F5344CB8AC3E}">
        <p14:creationId xmlns:p14="http://schemas.microsoft.com/office/powerpoint/2010/main" val="177714984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ipe(up)">
                                      <p:cBhvr>
                                        <p:cTn id="7" dur="500"/>
                                        <p:tgtEl>
                                          <p:spTgt spid="18"/>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up)">
                                      <p:cBhvr>
                                        <p:cTn id="12" dur="500"/>
                                        <p:tgtEl>
                                          <p:spTgt spid="4"/>
                                        </p:tgtEl>
                                      </p:cBhvr>
                                    </p:animEffect>
                                  </p:childTnLst>
                                </p:cTn>
                              </p:par>
                              <p:par>
                                <p:cTn id="13" presetID="22" presetClass="entr" presetSubtype="1" fill="hold" nodeType="withEffect">
                                  <p:stCondLst>
                                    <p:cond delay="0"/>
                                  </p:stCondLst>
                                  <p:childTnLst>
                                    <p:set>
                                      <p:cBhvr>
                                        <p:cTn id="14" dur="1" fill="hold">
                                          <p:stCondLst>
                                            <p:cond delay="0"/>
                                          </p:stCondLst>
                                        </p:cTn>
                                        <p:tgtEl>
                                          <p:spTgt spid="21"/>
                                        </p:tgtEl>
                                        <p:attrNameLst>
                                          <p:attrName>style.visibility</p:attrName>
                                        </p:attrNameLst>
                                      </p:cBhvr>
                                      <p:to>
                                        <p:strVal val="visible"/>
                                      </p:to>
                                    </p:set>
                                    <p:animEffect transition="in" filter="wipe(up)">
                                      <p:cBhvr>
                                        <p:cTn id="15"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357CDCD-3DDD-461C-BB6A-725D79F9C48B}"/>
              </a:ext>
            </a:extLst>
          </p:cNvPr>
          <p:cNvSpPr txBox="1"/>
          <p:nvPr/>
        </p:nvSpPr>
        <p:spPr>
          <a:xfrm>
            <a:off x="1367644" y="188640"/>
            <a:ext cx="6408712" cy="584775"/>
          </a:xfrm>
          <a:prstGeom prst="rect">
            <a:avLst/>
          </a:prstGeom>
          <a:noFill/>
        </p:spPr>
        <p:txBody>
          <a:bodyPr wrap="square" rtlCol="1">
            <a:spAutoFit/>
          </a:bodyPr>
          <a:lstStyle/>
          <a:p>
            <a:pPr algn="ctr" rtl="1"/>
            <a:r>
              <a:rPr lang="fa-IR" sz="3200" b="1" dirty="0">
                <a:ln>
                  <a:solidFill>
                    <a:srgbClr val="0070C0"/>
                  </a:solidFill>
                </a:ln>
                <a:solidFill>
                  <a:srgbClr val="FFC000"/>
                </a:solidFill>
              </a:rPr>
              <a:t>مدل مراحل زندگی آزمایش</a:t>
            </a:r>
          </a:p>
        </p:txBody>
      </p:sp>
      <p:sp>
        <p:nvSpPr>
          <p:cNvPr id="3" name="Rectangle: Rounded Corners 2">
            <a:extLst>
              <a:ext uri="{FF2B5EF4-FFF2-40B4-BE49-F238E27FC236}">
                <a16:creationId xmlns:a16="http://schemas.microsoft.com/office/drawing/2014/main" id="{4E9A1F2B-6167-4938-AEA9-B4EA30050565}"/>
              </a:ext>
            </a:extLst>
          </p:cNvPr>
          <p:cNvSpPr/>
          <p:nvPr/>
        </p:nvSpPr>
        <p:spPr>
          <a:xfrm>
            <a:off x="6123279" y="873111"/>
            <a:ext cx="2670381" cy="72008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r>
              <a:rPr lang="fa-IR" sz="2400" b="1" dirty="0"/>
              <a:t>دوران ایجاد</a:t>
            </a:r>
          </a:p>
          <a:p>
            <a:pPr algn="ctr"/>
            <a:r>
              <a:rPr lang="en-US" b="1" dirty="0"/>
              <a:t>Establishment</a:t>
            </a:r>
            <a:endParaRPr lang="fa-IR" b="1" dirty="0"/>
          </a:p>
        </p:txBody>
      </p:sp>
      <p:pic>
        <p:nvPicPr>
          <p:cNvPr id="5" name="Picture 4">
            <a:extLst>
              <a:ext uri="{FF2B5EF4-FFF2-40B4-BE49-F238E27FC236}">
                <a16:creationId xmlns:a16="http://schemas.microsoft.com/office/drawing/2014/main" id="{49F0562A-3E4F-4DAC-8233-DBA9DBC688A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981713" y="1788233"/>
            <a:ext cx="2953512" cy="720368"/>
          </a:xfrm>
          <a:prstGeom prst="rect">
            <a:avLst/>
          </a:prstGeom>
        </p:spPr>
      </p:pic>
      <p:pic>
        <p:nvPicPr>
          <p:cNvPr id="7" name="Picture 6">
            <a:extLst>
              <a:ext uri="{FF2B5EF4-FFF2-40B4-BE49-F238E27FC236}">
                <a16:creationId xmlns:a16="http://schemas.microsoft.com/office/drawing/2014/main" id="{06BE42EC-5581-4E43-A057-5DDA3BFAA99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981560" y="2795982"/>
            <a:ext cx="2953818" cy="720443"/>
          </a:xfrm>
          <a:prstGeom prst="rect">
            <a:avLst/>
          </a:prstGeom>
        </p:spPr>
      </p:pic>
      <p:pic>
        <p:nvPicPr>
          <p:cNvPr id="6" name="Picture 5">
            <a:extLst>
              <a:ext uri="{FF2B5EF4-FFF2-40B4-BE49-F238E27FC236}">
                <a16:creationId xmlns:a16="http://schemas.microsoft.com/office/drawing/2014/main" id="{9591BFA6-74F4-4EAB-A438-B3928F38B11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981560" y="3791411"/>
            <a:ext cx="2953818" cy="789717"/>
          </a:xfrm>
          <a:prstGeom prst="rect">
            <a:avLst/>
          </a:prstGeom>
        </p:spPr>
      </p:pic>
      <p:sp>
        <p:nvSpPr>
          <p:cNvPr id="11" name="Rectangle: Rounded Corners 10">
            <a:extLst>
              <a:ext uri="{FF2B5EF4-FFF2-40B4-BE49-F238E27FC236}">
                <a16:creationId xmlns:a16="http://schemas.microsoft.com/office/drawing/2014/main" id="{EA56D717-D9ED-410C-B13D-BFE93F5F0160}"/>
              </a:ext>
            </a:extLst>
          </p:cNvPr>
          <p:cNvSpPr/>
          <p:nvPr/>
        </p:nvSpPr>
        <p:spPr>
          <a:xfrm>
            <a:off x="787344" y="873110"/>
            <a:ext cx="2670381" cy="72008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sz="2400" b="1" dirty="0"/>
              <a:t>دوران </a:t>
            </a:r>
            <a:r>
              <a:rPr lang="fa-IR" sz="2400" b="1" dirty="0" err="1"/>
              <a:t>بهره‌برداری</a:t>
            </a:r>
            <a:endParaRPr lang="fa-IR" sz="2400" b="1" dirty="0"/>
          </a:p>
          <a:p>
            <a:pPr algn="ctr"/>
            <a:r>
              <a:rPr lang="en-US" b="1" dirty="0"/>
              <a:t>Employment</a:t>
            </a:r>
            <a:endParaRPr lang="fa-IR" b="1" dirty="0"/>
          </a:p>
        </p:txBody>
      </p:sp>
      <p:pic>
        <p:nvPicPr>
          <p:cNvPr id="9" name="Picture 8">
            <a:extLst>
              <a:ext uri="{FF2B5EF4-FFF2-40B4-BE49-F238E27FC236}">
                <a16:creationId xmlns:a16="http://schemas.microsoft.com/office/drawing/2014/main" id="{C5C68647-C7BA-4863-A273-46E4DD9FED0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45625" y="1788158"/>
            <a:ext cx="2953818" cy="720443"/>
          </a:xfrm>
          <a:prstGeom prst="rect">
            <a:avLst/>
          </a:prstGeom>
        </p:spPr>
      </p:pic>
      <p:pic>
        <p:nvPicPr>
          <p:cNvPr id="12" name="Picture 11">
            <a:extLst>
              <a:ext uri="{FF2B5EF4-FFF2-40B4-BE49-F238E27FC236}">
                <a16:creationId xmlns:a16="http://schemas.microsoft.com/office/drawing/2014/main" id="{B138DB60-21CF-4157-B9D1-8684CEB41372}"/>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9812" y="2795981"/>
            <a:ext cx="2953818" cy="720443"/>
          </a:xfrm>
          <a:prstGeom prst="rect">
            <a:avLst/>
          </a:prstGeom>
        </p:spPr>
      </p:pic>
      <p:pic>
        <p:nvPicPr>
          <p:cNvPr id="13" name="Picture 12">
            <a:extLst>
              <a:ext uri="{FF2B5EF4-FFF2-40B4-BE49-F238E27FC236}">
                <a16:creationId xmlns:a16="http://schemas.microsoft.com/office/drawing/2014/main" id="{EB7CEBBC-5032-4185-A620-14A8AD85ADFC}"/>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60723" y="3791410"/>
            <a:ext cx="2953818" cy="789717"/>
          </a:xfrm>
          <a:prstGeom prst="rect">
            <a:avLst/>
          </a:prstGeom>
        </p:spPr>
      </p:pic>
      <p:pic>
        <p:nvPicPr>
          <p:cNvPr id="14" name="Picture 13">
            <a:extLst>
              <a:ext uri="{FF2B5EF4-FFF2-40B4-BE49-F238E27FC236}">
                <a16:creationId xmlns:a16="http://schemas.microsoft.com/office/drawing/2014/main" id="{7772CC54-FA50-47E7-ADB2-98B73D6FBD5F}"/>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59812" y="4772905"/>
            <a:ext cx="2953818" cy="720443"/>
          </a:xfrm>
          <a:prstGeom prst="rect">
            <a:avLst/>
          </a:prstGeom>
        </p:spPr>
      </p:pic>
      <p:pic>
        <p:nvPicPr>
          <p:cNvPr id="15" name="Picture 14">
            <a:extLst>
              <a:ext uri="{FF2B5EF4-FFF2-40B4-BE49-F238E27FC236}">
                <a16:creationId xmlns:a16="http://schemas.microsoft.com/office/drawing/2014/main" id="{DA106BD6-E2E3-4D71-8593-E993F4613122}"/>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645625" y="5685126"/>
            <a:ext cx="2953818" cy="720443"/>
          </a:xfrm>
          <a:prstGeom prst="rect">
            <a:avLst/>
          </a:prstGeom>
        </p:spPr>
      </p:pic>
      <p:sp>
        <p:nvSpPr>
          <p:cNvPr id="18" name="Rectangle 17">
            <a:extLst>
              <a:ext uri="{FF2B5EF4-FFF2-40B4-BE49-F238E27FC236}">
                <a16:creationId xmlns:a16="http://schemas.microsoft.com/office/drawing/2014/main" id="{C1DD4D48-7126-46BF-A6B5-2734E4B7F2EE}"/>
              </a:ext>
            </a:extLst>
          </p:cNvPr>
          <p:cNvSpPr/>
          <p:nvPr/>
        </p:nvSpPr>
        <p:spPr>
          <a:xfrm>
            <a:off x="516541" y="812772"/>
            <a:ext cx="3240360" cy="5856588"/>
          </a:xfrm>
          <a:prstGeom prst="rect">
            <a:avLst/>
          </a:prstGeom>
          <a:noFill/>
          <a:ln w="571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sp>
        <p:nvSpPr>
          <p:cNvPr id="16" name="Rectangle 15">
            <a:extLst>
              <a:ext uri="{FF2B5EF4-FFF2-40B4-BE49-F238E27FC236}">
                <a16:creationId xmlns:a16="http://schemas.microsoft.com/office/drawing/2014/main" id="{58417012-7B47-4416-AF9D-76985D443343}"/>
              </a:ext>
            </a:extLst>
          </p:cNvPr>
          <p:cNvSpPr/>
          <p:nvPr/>
        </p:nvSpPr>
        <p:spPr>
          <a:xfrm>
            <a:off x="5796136" y="812772"/>
            <a:ext cx="3240360" cy="4128396"/>
          </a:xfrm>
          <a:prstGeom prst="rect">
            <a:avLst/>
          </a:prstGeom>
          <a:noFill/>
          <a:ln w="571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sp>
        <p:nvSpPr>
          <p:cNvPr id="17" name="Arrow: Left 16">
            <a:extLst>
              <a:ext uri="{FF2B5EF4-FFF2-40B4-BE49-F238E27FC236}">
                <a16:creationId xmlns:a16="http://schemas.microsoft.com/office/drawing/2014/main" id="{2E31DD0D-774A-40DA-9BE8-0D1924B5E8EB}"/>
              </a:ext>
            </a:extLst>
          </p:cNvPr>
          <p:cNvSpPr/>
          <p:nvPr/>
        </p:nvSpPr>
        <p:spPr>
          <a:xfrm>
            <a:off x="3941599" y="2605962"/>
            <a:ext cx="1632553" cy="936104"/>
          </a:xfrm>
          <a:prstGeom prst="leftArrow">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sp>
        <p:nvSpPr>
          <p:cNvPr id="19" name="Rectangle 18">
            <a:extLst>
              <a:ext uri="{FF2B5EF4-FFF2-40B4-BE49-F238E27FC236}">
                <a16:creationId xmlns:a16="http://schemas.microsoft.com/office/drawing/2014/main" id="{85269251-9CC7-4BCA-A149-8B219430741A}"/>
              </a:ext>
            </a:extLst>
          </p:cNvPr>
          <p:cNvSpPr/>
          <p:nvPr/>
        </p:nvSpPr>
        <p:spPr>
          <a:xfrm>
            <a:off x="0" y="773415"/>
            <a:ext cx="9144000" cy="6084585"/>
          </a:xfrm>
          <a:prstGeom prst="rect">
            <a:avLst/>
          </a:prstGeom>
          <a:solidFill>
            <a:schemeClr val="bg1">
              <a:alpha val="8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pic>
        <p:nvPicPr>
          <p:cNvPr id="21" name="Picture 20">
            <a:extLst>
              <a:ext uri="{FF2B5EF4-FFF2-40B4-BE49-F238E27FC236}">
                <a16:creationId xmlns:a16="http://schemas.microsoft.com/office/drawing/2014/main" id="{099AA4D6-2996-46AD-9C93-D1A763C3B087}"/>
              </a:ext>
            </a:extLst>
          </p:cNvPr>
          <p:cNvPicPr>
            <a:picLocks noChangeAspect="1"/>
          </p:cNvPicPr>
          <p:nvPr/>
        </p:nvPicPr>
        <p:blipFill rotWithShape="1">
          <a:blip r:embed="rId10"/>
          <a:srcRect l="8610" t="18020" r="5649" b="54203"/>
          <a:stretch/>
        </p:blipFill>
        <p:spPr>
          <a:xfrm>
            <a:off x="4041281" y="5759527"/>
            <a:ext cx="4995215" cy="909833"/>
          </a:xfrm>
          <a:prstGeom prst="rect">
            <a:avLst/>
          </a:prstGeom>
        </p:spPr>
      </p:pic>
    </p:spTree>
    <p:extLst>
      <p:ext uri="{BB962C8B-B14F-4D97-AF65-F5344CB8AC3E}">
        <p14:creationId xmlns:p14="http://schemas.microsoft.com/office/powerpoint/2010/main" val="334771506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withEffect">
                                  <p:stCondLst>
                                    <p:cond delay="0"/>
                                  </p:stCondLst>
                                  <p:childTnLst>
                                    <p:animEffect transition="out" filter="fade">
                                      <p:cBhvr>
                                        <p:cTn id="6" dur="500"/>
                                        <p:tgtEl>
                                          <p:spTgt spid="19"/>
                                        </p:tgtEl>
                                      </p:cBhvr>
                                    </p:animEffect>
                                    <p:set>
                                      <p:cBhvr>
                                        <p:cTn id="7" dur="1" fill="hold">
                                          <p:stCondLst>
                                            <p:cond delay="499"/>
                                          </p:stCondLst>
                                        </p:cTn>
                                        <p:tgtEl>
                                          <p:spTgt spid="1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a:extLst>
              <a:ext uri="{FF2B5EF4-FFF2-40B4-BE49-F238E27FC236}">
                <a16:creationId xmlns:a16="http://schemas.microsoft.com/office/drawing/2014/main" id="{B55D2367-8744-4642-97FB-FFA2F7107E0C}"/>
              </a:ext>
            </a:extLst>
          </p:cNvPr>
          <p:cNvGraphicFramePr>
            <a:graphicFrameLocks noGrp="1"/>
          </p:cNvGraphicFramePr>
          <p:nvPr>
            <p:ph idx="1"/>
            <p:extLst>
              <p:ext uri="{D42A27DB-BD31-4B8C-83A1-F6EECF244321}">
                <p14:modId xmlns:p14="http://schemas.microsoft.com/office/powerpoint/2010/main" val="310344987"/>
              </p:ext>
            </p:extLst>
          </p:nvPr>
        </p:nvGraphicFramePr>
        <p:xfrm>
          <a:off x="-140251" y="753045"/>
          <a:ext cx="9424503" cy="570029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Title 2">
            <a:extLst>
              <a:ext uri="{FF2B5EF4-FFF2-40B4-BE49-F238E27FC236}">
                <a16:creationId xmlns:a16="http://schemas.microsoft.com/office/drawing/2014/main" id="{16ED79F8-D681-4306-AB62-71FA2B22123B}"/>
              </a:ext>
            </a:extLst>
          </p:cNvPr>
          <p:cNvSpPr>
            <a:spLocks noGrp="1"/>
          </p:cNvSpPr>
          <p:nvPr>
            <p:ph type="title"/>
          </p:nvPr>
        </p:nvSpPr>
        <p:spPr>
          <a:xfrm>
            <a:off x="657706" y="-39148"/>
            <a:ext cx="7886700" cy="643711"/>
          </a:xfrm>
        </p:spPr>
        <p:txBody>
          <a:bodyPr>
            <a:normAutofit/>
          </a:bodyPr>
          <a:lstStyle/>
          <a:p>
            <a:pPr algn="ctr"/>
            <a:r>
              <a:rPr lang="fa-IR" sz="3200" b="1" dirty="0">
                <a:solidFill>
                  <a:srgbClr val="0070C0"/>
                </a:solidFill>
              </a:rPr>
              <a:t>عملکرد آزمایشگاهی با کیفیت</a:t>
            </a:r>
            <a:endParaRPr lang="en-US" sz="3200" b="1" dirty="0">
              <a:solidFill>
                <a:srgbClr val="0070C0"/>
              </a:solidFill>
            </a:endParaRPr>
          </a:p>
        </p:txBody>
      </p:sp>
      <p:sp>
        <p:nvSpPr>
          <p:cNvPr id="8" name="Flowchart: Connector 7">
            <a:extLst>
              <a:ext uri="{FF2B5EF4-FFF2-40B4-BE49-F238E27FC236}">
                <a16:creationId xmlns:a16="http://schemas.microsoft.com/office/drawing/2014/main" id="{D3D9C481-0FF3-46F1-9521-4F16AFB5B37F}"/>
              </a:ext>
            </a:extLst>
          </p:cNvPr>
          <p:cNvSpPr/>
          <p:nvPr/>
        </p:nvSpPr>
        <p:spPr>
          <a:xfrm>
            <a:off x="3429000" y="2348880"/>
            <a:ext cx="2286000" cy="2286000"/>
          </a:xfrm>
          <a:prstGeom prst="flowChartConnector">
            <a:avLst/>
          </a:prstGeom>
          <a:solidFill>
            <a:schemeClr val="bg1"/>
          </a:solidFill>
          <a:ln w="762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1" anchor="ctr">
            <a:prstTxWarp prst="textStop">
              <a:avLst/>
            </a:prstTxWarp>
          </a:bodyPr>
          <a:lstStyle/>
          <a:p>
            <a:pPr algn="ctr" rtl="1"/>
            <a:r>
              <a:rPr lang="fa-IR" sz="4000" b="1" dirty="0">
                <a:solidFill>
                  <a:srgbClr val="00B0F0"/>
                </a:solidFill>
                <a:cs typeface="2  Elham" panose="00000400000000000000" pitchFamily="2" charset="-78"/>
              </a:rPr>
              <a:t>اهداف کیفیت</a:t>
            </a:r>
          </a:p>
          <a:p>
            <a:pPr algn="ctr" rtl="1"/>
            <a:r>
              <a:rPr lang="en-US" sz="4000" b="1" dirty="0">
                <a:ln>
                  <a:solidFill>
                    <a:srgbClr val="FF0000"/>
                  </a:solidFill>
                </a:ln>
                <a:solidFill>
                  <a:srgbClr val="0070C0"/>
                </a:solidFill>
                <a:cs typeface="2  Elham" panose="00000400000000000000" pitchFamily="2" charset="-78"/>
              </a:rPr>
              <a:t>APS</a:t>
            </a:r>
            <a:endParaRPr lang="fa-IR" sz="4000" b="1" dirty="0">
              <a:ln>
                <a:solidFill>
                  <a:srgbClr val="FF0000"/>
                </a:solidFill>
              </a:ln>
              <a:solidFill>
                <a:srgbClr val="0070C0"/>
              </a:solidFill>
              <a:cs typeface="2  Elham" panose="00000400000000000000" pitchFamily="2" charset="-78"/>
            </a:endParaRPr>
          </a:p>
        </p:txBody>
      </p:sp>
      <p:sp>
        <p:nvSpPr>
          <p:cNvPr id="6" name="Rectangle: Rounded Corners 5">
            <a:extLst>
              <a:ext uri="{FF2B5EF4-FFF2-40B4-BE49-F238E27FC236}">
                <a16:creationId xmlns:a16="http://schemas.microsoft.com/office/drawing/2014/main" id="{56AFAABC-7EB3-4DF0-9554-2478D34679B5}"/>
              </a:ext>
            </a:extLst>
          </p:cNvPr>
          <p:cNvSpPr/>
          <p:nvPr/>
        </p:nvSpPr>
        <p:spPr>
          <a:xfrm>
            <a:off x="2045980" y="3202439"/>
            <a:ext cx="5052040" cy="578882"/>
          </a:xfrm>
          <a:prstGeom prst="roundRect">
            <a:avLst/>
          </a:prstGeom>
          <a:solidFill>
            <a:schemeClr val="bg1">
              <a:lumMod val="95000"/>
            </a:schemeClr>
          </a:solidFill>
          <a:ln>
            <a:solidFill>
              <a:schemeClr val="bg1">
                <a:lumMod val="50000"/>
              </a:schemeClr>
            </a:solidFill>
          </a:ln>
          <a:effectLst>
            <a:outerShdw blurRad="50800" dist="38100" dir="2700000" algn="tl" rotWithShape="0">
              <a:prstClr val="black">
                <a:alpha val="40000"/>
              </a:prstClr>
            </a:outerShdw>
          </a:effectLst>
        </p:spPr>
        <p:txBody>
          <a:bodyPr wrap="square">
            <a:spAutoFit/>
          </a:bodyPr>
          <a:lstStyle/>
          <a:p>
            <a:pPr algn="ctr" rtl="1">
              <a:spcAft>
                <a:spcPts val="1800"/>
              </a:spcAft>
            </a:pPr>
            <a:r>
              <a:rPr lang="fa-IR" sz="2800" b="1" dirty="0">
                <a:solidFill>
                  <a:srgbClr val="FF0000"/>
                </a:solidFill>
              </a:rPr>
              <a:t>بدون </a:t>
            </a:r>
            <a:r>
              <a:rPr lang="en-US" sz="2800" b="1" dirty="0">
                <a:solidFill>
                  <a:srgbClr val="FF0000"/>
                </a:solidFill>
              </a:rPr>
              <a:t>APS</a:t>
            </a:r>
            <a:r>
              <a:rPr lang="fa-IR" sz="2800" b="1" dirty="0">
                <a:solidFill>
                  <a:srgbClr val="FF0000"/>
                </a:solidFill>
              </a:rPr>
              <a:t>، بحث از کیفیت ممکن نیست</a:t>
            </a:r>
            <a:endParaRPr lang="en-US" sz="2800" b="1" dirty="0">
              <a:solidFill>
                <a:srgbClr val="FF0000"/>
              </a:solidFill>
            </a:endParaRPr>
          </a:p>
        </p:txBody>
      </p:sp>
    </p:spTree>
    <p:extLst>
      <p:ext uri="{BB962C8B-B14F-4D97-AF65-F5344CB8AC3E}">
        <p14:creationId xmlns:p14="http://schemas.microsoft.com/office/powerpoint/2010/main" val="360862191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4">
                                            <p:graphicEl>
                                              <a:dgm id="{658BF863-93C3-4B1C-BECD-52F849649024}"/>
                                            </p:graphicEl>
                                          </p:spTgt>
                                        </p:tgtEl>
                                        <p:attrNameLst>
                                          <p:attrName>style.visibility</p:attrName>
                                        </p:attrNameLst>
                                      </p:cBhvr>
                                      <p:to>
                                        <p:strVal val="visible"/>
                                      </p:to>
                                    </p:set>
                                    <p:animEffect transition="in" filter="randombar(horizontal)">
                                      <p:cBhvr>
                                        <p:cTn id="7" dur="500"/>
                                        <p:tgtEl>
                                          <p:spTgt spid="4">
                                            <p:graphicEl>
                                              <a:dgm id="{658BF863-93C3-4B1C-BECD-52F849649024}"/>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4">
                                            <p:graphicEl>
                                              <a:dgm id="{D7C8E18E-642D-458C-9BE2-1F17025C4331}"/>
                                            </p:graphicEl>
                                          </p:spTgt>
                                        </p:tgtEl>
                                        <p:attrNameLst>
                                          <p:attrName>style.visibility</p:attrName>
                                        </p:attrNameLst>
                                      </p:cBhvr>
                                      <p:to>
                                        <p:strVal val="visible"/>
                                      </p:to>
                                    </p:set>
                                    <p:animEffect transition="in" filter="randombar(horizontal)">
                                      <p:cBhvr>
                                        <p:cTn id="12" dur="500"/>
                                        <p:tgtEl>
                                          <p:spTgt spid="4">
                                            <p:graphicEl>
                                              <a:dgm id="{D7C8E18E-642D-458C-9BE2-1F17025C4331}"/>
                                            </p:graphicEl>
                                          </p:spTgt>
                                        </p:tgtEl>
                                      </p:cBhvr>
                                    </p:animEffect>
                                  </p:childTnLst>
                                </p:cTn>
                              </p:par>
                              <p:par>
                                <p:cTn id="13" presetID="14" presetClass="entr" presetSubtype="10" fill="hold" grpId="0" nodeType="withEffect">
                                  <p:stCondLst>
                                    <p:cond delay="0"/>
                                  </p:stCondLst>
                                  <p:childTnLst>
                                    <p:set>
                                      <p:cBhvr>
                                        <p:cTn id="14" dur="1" fill="hold">
                                          <p:stCondLst>
                                            <p:cond delay="0"/>
                                          </p:stCondLst>
                                        </p:cTn>
                                        <p:tgtEl>
                                          <p:spTgt spid="4">
                                            <p:graphicEl>
                                              <a:dgm id="{9BAF4BCE-C498-4C1A-ACBA-98DE12AC127A}"/>
                                            </p:graphicEl>
                                          </p:spTgt>
                                        </p:tgtEl>
                                        <p:attrNameLst>
                                          <p:attrName>style.visibility</p:attrName>
                                        </p:attrNameLst>
                                      </p:cBhvr>
                                      <p:to>
                                        <p:strVal val="visible"/>
                                      </p:to>
                                    </p:set>
                                    <p:animEffect transition="in" filter="randombar(horizontal)">
                                      <p:cBhvr>
                                        <p:cTn id="15" dur="500"/>
                                        <p:tgtEl>
                                          <p:spTgt spid="4">
                                            <p:graphicEl>
                                              <a:dgm id="{9BAF4BCE-C498-4C1A-ACBA-98DE12AC127A}"/>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4" presetClass="entr" presetSubtype="10" fill="hold" grpId="0" nodeType="clickEffect">
                                  <p:stCondLst>
                                    <p:cond delay="0"/>
                                  </p:stCondLst>
                                  <p:childTnLst>
                                    <p:set>
                                      <p:cBhvr>
                                        <p:cTn id="19" dur="1" fill="hold">
                                          <p:stCondLst>
                                            <p:cond delay="0"/>
                                          </p:stCondLst>
                                        </p:cTn>
                                        <p:tgtEl>
                                          <p:spTgt spid="4">
                                            <p:graphicEl>
                                              <a:dgm id="{EA4240EB-E26C-495A-8B54-8AE24CEA24A7}"/>
                                            </p:graphicEl>
                                          </p:spTgt>
                                        </p:tgtEl>
                                        <p:attrNameLst>
                                          <p:attrName>style.visibility</p:attrName>
                                        </p:attrNameLst>
                                      </p:cBhvr>
                                      <p:to>
                                        <p:strVal val="visible"/>
                                      </p:to>
                                    </p:set>
                                    <p:animEffect transition="in" filter="randombar(horizontal)">
                                      <p:cBhvr>
                                        <p:cTn id="20" dur="500"/>
                                        <p:tgtEl>
                                          <p:spTgt spid="4">
                                            <p:graphicEl>
                                              <a:dgm id="{EA4240EB-E26C-495A-8B54-8AE24CEA24A7}"/>
                                            </p:graphicEl>
                                          </p:spTgt>
                                        </p:tgtEl>
                                      </p:cBhvr>
                                    </p:animEffect>
                                  </p:childTnLst>
                                </p:cTn>
                              </p:par>
                              <p:par>
                                <p:cTn id="21" presetID="14" presetClass="entr" presetSubtype="10" fill="hold" grpId="0" nodeType="withEffect">
                                  <p:stCondLst>
                                    <p:cond delay="0"/>
                                  </p:stCondLst>
                                  <p:childTnLst>
                                    <p:set>
                                      <p:cBhvr>
                                        <p:cTn id="22" dur="1" fill="hold">
                                          <p:stCondLst>
                                            <p:cond delay="0"/>
                                          </p:stCondLst>
                                        </p:cTn>
                                        <p:tgtEl>
                                          <p:spTgt spid="4">
                                            <p:graphicEl>
                                              <a:dgm id="{5EC62052-8CAF-4E65-81B7-E02A66970B95}"/>
                                            </p:graphicEl>
                                          </p:spTgt>
                                        </p:tgtEl>
                                        <p:attrNameLst>
                                          <p:attrName>style.visibility</p:attrName>
                                        </p:attrNameLst>
                                      </p:cBhvr>
                                      <p:to>
                                        <p:strVal val="visible"/>
                                      </p:to>
                                    </p:set>
                                    <p:animEffect transition="in" filter="randombar(horizontal)">
                                      <p:cBhvr>
                                        <p:cTn id="23" dur="500"/>
                                        <p:tgtEl>
                                          <p:spTgt spid="4">
                                            <p:graphicEl>
                                              <a:dgm id="{5EC62052-8CAF-4E65-81B7-E02A66970B95}"/>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4" presetClass="entr" presetSubtype="10" fill="hold" grpId="0" nodeType="clickEffect">
                                  <p:stCondLst>
                                    <p:cond delay="0"/>
                                  </p:stCondLst>
                                  <p:childTnLst>
                                    <p:set>
                                      <p:cBhvr>
                                        <p:cTn id="27" dur="1" fill="hold">
                                          <p:stCondLst>
                                            <p:cond delay="0"/>
                                          </p:stCondLst>
                                        </p:cTn>
                                        <p:tgtEl>
                                          <p:spTgt spid="4">
                                            <p:graphicEl>
                                              <a:dgm id="{A486DCF0-DB77-470B-812C-DA70C7AF7D23}"/>
                                            </p:graphicEl>
                                          </p:spTgt>
                                        </p:tgtEl>
                                        <p:attrNameLst>
                                          <p:attrName>style.visibility</p:attrName>
                                        </p:attrNameLst>
                                      </p:cBhvr>
                                      <p:to>
                                        <p:strVal val="visible"/>
                                      </p:to>
                                    </p:set>
                                    <p:animEffect transition="in" filter="randombar(horizontal)">
                                      <p:cBhvr>
                                        <p:cTn id="28" dur="500"/>
                                        <p:tgtEl>
                                          <p:spTgt spid="4">
                                            <p:graphicEl>
                                              <a:dgm id="{A486DCF0-DB77-470B-812C-DA70C7AF7D23}"/>
                                            </p:graphicEl>
                                          </p:spTgt>
                                        </p:tgtEl>
                                      </p:cBhvr>
                                    </p:animEffect>
                                  </p:childTnLst>
                                </p:cTn>
                              </p:par>
                              <p:par>
                                <p:cTn id="29" presetID="14" presetClass="entr" presetSubtype="10" fill="hold" grpId="0" nodeType="withEffect">
                                  <p:stCondLst>
                                    <p:cond delay="0"/>
                                  </p:stCondLst>
                                  <p:childTnLst>
                                    <p:set>
                                      <p:cBhvr>
                                        <p:cTn id="30" dur="1" fill="hold">
                                          <p:stCondLst>
                                            <p:cond delay="0"/>
                                          </p:stCondLst>
                                        </p:cTn>
                                        <p:tgtEl>
                                          <p:spTgt spid="4">
                                            <p:graphicEl>
                                              <a:dgm id="{20244C4C-ADF4-4E22-8FB2-3EBD21D617B2}"/>
                                            </p:graphicEl>
                                          </p:spTgt>
                                        </p:tgtEl>
                                        <p:attrNameLst>
                                          <p:attrName>style.visibility</p:attrName>
                                        </p:attrNameLst>
                                      </p:cBhvr>
                                      <p:to>
                                        <p:strVal val="visible"/>
                                      </p:to>
                                    </p:set>
                                    <p:animEffect transition="in" filter="randombar(horizontal)">
                                      <p:cBhvr>
                                        <p:cTn id="31" dur="500"/>
                                        <p:tgtEl>
                                          <p:spTgt spid="4">
                                            <p:graphicEl>
                                              <a:dgm id="{20244C4C-ADF4-4E22-8FB2-3EBD21D617B2}"/>
                                            </p:graphicEl>
                                          </p:spTgt>
                                        </p:tgtEl>
                                      </p:cBhvr>
                                    </p:animEffect>
                                  </p:childTnLst>
                                </p:cTn>
                              </p:par>
                            </p:childTnLst>
                          </p:cTn>
                        </p:par>
                      </p:childTnLst>
                    </p:cTn>
                  </p:par>
                  <p:par>
                    <p:cTn id="32" fill="hold">
                      <p:stCondLst>
                        <p:cond delay="indefinite"/>
                      </p:stCondLst>
                      <p:childTnLst>
                        <p:par>
                          <p:cTn id="33" fill="hold">
                            <p:stCondLst>
                              <p:cond delay="0"/>
                            </p:stCondLst>
                            <p:childTnLst>
                              <p:par>
                                <p:cTn id="34" presetID="14" presetClass="entr" presetSubtype="10" fill="hold" grpId="0" nodeType="clickEffect">
                                  <p:stCondLst>
                                    <p:cond delay="0"/>
                                  </p:stCondLst>
                                  <p:childTnLst>
                                    <p:set>
                                      <p:cBhvr>
                                        <p:cTn id="35" dur="1" fill="hold">
                                          <p:stCondLst>
                                            <p:cond delay="0"/>
                                          </p:stCondLst>
                                        </p:cTn>
                                        <p:tgtEl>
                                          <p:spTgt spid="4">
                                            <p:graphicEl>
                                              <a:dgm id="{B7FB50A0-EE4C-4667-918D-6A7703C2C210}"/>
                                            </p:graphicEl>
                                          </p:spTgt>
                                        </p:tgtEl>
                                        <p:attrNameLst>
                                          <p:attrName>style.visibility</p:attrName>
                                        </p:attrNameLst>
                                      </p:cBhvr>
                                      <p:to>
                                        <p:strVal val="visible"/>
                                      </p:to>
                                    </p:set>
                                    <p:animEffect transition="in" filter="randombar(horizontal)">
                                      <p:cBhvr>
                                        <p:cTn id="36" dur="500"/>
                                        <p:tgtEl>
                                          <p:spTgt spid="4">
                                            <p:graphicEl>
                                              <a:dgm id="{B7FB50A0-EE4C-4667-918D-6A7703C2C210}"/>
                                            </p:graphicEl>
                                          </p:spTgt>
                                        </p:tgtEl>
                                      </p:cBhvr>
                                    </p:animEffect>
                                  </p:childTnLst>
                                </p:cTn>
                              </p:par>
                              <p:par>
                                <p:cTn id="37" presetID="14" presetClass="entr" presetSubtype="10" fill="hold" grpId="0" nodeType="withEffect">
                                  <p:stCondLst>
                                    <p:cond delay="0"/>
                                  </p:stCondLst>
                                  <p:childTnLst>
                                    <p:set>
                                      <p:cBhvr>
                                        <p:cTn id="38" dur="1" fill="hold">
                                          <p:stCondLst>
                                            <p:cond delay="0"/>
                                          </p:stCondLst>
                                        </p:cTn>
                                        <p:tgtEl>
                                          <p:spTgt spid="4">
                                            <p:graphicEl>
                                              <a:dgm id="{D73A3CBC-734A-4401-9CFD-92EA8311C5BB}"/>
                                            </p:graphicEl>
                                          </p:spTgt>
                                        </p:tgtEl>
                                        <p:attrNameLst>
                                          <p:attrName>style.visibility</p:attrName>
                                        </p:attrNameLst>
                                      </p:cBhvr>
                                      <p:to>
                                        <p:strVal val="visible"/>
                                      </p:to>
                                    </p:set>
                                    <p:animEffect transition="in" filter="randombar(horizontal)">
                                      <p:cBhvr>
                                        <p:cTn id="39" dur="500"/>
                                        <p:tgtEl>
                                          <p:spTgt spid="4">
                                            <p:graphicEl>
                                              <a:dgm id="{D73A3CBC-734A-4401-9CFD-92EA8311C5BB}"/>
                                            </p:graphicEl>
                                          </p:spTgt>
                                        </p:tgtEl>
                                      </p:cBhvr>
                                    </p:animEffect>
                                  </p:childTnLst>
                                </p:cTn>
                              </p:par>
                              <p:par>
                                <p:cTn id="40" presetID="14" presetClass="entr" presetSubtype="10" fill="hold" grpId="0" nodeType="withEffect">
                                  <p:stCondLst>
                                    <p:cond delay="0"/>
                                  </p:stCondLst>
                                  <p:childTnLst>
                                    <p:set>
                                      <p:cBhvr>
                                        <p:cTn id="41" dur="1" fill="hold">
                                          <p:stCondLst>
                                            <p:cond delay="0"/>
                                          </p:stCondLst>
                                        </p:cTn>
                                        <p:tgtEl>
                                          <p:spTgt spid="4">
                                            <p:graphicEl>
                                              <a:dgm id="{F9A51E12-8F9E-4E13-899A-344BECF24C5C}"/>
                                            </p:graphicEl>
                                          </p:spTgt>
                                        </p:tgtEl>
                                        <p:attrNameLst>
                                          <p:attrName>style.visibility</p:attrName>
                                        </p:attrNameLst>
                                      </p:cBhvr>
                                      <p:to>
                                        <p:strVal val="visible"/>
                                      </p:to>
                                    </p:set>
                                    <p:animEffect transition="in" filter="randombar(horizontal)">
                                      <p:cBhvr>
                                        <p:cTn id="42" dur="500"/>
                                        <p:tgtEl>
                                          <p:spTgt spid="4">
                                            <p:graphicEl>
                                              <a:dgm id="{F9A51E12-8F9E-4E13-899A-344BECF24C5C}"/>
                                            </p:graphicEl>
                                          </p:spTgt>
                                        </p:tgtEl>
                                      </p:cBhvr>
                                    </p:animEffect>
                                  </p:childTnLst>
                                </p:cTn>
                              </p:par>
                            </p:childTnLst>
                          </p:cTn>
                        </p:par>
                      </p:childTnLst>
                    </p:cTn>
                  </p:par>
                  <p:par>
                    <p:cTn id="43" fill="hold">
                      <p:stCondLst>
                        <p:cond delay="indefinite"/>
                      </p:stCondLst>
                      <p:childTnLst>
                        <p:par>
                          <p:cTn id="44" fill="hold">
                            <p:stCondLst>
                              <p:cond delay="0"/>
                            </p:stCondLst>
                            <p:childTnLst>
                              <p:par>
                                <p:cTn id="45" presetID="21" presetClass="entr" presetSubtype="8" fill="hold" grpId="0" nodeType="clickEffect">
                                  <p:stCondLst>
                                    <p:cond delay="0"/>
                                  </p:stCondLst>
                                  <p:childTnLst>
                                    <p:set>
                                      <p:cBhvr>
                                        <p:cTn id="46" dur="1" fill="hold">
                                          <p:stCondLst>
                                            <p:cond delay="0"/>
                                          </p:stCondLst>
                                        </p:cTn>
                                        <p:tgtEl>
                                          <p:spTgt spid="8"/>
                                        </p:tgtEl>
                                        <p:attrNameLst>
                                          <p:attrName>style.visibility</p:attrName>
                                        </p:attrNameLst>
                                      </p:cBhvr>
                                      <p:to>
                                        <p:strVal val="visible"/>
                                      </p:to>
                                    </p:set>
                                    <p:animEffect transition="in" filter="wheel(8)">
                                      <p:cBhvr>
                                        <p:cTn id="47" dur="2000"/>
                                        <p:tgtEl>
                                          <p:spTgt spid="8"/>
                                        </p:tgtEl>
                                      </p:cBhvr>
                                    </p:animEffect>
                                  </p:childTnLst>
                                </p:cTn>
                              </p:par>
                            </p:childTnLst>
                          </p:cTn>
                        </p:par>
                      </p:childTnLst>
                    </p:cTn>
                  </p:par>
                  <p:par>
                    <p:cTn id="48" fill="hold">
                      <p:stCondLst>
                        <p:cond delay="indefinite"/>
                      </p:stCondLst>
                      <p:childTnLst>
                        <p:par>
                          <p:cTn id="49" fill="hold">
                            <p:stCondLst>
                              <p:cond delay="0"/>
                            </p:stCondLst>
                            <p:childTnLst>
                              <p:par>
                                <p:cTn id="50" presetID="53" presetClass="entr" presetSubtype="16" fill="hold" grpId="0" nodeType="clickEffect">
                                  <p:stCondLst>
                                    <p:cond delay="0"/>
                                  </p:stCondLst>
                                  <p:childTnLst>
                                    <p:set>
                                      <p:cBhvr>
                                        <p:cTn id="51" dur="1" fill="hold">
                                          <p:stCondLst>
                                            <p:cond delay="0"/>
                                          </p:stCondLst>
                                        </p:cTn>
                                        <p:tgtEl>
                                          <p:spTgt spid="6"/>
                                        </p:tgtEl>
                                        <p:attrNameLst>
                                          <p:attrName>style.visibility</p:attrName>
                                        </p:attrNameLst>
                                      </p:cBhvr>
                                      <p:to>
                                        <p:strVal val="visible"/>
                                      </p:to>
                                    </p:set>
                                    <p:anim calcmode="lin" valueType="num">
                                      <p:cBhvr>
                                        <p:cTn id="52" dur="1000" fill="hold"/>
                                        <p:tgtEl>
                                          <p:spTgt spid="6"/>
                                        </p:tgtEl>
                                        <p:attrNameLst>
                                          <p:attrName>ppt_w</p:attrName>
                                        </p:attrNameLst>
                                      </p:cBhvr>
                                      <p:tavLst>
                                        <p:tav tm="0">
                                          <p:val>
                                            <p:fltVal val="0"/>
                                          </p:val>
                                        </p:tav>
                                        <p:tav tm="100000">
                                          <p:val>
                                            <p:strVal val="#ppt_w"/>
                                          </p:val>
                                        </p:tav>
                                      </p:tavLst>
                                    </p:anim>
                                    <p:anim calcmode="lin" valueType="num">
                                      <p:cBhvr>
                                        <p:cTn id="53" dur="1000" fill="hold"/>
                                        <p:tgtEl>
                                          <p:spTgt spid="6"/>
                                        </p:tgtEl>
                                        <p:attrNameLst>
                                          <p:attrName>ppt_h</p:attrName>
                                        </p:attrNameLst>
                                      </p:cBhvr>
                                      <p:tavLst>
                                        <p:tav tm="0">
                                          <p:val>
                                            <p:fltVal val="0"/>
                                          </p:val>
                                        </p:tav>
                                        <p:tav tm="100000">
                                          <p:val>
                                            <p:strVal val="#ppt_h"/>
                                          </p:val>
                                        </p:tav>
                                      </p:tavLst>
                                    </p:anim>
                                    <p:animEffect transition="in" filter="fade">
                                      <p:cBhvr>
                                        <p:cTn id="54"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P spid="8" grpId="0" animBg="1"/>
      <p:bldP spid="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03B98BC9-56B7-4E95-8D6D-AB9A82824573}"/>
              </a:ext>
            </a:extLst>
          </p:cNvPr>
          <p:cNvSpPr/>
          <p:nvPr/>
        </p:nvSpPr>
        <p:spPr>
          <a:xfrm>
            <a:off x="3854192" y="4437112"/>
            <a:ext cx="3454112" cy="432048"/>
          </a:xfrm>
          <a:prstGeom prst="rect">
            <a:avLst/>
          </a:prstGeom>
          <a:solidFill>
            <a:srgbClr val="FFFF00"/>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sp>
        <p:nvSpPr>
          <p:cNvPr id="6" name="Rectangle 5">
            <a:extLst>
              <a:ext uri="{FF2B5EF4-FFF2-40B4-BE49-F238E27FC236}">
                <a16:creationId xmlns:a16="http://schemas.microsoft.com/office/drawing/2014/main" id="{53B2A520-7F3F-4246-9D97-6F43C09135D5}"/>
              </a:ext>
            </a:extLst>
          </p:cNvPr>
          <p:cNvSpPr/>
          <p:nvPr/>
        </p:nvSpPr>
        <p:spPr>
          <a:xfrm>
            <a:off x="4788024" y="2708920"/>
            <a:ext cx="2011680" cy="432048"/>
          </a:xfrm>
          <a:prstGeom prst="rect">
            <a:avLst/>
          </a:prstGeom>
          <a:solidFill>
            <a:srgbClr val="FFFF00"/>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sp>
        <p:nvSpPr>
          <p:cNvPr id="3" name="TextBox 2">
            <a:extLst>
              <a:ext uri="{FF2B5EF4-FFF2-40B4-BE49-F238E27FC236}">
                <a16:creationId xmlns:a16="http://schemas.microsoft.com/office/drawing/2014/main" id="{8B28FFCB-59B1-4CDE-AE96-C687256E029A}"/>
              </a:ext>
            </a:extLst>
          </p:cNvPr>
          <p:cNvSpPr txBox="1"/>
          <p:nvPr/>
        </p:nvSpPr>
        <p:spPr>
          <a:xfrm>
            <a:off x="3995936" y="332656"/>
            <a:ext cx="4572000" cy="592726"/>
          </a:xfrm>
          <a:prstGeom prst="rect">
            <a:avLst/>
          </a:prstGeom>
          <a:noFill/>
        </p:spPr>
        <p:txBody>
          <a:bodyPr wrap="square">
            <a:spAutoFit/>
          </a:bodyPr>
          <a:lstStyle/>
          <a:p>
            <a:pPr marL="0" marR="0" algn="r" rtl="1">
              <a:lnSpc>
                <a:spcPct val="107000"/>
              </a:lnSpc>
              <a:spcBef>
                <a:spcPts val="0"/>
              </a:spcBef>
              <a:spcAft>
                <a:spcPts val="800"/>
              </a:spcAft>
            </a:pPr>
            <a:r>
              <a:rPr lang="fa-IR" sz="3200" b="1" dirty="0">
                <a:solidFill>
                  <a:srgbClr val="7030A0"/>
                </a:solidFill>
                <a:effectLst/>
                <a:latin typeface="Calibri" panose="020F0502020204030204" pitchFamily="34" charset="0"/>
                <a:ea typeface="Calibri" panose="020F0502020204030204" pitchFamily="34" charset="0"/>
                <a:cs typeface="Arial" panose="020B0604020202020204" pitchFamily="34" charset="0"/>
              </a:rPr>
              <a:t>ویژگی عملکرد سنجش</a:t>
            </a:r>
            <a:endParaRPr lang="en-US" sz="2400" b="1" dirty="0">
              <a:solidFill>
                <a:srgbClr val="7030A0"/>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5" name="TextBox 4">
            <a:extLst>
              <a:ext uri="{FF2B5EF4-FFF2-40B4-BE49-F238E27FC236}">
                <a16:creationId xmlns:a16="http://schemas.microsoft.com/office/drawing/2014/main" id="{DD9BBE0B-3578-4EE4-B79D-0A7050BB00E4}"/>
              </a:ext>
            </a:extLst>
          </p:cNvPr>
          <p:cNvSpPr txBox="1"/>
          <p:nvPr/>
        </p:nvSpPr>
        <p:spPr>
          <a:xfrm>
            <a:off x="449796" y="1412776"/>
            <a:ext cx="8244408" cy="3518592"/>
          </a:xfrm>
          <a:custGeom>
            <a:avLst/>
            <a:gdLst>
              <a:gd name="connsiteX0" fmla="*/ 0 w 8244408"/>
              <a:gd name="connsiteY0" fmla="*/ 0 h 3518592"/>
              <a:gd name="connsiteX1" fmla="*/ 753774 w 8244408"/>
              <a:gd name="connsiteY1" fmla="*/ 0 h 3518592"/>
              <a:gd name="connsiteX2" fmla="*/ 1342661 w 8244408"/>
              <a:gd name="connsiteY2" fmla="*/ 0 h 3518592"/>
              <a:gd name="connsiteX3" fmla="*/ 1766659 w 8244408"/>
              <a:gd name="connsiteY3" fmla="*/ 0 h 3518592"/>
              <a:gd name="connsiteX4" fmla="*/ 2190657 w 8244408"/>
              <a:gd name="connsiteY4" fmla="*/ 0 h 3518592"/>
              <a:gd name="connsiteX5" fmla="*/ 2944431 w 8244408"/>
              <a:gd name="connsiteY5" fmla="*/ 0 h 3518592"/>
              <a:gd name="connsiteX6" fmla="*/ 3285985 w 8244408"/>
              <a:gd name="connsiteY6" fmla="*/ 0 h 3518592"/>
              <a:gd name="connsiteX7" fmla="*/ 3957316 w 8244408"/>
              <a:gd name="connsiteY7" fmla="*/ 0 h 3518592"/>
              <a:gd name="connsiteX8" fmla="*/ 4546202 w 8244408"/>
              <a:gd name="connsiteY8" fmla="*/ 0 h 3518592"/>
              <a:gd name="connsiteX9" fmla="*/ 5135088 w 8244408"/>
              <a:gd name="connsiteY9" fmla="*/ 0 h 3518592"/>
              <a:gd name="connsiteX10" fmla="*/ 5806419 w 8244408"/>
              <a:gd name="connsiteY10" fmla="*/ 0 h 3518592"/>
              <a:gd name="connsiteX11" fmla="*/ 6230417 w 8244408"/>
              <a:gd name="connsiteY11" fmla="*/ 0 h 3518592"/>
              <a:gd name="connsiteX12" fmla="*/ 6736859 w 8244408"/>
              <a:gd name="connsiteY12" fmla="*/ 0 h 3518592"/>
              <a:gd name="connsiteX13" fmla="*/ 7408189 w 8244408"/>
              <a:gd name="connsiteY13" fmla="*/ 0 h 3518592"/>
              <a:gd name="connsiteX14" fmla="*/ 8244408 w 8244408"/>
              <a:gd name="connsiteY14" fmla="*/ 0 h 3518592"/>
              <a:gd name="connsiteX15" fmla="*/ 8244408 w 8244408"/>
              <a:gd name="connsiteY15" fmla="*/ 516060 h 3518592"/>
              <a:gd name="connsiteX16" fmla="*/ 8244408 w 8244408"/>
              <a:gd name="connsiteY16" fmla="*/ 1137678 h 3518592"/>
              <a:gd name="connsiteX17" fmla="*/ 8244408 w 8244408"/>
              <a:gd name="connsiteY17" fmla="*/ 1618552 h 3518592"/>
              <a:gd name="connsiteX18" fmla="*/ 8244408 w 8244408"/>
              <a:gd name="connsiteY18" fmla="*/ 2099427 h 3518592"/>
              <a:gd name="connsiteX19" fmla="*/ 8244408 w 8244408"/>
              <a:gd name="connsiteY19" fmla="*/ 2615487 h 3518592"/>
              <a:gd name="connsiteX20" fmla="*/ 8244408 w 8244408"/>
              <a:gd name="connsiteY20" fmla="*/ 3518592 h 3518592"/>
              <a:gd name="connsiteX21" fmla="*/ 7490634 w 8244408"/>
              <a:gd name="connsiteY21" fmla="*/ 3518592 h 3518592"/>
              <a:gd name="connsiteX22" fmla="*/ 6819303 w 8244408"/>
              <a:gd name="connsiteY22" fmla="*/ 3518592 h 3518592"/>
              <a:gd name="connsiteX23" fmla="*/ 6065529 w 8244408"/>
              <a:gd name="connsiteY23" fmla="*/ 3518592 h 3518592"/>
              <a:gd name="connsiteX24" fmla="*/ 5641531 w 8244408"/>
              <a:gd name="connsiteY24" fmla="*/ 3518592 h 3518592"/>
              <a:gd name="connsiteX25" fmla="*/ 5052644 w 8244408"/>
              <a:gd name="connsiteY25" fmla="*/ 3518592 h 3518592"/>
              <a:gd name="connsiteX26" fmla="*/ 4711090 w 8244408"/>
              <a:gd name="connsiteY26" fmla="*/ 3518592 h 3518592"/>
              <a:gd name="connsiteX27" fmla="*/ 4039760 w 8244408"/>
              <a:gd name="connsiteY27" fmla="*/ 3518592 h 3518592"/>
              <a:gd name="connsiteX28" fmla="*/ 3615762 w 8244408"/>
              <a:gd name="connsiteY28" fmla="*/ 3518592 h 3518592"/>
              <a:gd name="connsiteX29" fmla="*/ 3109320 w 8244408"/>
              <a:gd name="connsiteY29" fmla="*/ 3518592 h 3518592"/>
              <a:gd name="connsiteX30" fmla="*/ 2437989 w 8244408"/>
              <a:gd name="connsiteY30" fmla="*/ 3518592 h 3518592"/>
              <a:gd name="connsiteX31" fmla="*/ 1931547 w 8244408"/>
              <a:gd name="connsiteY31" fmla="*/ 3518592 h 3518592"/>
              <a:gd name="connsiteX32" fmla="*/ 1425105 w 8244408"/>
              <a:gd name="connsiteY32" fmla="*/ 3518592 h 3518592"/>
              <a:gd name="connsiteX33" fmla="*/ 1083551 w 8244408"/>
              <a:gd name="connsiteY33" fmla="*/ 3518592 h 3518592"/>
              <a:gd name="connsiteX34" fmla="*/ 0 w 8244408"/>
              <a:gd name="connsiteY34" fmla="*/ 3518592 h 3518592"/>
              <a:gd name="connsiteX35" fmla="*/ 0 w 8244408"/>
              <a:gd name="connsiteY35" fmla="*/ 2967346 h 3518592"/>
              <a:gd name="connsiteX36" fmla="*/ 0 w 8244408"/>
              <a:gd name="connsiteY36" fmla="*/ 2416100 h 3518592"/>
              <a:gd name="connsiteX37" fmla="*/ 0 w 8244408"/>
              <a:gd name="connsiteY37" fmla="*/ 1864854 h 3518592"/>
              <a:gd name="connsiteX38" fmla="*/ 0 w 8244408"/>
              <a:gd name="connsiteY38" fmla="*/ 1278422 h 3518592"/>
              <a:gd name="connsiteX39" fmla="*/ 0 w 8244408"/>
              <a:gd name="connsiteY39" fmla="*/ 797548 h 3518592"/>
              <a:gd name="connsiteX40" fmla="*/ 0 w 8244408"/>
              <a:gd name="connsiteY40" fmla="*/ 0 h 35185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8244408" h="3518592" extrusionOk="0">
                <a:moveTo>
                  <a:pt x="0" y="0"/>
                </a:moveTo>
                <a:cubicBezTo>
                  <a:pt x="241800" y="-73709"/>
                  <a:pt x="391292" y="13264"/>
                  <a:pt x="753774" y="0"/>
                </a:cubicBezTo>
                <a:cubicBezTo>
                  <a:pt x="1116256" y="-13264"/>
                  <a:pt x="1186641" y="63394"/>
                  <a:pt x="1342661" y="0"/>
                </a:cubicBezTo>
                <a:cubicBezTo>
                  <a:pt x="1498681" y="-63394"/>
                  <a:pt x="1655961" y="10446"/>
                  <a:pt x="1766659" y="0"/>
                </a:cubicBezTo>
                <a:cubicBezTo>
                  <a:pt x="1877357" y="-10446"/>
                  <a:pt x="1992065" y="12160"/>
                  <a:pt x="2190657" y="0"/>
                </a:cubicBezTo>
                <a:cubicBezTo>
                  <a:pt x="2389249" y="-12160"/>
                  <a:pt x="2714294" y="7863"/>
                  <a:pt x="2944431" y="0"/>
                </a:cubicBezTo>
                <a:cubicBezTo>
                  <a:pt x="3174568" y="-7863"/>
                  <a:pt x="3194466" y="23328"/>
                  <a:pt x="3285985" y="0"/>
                </a:cubicBezTo>
                <a:cubicBezTo>
                  <a:pt x="3377504" y="-23328"/>
                  <a:pt x="3777422" y="17397"/>
                  <a:pt x="3957316" y="0"/>
                </a:cubicBezTo>
                <a:cubicBezTo>
                  <a:pt x="4137210" y="-17397"/>
                  <a:pt x="4345617" y="8929"/>
                  <a:pt x="4546202" y="0"/>
                </a:cubicBezTo>
                <a:cubicBezTo>
                  <a:pt x="4746787" y="-8929"/>
                  <a:pt x="4986176" y="4017"/>
                  <a:pt x="5135088" y="0"/>
                </a:cubicBezTo>
                <a:cubicBezTo>
                  <a:pt x="5284000" y="-4017"/>
                  <a:pt x="5472403" y="58104"/>
                  <a:pt x="5806419" y="0"/>
                </a:cubicBezTo>
                <a:cubicBezTo>
                  <a:pt x="6140435" y="-58104"/>
                  <a:pt x="6058093" y="27978"/>
                  <a:pt x="6230417" y="0"/>
                </a:cubicBezTo>
                <a:cubicBezTo>
                  <a:pt x="6402741" y="-27978"/>
                  <a:pt x="6494332" y="48512"/>
                  <a:pt x="6736859" y="0"/>
                </a:cubicBezTo>
                <a:cubicBezTo>
                  <a:pt x="6979386" y="-48512"/>
                  <a:pt x="7169387" y="13050"/>
                  <a:pt x="7408189" y="0"/>
                </a:cubicBezTo>
                <a:cubicBezTo>
                  <a:pt x="7646991" y="-13050"/>
                  <a:pt x="7936389" y="93652"/>
                  <a:pt x="8244408" y="0"/>
                </a:cubicBezTo>
                <a:cubicBezTo>
                  <a:pt x="8287558" y="245609"/>
                  <a:pt x="8229719" y="323681"/>
                  <a:pt x="8244408" y="516060"/>
                </a:cubicBezTo>
                <a:cubicBezTo>
                  <a:pt x="8259097" y="708439"/>
                  <a:pt x="8243573" y="942540"/>
                  <a:pt x="8244408" y="1137678"/>
                </a:cubicBezTo>
                <a:cubicBezTo>
                  <a:pt x="8245243" y="1332816"/>
                  <a:pt x="8188424" y="1509088"/>
                  <a:pt x="8244408" y="1618552"/>
                </a:cubicBezTo>
                <a:cubicBezTo>
                  <a:pt x="8300392" y="1728016"/>
                  <a:pt x="8228386" y="1976836"/>
                  <a:pt x="8244408" y="2099427"/>
                </a:cubicBezTo>
                <a:cubicBezTo>
                  <a:pt x="8260430" y="2222019"/>
                  <a:pt x="8224013" y="2380608"/>
                  <a:pt x="8244408" y="2615487"/>
                </a:cubicBezTo>
                <a:cubicBezTo>
                  <a:pt x="8264803" y="2850366"/>
                  <a:pt x="8176826" y="3159327"/>
                  <a:pt x="8244408" y="3518592"/>
                </a:cubicBezTo>
                <a:cubicBezTo>
                  <a:pt x="8057599" y="3542885"/>
                  <a:pt x="7810186" y="3438009"/>
                  <a:pt x="7490634" y="3518592"/>
                </a:cubicBezTo>
                <a:cubicBezTo>
                  <a:pt x="7171082" y="3599175"/>
                  <a:pt x="7102297" y="3513363"/>
                  <a:pt x="6819303" y="3518592"/>
                </a:cubicBezTo>
                <a:cubicBezTo>
                  <a:pt x="6536309" y="3523821"/>
                  <a:pt x="6428368" y="3485119"/>
                  <a:pt x="6065529" y="3518592"/>
                </a:cubicBezTo>
                <a:cubicBezTo>
                  <a:pt x="5702690" y="3552065"/>
                  <a:pt x="5852326" y="3478700"/>
                  <a:pt x="5641531" y="3518592"/>
                </a:cubicBezTo>
                <a:cubicBezTo>
                  <a:pt x="5430736" y="3558484"/>
                  <a:pt x="5233857" y="3514429"/>
                  <a:pt x="5052644" y="3518592"/>
                </a:cubicBezTo>
                <a:cubicBezTo>
                  <a:pt x="4871431" y="3522755"/>
                  <a:pt x="4797133" y="3489516"/>
                  <a:pt x="4711090" y="3518592"/>
                </a:cubicBezTo>
                <a:cubicBezTo>
                  <a:pt x="4625047" y="3547668"/>
                  <a:pt x="4214229" y="3480137"/>
                  <a:pt x="4039760" y="3518592"/>
                </a:cubicBezTo>
                <a:cubicBezTo>
                  <a:pt x="3865291" y="3557047"/>
                  <a:pt x="3812990" y="3507760"/>
                  <a:pt x="3615762" y="3518592"/>
                </a:cubicBezTo>
                <a:cubicBezTo>
                  <a:pt x="3418534" y="3529424"/>
                  <a:pt x="3332897" y="3458846"/>
                  <a:pt x="3109320" y="3518592"/>
                </a:cubicBezTo>
                <a:cubicBezTo>
                  <a:pt x="2885743" y="3578338"/>
                  <a:pt x="2741876" y="3457865"/>
                  <a:pt x="2437989" y="3518592"/>
                </a:cubicBezTo>
                <a:cubicBezTo>
                  <a:pt x="2134102" y="3579319"/>
                  <a:pt x="2081722" y="3483709"/>
                  <a:pt x="1931547" y="3518592"/>
                </a:cubicBezTo>
                <a:cubicBezTo>
                  <a:pt x="1781372" y="3553475"/>
                  <a:pt x="1601562" y="3473523"/>
                  <a:pt x="1425105" y="3518592"/>
                </a:cubicBezTo>
                <a:cubicBezTo>
                  <a:pt x="1248648" y="3563661"/>
                  <a:pt x="1178053" y="3484931"/>
                  <a:pt x="1083551" y="3518592"/>
                </a:cubicBezTo>
                <a:cubicBezTo>
                  <a:pt x="989049" y="3552253"/>
                  <a:pt x="537653" y="3518259"/>
                  <a:pt x="0" y="3518592"/>
                </a:cubicBezTo>
                <a:cubicBezTo>
                  <a:pt x="-29299" y="3378409"/>
                  <a:pt x="64306" y="3131097"/>
                  <a:pt x="0" y="2967346"/>
                </a:cubicBezTo>
                <a:cubicBezTo>
                  <a:pt x="-64306" y="2803595"/>
                  <a:pt x="48419" y="2565125"/>
                  <a:pt x="0" y="2416100"/>
                </a:cubicBezTo>
                <a:cubicBezTo>
                  <a:pt x="-48419" y="2267075"/>
                  <a:pt x="64568" y="1988583"/>
                  <a:pt x="0" y="1864854"/>
                </a:cubicBezTo>
                <a:cubicBezTo>
                  <a:pt x="-64568" y="1741125"/>
                  <a:pt x="12091" y="1536746"/>
                  <a:pt x="0" y="1278422"/>
                </a:cubicBezTo>
                <a:cubicBezTo>
                  <a:pt x="-12091" y="1020098"/>
                  <a:pt x="22183" y="901177"/>
                  <a:pt x="0" y="797548"/>
                </a:cubicBezTo>
                <a:cubicBezTo>
                  <a:pt x="-22183" y="693919"/>
                  <a:pt x="72478" y="308646"/>
                  <a:pt x="0" y="0"/>
                </a:cubicBezTo>
                <a:close/>
              </a:path>
            </a:pathLst>
          </a:custGeom>
          <a:noFill/>
          <a:ln w="38100">
            <a:solidFill>
              <a:srgbClr val="0070C0"/>
            </a:solidFill>
            <a:extLst>
              <a:ext uri="{C807C97D-BFC1-408E-A445-0C87EB9F89A2}">
                <ask:lineSketchStyleProps xmlns:ask="http://schemas.microsoft.com/office/drawing/2018/sketchyshapes" sd="3971516528">
                  <a:prstGeom prst="rect">
                    <a:avLst/>
                  </a:prstGeom>
                  <ask:type>
                    <ask:lineSketchScribble/>
                  </ask:type>
                </ask:lineSketchStyleProps>
              </a:ext>
            </a:extLst>
          </a:ln>
        </p:spPr>
        <p:txBody>
          <a:bodyPr wrap="square">
            <a:spAutoFit/>
          </a:bodyPr>
          <a:lstStyle/>
          <a:p>
            <a:pPr marL="0" marR="0" algn="justLow" rtl="1">
              <a:lnSpc>
                <a:spcPct val="200000"/>
              </a:lnSpc>
              <a:spcBef>
                <a:spcPts val="0"/>
              </a:spcBef>
              <a:spcAft>
                <a:spcPts val="800"/>
              </a:spcAft>
            </a:pPr>
            <a:r>
              <a:rPr lang="fa-IR" sz="2800" b="1" u="sng" dirty="0">
                <a:effectLst/>
                <a:latin typeface="Calibri" panose="020F0502020204030204" pitchFamily="34" charset="0"/>
                <a:ea typeface="Calibri" panose="020F0502020204030204" pitchFamily="34" charset="0"/>
                <a:cs typeface="Arial" panose="020B0604020202020204" pitchFamily="34" charset="0"/>
              </a:rPr>
              <a:t>تعریف</a:t>
            </a:r>
            <a:r>
              <a:rPr lang="fa-IR" sz="2800" u="sng" dirty="0">
                <a:effectLst/>
                <a:latin typeface="Calibri" panose="020F0502020204030204" pitchFamily="34" charset="0"/>
                <a:ea typeface="Calibri" panose="020F0502020204030204" pitchFamily="34" charset="0"/>
                <a:cs typeface="Arial" panose="020B0604020202020204" pitchFamily="34" charset="0"/>
              </a:rPr>
              <a:t> (توافق میلان 2014):</a:t>
            </a:r>
            <a:endParaRPr lang="en-US" sz="2800" u="sng" dirty="0">
              <a:effectLst/>
              <a:latin typeface="Calibri" panose="020F0502020204030204" pitchFamily="34" charset="0"/>
              <a:ea typeface="Calibri" panose="020F0502020204030204" pitchFamily="34" charset="0"/>
              <a:cs typeface="Arial" panose="020B0604020202020204" pitchFamily="34" charset="0"/>
            </a:endParaRPr>
          </a:p>
          <a:p>
            <a:pPr marL="0" marR="0" algn="justLow" rtl="1">
              <a:lnSpc>
                <a:spcPct val="200000"/>
              </a:lnSpc>
              <a:spcBef>
                <a:spcPts val="0"/>
              </a:spcBef>
              <a:spcAft>
                <a:spcPts val="800"/>
              </a:spcAft>
            </a:pPr>
            <a:r>
              <a:rPr lang="fa-IR" sz="2800" b="1" dirty="0">
                <a:effectLst/>
                <a:latin typeface="Calibri" panose="020F0502020204030204" pitchFamily="34" charset="0"/>
                <a:ea typeface="Calibri" panose="020F0502020204030204" pitchFamily="34" charset="0"/>
                <a:cs typeface="Arial" panose="020B0604020202020204" pitchFamily="34" charset="0"/>
              </a:rPr>
              <a:t>معیارهایی که (به صورت عددی) کیفیت لازم برای عملکرد سنجشی را تعیین </a:t>
            </a:r>
            <a:r>
              <a:rPr lang="fa-IR" sz="2800" b="1" dirty="0" err="1">
                <a:effectLst/>
                <a:latin typeface="Calibri" panose="020F0502020204030204" pitchFamily="34" charset="0"/>
                <a:ea typeface="Calibri" panose="020F0502020204030204" pitchFamily="34" charset="0"/>
                <a:cs typeface="Arial" panose="020B0604020202020204" pitchFamily="34" charset="0"/>
              </a:rPr>
              <a:t>می‌کند</a:t>
            </a:r>
            <a:r>
              <a:rPr lang="fa-IR" sz="2800" b="1" dirty="0">
                <a:effectLst/>
                <a:latin typeface="Calibri" panose="020F0502020204030204" pitchFamily="34" charset="0"/>
                <a:ea typeface="Calibri" panose="020F0502020204030204" pitchFamily="34" charset="0"/>
                <a:cs typeface="Arial" panose="020B0604020202020204" pitchFamily="34" charset="0"/>
              </a:rPr>
              <a:t> طوری که اطلاعات حاصل از آزمایش‌ها نیازهای بالینی برای بهتر شدن </a:t>
            </a:r>
            <a:r>
              <a:rPr lang="fa-IR" sz="2800" b="1" dirty="0" err="1">
                <a:effectLst/>
                <a:latin typeface="Calibri" panose="020F0502020204030204" pitchFamily="34" charset="0"/>
                <a:ea typeface="Calibri" panose="020F0502020204030204" pitchFamily="34" charset="0"/>
                <a:cs typeface="Arial" panose="020B0604020202020204" pitchFamily="34" charset="0"/>
              </a:rPr>
              <a:t>دستاورهای</a:t>
            </a:r>
            <a:r>
              <a:rPr lang="fa-IR" sz="2800" b="1" dirty="0">
                <a:effectLst/>
                <a:latin typeface="Calibri" panose="020F0502020204030204" pitchFamily="34" charset="0"/>
                <a:ea typeface="Calibri" panose="020F0502020204030204" pitchFamily="34" charset="0"/>
                <a:cs typeface="Arial" panose="020B0604020202020204" pitchFamily="34" charset="0"/>
              </a:rPr>
              <a:t> بالینی برآورده سازد.</a:t>
            </a:r>
            <a:endParaRPr lang="en-US" sz="28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7" name="Content Placeholder 2">
            <a:extLst>
              <a:ext uri="{FF2B5EF4-FFF2-40B4-BE49-F238E27FC236}">
                <a16:creationId xmlns:a16="http://schemas.microsoft.com/office/drawing/2014/main" id="{3702BCCA-E8C5-4698-80D0-598FFBC169CB}"/>
              </a:ext>
            </a:extLst>
          </p:cNvPr>
          <p:cNvSpPr txBox="1">
            <a:spLocks/>
          </p:cNvSpPr>
          <p:nvPr/>
        </p:nvSpPr>
        <p:spPr>
          <a:xfrm>
            <a:off x="628650" y="5229200"/>
            <a:ext cx="7886700" cy="792088"/>
          </a:xfrm>
          <a:prstGeom prst="rect">
            <a:avLst/>
          </a:prstGeom>
        </p:spPr>
        <p:txBody>
          <a:bodyPr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fa-IR" sz="3600" b="1" dirty="0">
                <a:solidFill>
                  <a:srgbClr val="FF0000"/>
                </a:solidFill>
              </a:rPr>
              <a:t>بیشتر مفید باشه تا آسیب رسان </a:t>
            </a:r>
            <a:endParaRPr lang="en-US" sz="3600" b="1" dirty="0">
              <a:solidFill>
                <a:srgbClr val="FF0000"/>
              </a:solidFill>
            </a:endParaRPr>
          </a:p>
        </p:txBody>
      </p:sp>
    </p:spTree>
    <p:extLst>
      <p:ext uri="{BB962C8B-B14F-4D97-AF65-F5344CB8AC3E}">
        <p14:creationId xmlns:p14="http://schemas.microsoft.com/office/powerpoint/2010/main" val="47494096"/>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37"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outVertic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37"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arn(outVertical)">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nodeType="clickEffect">
                                  <p:stCondLst>
                                    <p:cond delay="0"/>
                                  </p:stCondLst>
                                  <p:childTnLst>
                                    <p:set>
                                      <p:cBhvr>
                                        <p:cTn id="16" dur="1" fill="hold">
                                          <p:stCondLst>
                                            <p:cond delay="0"/>
                                          </p:stCondLst>
                                        </p:cTn>
                                        <p:tgtEl>
                                          <p:spTgt spid="7">
                                            <p:txEl>
                                              <p:pRg st="0" end="0"/>
                                            </p:txEl>
                                          </p:spTgt>
                                        </p:tgtEl>
                                        <p:attrNameLst>
                                          <p:attrName>style.visibility</p:attrName>
                                        </p:attrNameLst>
                                      </p:cBhvr>
                                      <p:to>
                                        <p:strVal val="visible"/>
                                      </p:to>
                                    </p:set>
                                    <p:animEffect transition="in" filter="fade">
                                      <p:cBhvr>
                                        <p:cTn id="17" dur="1000"/>
                                        <p:tgtEl>
                                          <p:spTgt spid="7">
                                            <p:txEl>
                                              <p:pRg st="0" end="0"/>
                                            </p:txEl>
                                          </p:spTgt>
                                        </p:tgtEl>
                                      </p:cBhvr>
                                    </p:animEffect>
                                    <p:anim calcmode="lin" valueType="num">
                                      <p:cBhvr>
                                        <p:cTn id="18"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p:cTn id="19" dur="1000" fill="hold"/>
                                        <p:tgtEl>
                                          <p:spTgt spid="7">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A88D614A-68B5-47F7-80EC-2A49FB17F7F8}"/>
              </a:ext>
            </a:extLst>
          </p:cNvPr>
          <p:cNvSpPr txBox="1"/>
          <p:nvPr/>
        </p:nvSpPr>
        <p:spPr>
          <a:xfrm>
            <a:off x="1979712" y="980728"/>
            <a:ext cx="6480720" cy="2215991"/>
          </a:xfrm>
          <a:prstGeom prst="rect">
            <a:avLst/>
          </a:prstGeom>
          <a:noFill/>
        </p:spPr>
        <p:txBody>
          <a:bodyPr wrap="square" rtlCol="1">
            <a:spAutoFit/>
          </a:bodyPr>
          <a:lstStyle/>
          <a:p>
            <a:pPr algn="r" rtl="1">
              <a:spcAft>
                <a:spcPts val="1800"/>
              </a:spcAft>
            </a:pPr>
            <a:r>
              <a:rPr lang="en-US" sz="3600" b="1" i="1" dirty="0">
                <a:solidFill>
                  <a:srgbClr val="0070C0"/>
                </a:solidFill>
              </a:rPr>
              <a:t>ISO 15189</a:t>
            </a:r>
            <a:r>
              <a:rPr lang="fa-IR" sz="3600" b="1" i="1" dirty="0">
                <a:solidFill>
                  <a:srgbClr val="0070C0"/>
                </a:solidFill>
              </a:rPr>
              <a:t>:</a:t>
            </a:r>
          </a:p>
          <a:p>
            <a:pPr marL="285750" indent="-285750" algn="r" rtl="1">
              <a:spcAft>
                <a:spcPts val="1800"/>
              </a:spcAft>
              <a:buFont typeface="Courier New" panose="02070309020205020404" pitchFamily="49" charset="0"/>
              <a:buChar char="o"/>
            </a:pPr>
            <a:r>
              <a:rPr lang="fa-IR" sz="3600" b="1" dirty="0"/>
              <a:t>کاربرد مورد نظر آزمایش</a:t>
            </a:r>
          </a:p>
          <a:p>
            <a:pPr marL="285750" indent="-285750" algn="r" rtl="1">
              <a:spcAft>
                <a:spcPts val="1800"/>
              </a:spcAft>
              <a:buFont typeface="Courier New" panose="02070309020205020404" pitchFamily="49" charset="0"/>
              <a:buChar char="o"/>
            </a:pPr>
            <a:r>
              <a:rPr lang="fa-IR" sz="3600" b="1" dirty="0"/>
              <a:t> تاثیر بر رسیدگی به بیماران</a:t>
            </a:r>
          </a:p>
        </p:txBody>
      </p:sp>
      <p:sp>
        <p:nvSpPr>
          <p:cNvPr id="7" name="TextBox 6">
            <a:extLst>
              <a:ext uri="{FF2B5EF4-FFF2-40B4-BE49-F238E27FC236}">
                <a16:creationId xmlns:a16="http://schemas.microsoft.com/office/drawing/2014/main" id="{6BCEAB1E-FBBD-407D-8194-979634CFBCFE}"/>
              </a:ext>
            </a:extLst>
          </p:cNvPr>
          <p:cNvSpPr txBox="1"/>
          <p:nvPr/>
        </p:nvSpPr>
        <p:spPr>
          <a:xfrm>
            <a:off x="1331640" y="3464903"/>
            <a:ext cx="6480720" cy="1431161"/>
          </a:xfrm>
          <a:prstGeom prst="rect">
            <a:avLst/>
          </a:prstGeom>
          <a:noFill/>
        </p:spPr>
        <p:txBody>
          <a:bodyPr wrap="square" rtlCol="1">
            <a:spAutoFit/>
          </a:bodyPr>
          <a:lstStyle/>
          <a:p>
            <a:pPr marL="571500" indent="-571500" algn="r" rtl="1">
              <a:spcAft>
                <a:spcPts val="1800"/>
              </a:spcAft>
              <a:buFont typeface="Wingdings" panose="05000000000000000000" pitchFamily="2" charset="2"/>
              <a:buChar char="Ø"/>
            </a:pPr>
            <a:r>
              <a:rPr lang="fa-IR" sz="3600" b="1" dirty="0">
                <a:solidFill>
                  <a:srgbClr val="FF0000"/>
                </a:solidFill>
              </a:rPr>
              <a:t>دانستن مبنای برقراری </a:t>
            </a:r>
          </a:p>
          <a:p>
            <a:pPr marL="571500" indent="-571500" algn="r" rtl="1">
              <a:spcAft>
                <a:spcPts val="1800"/>
              </a:spcAft>
              <a:buFont typeface="Wingdings" panose="05000000000000000000" pitchFamily="2" charset="2"/>
              <a:buChar char="Ø"/>
            </a:pPr>
            <a:r>
              <a:rPr lang="fa-IR" sz="3600" b="1" dirty="0">
                <a:solidFill>
                  <a:srgbClr val="FF0000"/>
                </a:solidFill>
              </a:rPr>
              <a:t>چگونگی به کار بستن</a:t>
            </a:r>
          </a:p>
        </p:txBody>
      </p:sp>
    </p:spTree>
    <p:extLst>
      <p:ext uri="{BB962C8B-B14F-4D97-AF65-F5344CB8AC3E}">
        <p14:creationId xmlns:p14="http://schemas.microsoft.com/office/powerpoint/2010/main" val="1334095986"/>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up)">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3608" y="120937"/>
            <a:ext cx="7886700" cy="1325563"/>
          </a:xfrm>
        </p:spPr>
        <p:txBody>
          <a:bodyPr>
            <a:normAutofit/>
          </a:bodyPr>
          <a:lstStyle/>
          <a:p>
            <a:pPr algn="r" rtl="1"/>
            <a:r>
              <a:rPr lang="fa-IR" sz="3200" b="1" dirty="0">
                <a:solidFill>
                  <a:srgbClr val="7030A0"/>
                </a:solidFill>
              </a:rPr>
              <a:t>موارد استفاده:</a:t>
            </a:r>
            <a:endParaRPr lang="en-US" sz="3200" b="1" dirty="0">
              <a:solidFill>
                <a:srgbClr val="7030A0"/>
              </a:solidFill>
            </a:endParaRPr>
          </a:p>
        </p:txBody>
      </p:sp>
      <p:sp>
        <p:nvSpPr>
          <p:cNvPr id="3" name="Content Placeholder 2"/>
          <p:cNvSpPr>
            <a:spLocks noGrp="1"/>
          </p:cNvSpPr>
          <p:nvPr>
            <p:ph idx="1"/>
          </p:nvPr>
        </p:nvSpPr>
        <p:spPr>
          <a:xfrm>
            <a:off x="628650" y="1412776"/>
            <a:ext cx="7886700" cy="4986957"/>
          </a:xfrm>
        </p:spPr>
        <p:txBody>
          <a:bodyPr>
            <a:normAutofit fontScale="92500" lnSpcReduction="20000"/>
          </a:bodyPr>
          <a:lstStyle/>
          <a:p>
            <a:pPr algn="r" rtl="1">
              <a:spcAft>
                <a:spcPts val="1800"/>
              </a:spcAft>
            </a:pPr>
            <a:r>
              <a:rPr lang="fa-IR" b="1" dirty="0"/>
              <a:t>ارزشیابی (توسط سازندگان)</a:t>
            </a:r>
            <a:endParaRPr lang="en-US" b="1" dirty="0"/>
          </a:p>
          <a:p>
            <a:pPr algn="r" rtl="1">
              <a:spcAft>
                <a:spcPts val="1800"/>
              </a:spcAft>
            </a:pPr>
            <a:r>
              <a:rPr lang="fa-IR" b="1" dirty="0"/>
              <a:t>انتخاب و ارزیابی </a:t>
            </a:r>
            <a:r>
              <a:rPr lang="fa-IR" b="1" dirty="0" err="1"/>
              <a:t>روش‌های</a:t>
            </a:r>
            <a:r>
              <a:rPr lang="fa-IR" b="1" dirty="0"/>
              <a:t> جدید</a:t>
            </a:r>
          </a:p>
          <a:p>
            <a:pPr algn="r" rtl="1">
              <a:spcAft>
                <a:spcPts val="1800"/>
              </a:spcAft>
            </a:pPr>
            <a:r>
              <a:rPr lang="fa-IR" b="1" dirty="0"/>
              <a:t>گواهی کردن (توسط آزمایشگاه)</a:t>
            </a:r>
          </a:p>
          <a:p>
            <a:pPr algn="r" rtl="1">
              <a:spcAft>
                <a:spcPts val="1800"/>
              </a:spcAft>
            </a:pPr>
            <a:r>
              <a:rPr lang="fa-IR" b="1" dirty="0"/>
              <a:t>طراحی پایش کیفیت داخلی </a:t>
            </a:r>
            <a:r>
              <a:rPr lang="en-US" b="1" dirty="0"/>
              <a:t>IQC</a:t>
            </a:r>
            <a:endParaRPr lang="fa-IR" b="1" dirty="0"/>
          </a:p>
          <a:p>
            <a:pPr algn="r" rtl="1">
              <a:spcAft>
                <a:spcPts val="1800"/>
              </a:spcAft>
            </a:pPr>
            <a:r>
              <a:rPr lang="fa-IR" b="1" dirty="0"/>
              <a:t>ارزیابی تغییرات گروه به گروه </a:t>
            </a:r>
            <a:r>
              <a:rPr lang="en-US" b="1" dirty="0"/>
              <a:t>(Lot-to-lot)</a:t>
            </a:r>
            <a:endParaRPr lang="fa-IR" b="1" dirty="0"/>
          </a:p>
          <a:p>
            <a:pPr algn="r" rtl="1">
              <a:spcAft>
                <a:spcPts val="1800"/>
              </a:spcAft>
            </a:pPr>
            <a:r>
              <a:rPr lang="fa-IR" b="1" dirty="0"/>
              <a:t>اجرای پایش کیفیت خارجی </a:t>
            </a:r>
            <a:r>
              <a:rPr lang="en-US" b="1" dirty="0"/>
              <a:t>EQA/PT</a:t>
            </a:r>
          </a:p>
          <a:p>
            <a:pPr algn="r" rtl="1">
              <a:spcAft>
                <a:spcPts val="1800"/>
              </a:spcAft>
            </a:pPr>
            <a:r>
              <a:rPr lang="fa-IR" b="1" dirty="0" err="1"/>
              <a:t>هدفگذاری</a:t>
            </a:r>
            <a:r>
              <a:rPr lang="fa-IR" b="1" dirty="0"/>
              <a:t> برای سازندگان</a:t>
            </a:r>
          </a:p>
          <a:p>
            <a:pPr algn="r" rtl="1">
              <a:spcAft>
                <a:spcPts val="1800"/>
              </a:spcAft>
            </a:pPr>
            <a:r>
              <a:rPr lang="fa-IR" b="1" dirty="0"/>
              <a:t>بهبود دادن روش های ضعیف</a:t>
            </a:r>
            <a:endParaRPr lang="en-US" b="1" dirty="0"/>
          </a:p>
        </p:txBody>
      </p:sp>
    </p:spTree>
    <p:extLst>
      <p:ext uri="{BB962C8B-B14F-4D97-AF65-F5344CB8AC3E}">
        <p14:creationId xmlns:p14="http://schemas.microsoft.com/office/powerpoint/2010/main" val="207016552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right)">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2"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right)">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2" fill="hold" grpId="0" nodeType="clickEffect">
                                  <p:stCondLst>
                                    <p:cond delay="100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right)">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2" fill="hold" grpId="0" nodeType="clickEffect">
                                  <p:stCondLst>
                                    <p:cond delay="100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right)">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2" fill="hold" grpId="0" nodeType="clickEffect">
                                  <p:stCondLst>
                                    <p:cond delay="100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right)">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2" fill="hold" grpId="0" nodeType="clickEffect">
                                  <p:stCondLst>
                                    <p:cond delay="100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wipe(right)">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2" fill="hold" grpId="0" nodeType="clickEffect">
                                  <p:stCondLst>
                                    <p:cond delay="100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wipe(right)">
                                      <p:cBhvr>
                                        <p:cTn id="37" dur="5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2" fill="hold" grpId="0" nodeType="clickEffect">
                                  <p:stCondLst>
                                    <p:cond delay="100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wipe(right)">
                                      <p:cBhvr>
                                        <p:cTn id="42"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879FEDD-F829-4E91-B0D3-80DBE591EC10}"/>
              </a:ext>
            </a:extLst>
          </p:cNvPr>
          <p:cNvSpPr>
            <a:spLocks noGrp="1"/>
          </p:cNvSpPr>
          <p:nvPr>
            <p:ph idx="1"/>
          </p:nvPr>
        </p:nvSpPr>
        <p:spPr>
          <a:xfrm>
            <a:off x="0" y="1923596"/>
            <a:ext cx="9036496" cy="4351338"/>
          </a:xfrm>
        </p:spPr>
        <p:txBody>
          <a:bodyPr>
            <a:normAutofit/>
          </a:bodyPr>
          <a:lstStyle/>
          <a:p>
            <a:pPr algn="r" rtl="1">
              <a:spcAft>
                <a:spcPts val="1200"/>
              </a:spcAft>
            </a:pPr>
            <a:r>
              <a:rPr lang="fa-IR" sz="2400" b="1" dirty="0"/>
              <a:t>اهداف سنجشی  </a:t>
            </a:r>
            <a:r>
              <a:rPr lang="en-US" sz="2400" b="1" dirty="0"/>
              <a:t>Analytical Goals</a:t>
            </a:r>
            <a:endParaRPr lang="fa-IR" sz="2400" b="1" dirty="0"/>
          </a:p>
          <a:p>
            <a:pPr algn="r" rtl="1">
              <a:spcAft>
                <a:spcPts val="1200"/>
              </a:spcAft>
            </a:pPr>
            <a:r>
              <a:rPr lang="fa-IR" sz="2400" b="1" dirty="0"/>
              <a:t>اهداف کیفیت </a:t>
            </a:r>
            <a:r>
              <a:rPr lang="en-US" sz="2400" b="1" dirty="0"/>
              <a:t>Quality Goals</a:t>
            </a:r>
          </a:p>
          <a:p>
            <a:pPr algn="r" rtl="1">
              <a:spcAft>
                <a:spcPts val="1200"/>
              </a:spcAft>
            </a:pPr>
            <a:r>
              <a:rPr lang="fa-IR" sz="2400" b="1" dirty="0"/>
              <a:t>مشخصات عملکرد سنجشی  </a:t>
            </a:r>
            <a:r>
              <a:rPr lang="en-US" sz="2400" b="1" dirty="0"/>
              <a:t>Analytical Performance Characteristics	</a:t>
            </a:r>
          </a:p>
          <a:p>
            <a:pPr algn="r" rtl="1">
              <a:spcAft>
                <a:spcPts val="1200"/>
              </a:spcAft>
            </a:pPr>
            <a:r>
              <a:rPr lang="fa-IR" sz="2400" b="1" dirty="0"/>
              <a:t>معیارهای کیفیت </a:t>
            </a:r>
            <a:r>
              <a:rPr lang="en-US" sz="2400" b="1" dirty="0"/>
              <a:t>Quality Standards</a:t>
            </a:r>
            <a:endParaRPr lang="fa-IR" sz="2400" b="1" dirty="0"/>
          </a:p>
        </p:txBody>
      </p:sp>
      <p:sp>
        <p:nvSpPr>
          <p:cNvPr id="4" name="Title 3">
            <a:extLst>
              <a:ext uri="{FF2B5EF4-FFF2-40B4-BE49-F238E27FC236}">
                <a16:creationId xmlns:a16="http://schemas.microsoft.com/office/drawing/2014/main" id="{9C72773C-221B-43C8-92D5-4DC947BBF097}"/>
              </a:ext>
            </a:extLst>
          </p:cNvPr>
          <p:cNvSpPr txBox="1">
            <a:spLocks noGrp="1"/>
          </p:cNvSpPr>
          <p:nvPr>
            <p:ph type="title"/>
          </p:nvPr>
        </p:nvSpPr>
        <p:spPr>
          <a:xfrm>
            <a:off x="628650" y="705348"/>
            <a:ext cx="7886700" cy="645113"/>
          </a:xfrm>
          <a:prstGeom prst="rect">
            <a:avLst/>
          </a:prstGeom>
          <a:noFill/>
        </p:spPr>
        <p:txBody>
          <a:bodyPr wrap="square">
            <a:spAutoFit/>
          </a:bodyPr>
          <a:lstStyle/>
          <a:p>
            <a:pPr marL="0" marR="0" algn="r" rtl="1">
              <a:lnSpc>
                <a:spcPct val="107000"/>
              </a:lnSpc>
              <a:spcBef>
                <a:spcPts val="0"/>
              </a:spcBef>
              <a:spcAft>
                <a:spcPts val="0"/>
              </a:spcAft>
            </a:pPr>
            <a:r>
              <a:rPr lang="fa-IR" sz="3600" b="1" dirty="0">
                <a:solidFill>
                  <a:srgbClr val="FF0000"/>
                </a:solidFill>
              </a:rPr>
              <a:t>اسامی گوناگون</a:t>
            </a:r>
          </a:p>
        </p:txBody>
      </p:sp>
    </p:spTree>
    <p:extLst>
      <p:ext uri="{BB962C8B-B14F-4D97-AF65-F5344CB8AC3E}">
        <p14:creationId xmlns:p14="http://schemas.microsoft.com/office/powerpoint/2010/main" val="4082417204"/>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Effect transition="in" filter="fade">
                                      <p:cBhvr>
                                        <p:cTn id="13" dur="1000"/>
                                        <p:tgtEl>
                                          <p:spTgt spid="3">
                                            <p:txEl>
                                              <p:pRg st="1" end="1"/>
                                            </p:txEl>
                                          </p:spTgt>
                                        </p:tgtEl>
                                      </p:cBhvr>
                                    </p:animEffect>
                                    <p:anim calcmode="lin" valueType="num">
                                      <p:cBhvr>
                                        <p:cTn id="14"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5"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Effect transition="in" filter="fade">
                                      <p:cBhvr>
                                        <p:cTn id="19" dur="1000"/>
                                        <p:tgtEl>
                                          <p:spTgt spid="3">
                                            <p:txEl>
                                              <p:pRg st="2" end="2"/>
                                            </p:txEl>
                                          </p:spTgt>
                                        </p:tgtEl>
                                      </p:cBhvr>
                                    </p:animEffect>
                                    <p:anim calcmode="lin" valueType="num">
                                      <p:cBhvr>
                                        <p:cTn id="20"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grpId="0" nodeType="after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Effect transition="in" filter="fade">
                                      <p:cBhvr>
                                        <p:cTn id="25" dur="1000"/>
                                        <p:tgtEl>
                                          <p:spTgt spid="3">
                                            <p:txEl>
                                              <p:pRg st="3" end="3"/>
                                            </p:txEl>
                                          </p:spTgt>
                                        </p:tgtEl>
                                      </p:cBhvr>
                                    </p:animEffect>
                                    <p:anim calcmode="lin" valueType="num">
                                      <p:cBhvr>
                                        <p:cTn id="26"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7"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2" y="26276"/>
            <a:ext cx="8784976" cy="1386500"/>
          </a:xfrm>
        </p:spPr>
        <p:txBody>
          <a:bodyPr>
            <a:noAutofit/>
          </a:bodyPr>
          <a:lstStyle/>
          <a:p>
            <a:r>
              <a:rPr lang="en-US" sz="2800" b="1" dirty="0">
                <a:solidFill>
                  <a:srgbClr val="7030A0"/>
                </a:solidFill>
              </a:rPr>
              <a:t>CLSI EP46 ED1PD:2024 </a:t>
            </a:r>
            <a:r>
              <a:rPr lang="fa-IR" sz="2400" dirty="0">
                <a:solidFill>
                  <a:schemeClr val="tx1">
                    <a:lumMod val="95000"/>
                    <a:lumOff val="5000"/>
                  </a:schemeClr>
                </a:solidFill>
              </a:rPr>
              <a:t>(پیش </a:t>
            </a:r>
            <a:r>
              <a:rPr lang="fa-IR" sz="2400" dirty="0" err="1">
                <a:solidFill>
                  <a:schemeClr val="tx1">
                    <a:lumMod val="95000"/>
                    <a:lumOff val="5000"/>
                  </a:schemeClr>
                </a:solidFill>
              </a:rPr>
              <a:t>نویس</a:t>
            </a:r>
            <a:r>
              <a:rPr lang="fa-IR" sz="2400" dirty="0">
                <a:solidFill>
                  <a:schemeClr val="tx1">
                    <a:lumMod val="95000"/>
                    <a:lumOff val="5000"/>
                  </a:schemeClr>
                </a:solidFill>
              </a:rPr>
              <a:t>)</a:t>
            </a:r>
            <a:br>
              <a:rPr lang="en-US" sz="2800" b="1" dirty="0">
                <a:solidFill>
                  <a:srgbClr val="7030A0"/>
                </a:solidFill>
              </a:rPr>
            </a:br>
            <a:r>
              <a:rPr lang="en-US" sz="2000" b="1" dirty="0"/>
              <a:t>Determining Allowable Total Error Goals and Limits for Quantitative Medical Laboratory Measurement Procedures</a:t>
            </a:r>
            <a:endParaRPr lang="en-US" b="1" dirty="0">
              <a:solidFill>
                <a:srgbClr val="7030A0"/>
              </a:solidFill>
            </a:endParaRPr>
          </a:p>
        </p:txBody>
      </p:sp>
      <p:sp>
        <p:nvSpPr>
          <p:cNvPr id="7" name="Rectangle 6"/>
          <p:cNvSpPr/>
          <p:nvPr/>
        </p:nvSpPr>
        <p:spPr>
          <a:xfrm>
            <a:off x="323529" y="1290608"/>
            <a:ext cx="8424935" cy="2880319"/>
          </a:xfrm>
          <a:prstGeom prst="rect">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r" rtl="1">
              <a:spcAft>
                <a:spcPts val="1200"/>
              </a:spcAft>
              <a:buClr>
                <a:srgbClr val="7030A0"/>
              </a:buClr>
              <a:buSzPct val="110000"/>
              <a:buFont typeface="Wingdings" panose="05000000000000000000" pitchFamily="2" charset="2"/>
              <a:buChar char="v"/>
            </a:pPr>
            <a:r>
              <a:rPr lang="fa-IR" sz="3200" b="1" u="sng" dirty="0">
                <a:solidFill>
                  <a:srgbClr val="002060"/>
                </a:solidFill>
              </a:rPr>
              <a:t>هدف </a:t>
            </a:r>
            <a:r>
              <a:rPr lang="en-US" sz="3200" b="1" u="sng" dirty="0">
                <a:solidFill>
                  <a:srgbClr val="002060"/>
                </a:solidFill>
              </a:rPr>
              <a:t>Goal</a:t>
            </a:r>
          </a:p>
          <a:p>
            <a:pPr marL="342900" indent="-342900" algn="justLow" rtl="1">
              <a:spcAft>
                <a:spcPts val="600"/>
              </a:spcAft>
              <a:buClr>
                <a:srgbClr val="00B0F0"/>
              </a:buClr>
              <a:buSzPct val="100000"/>
              <a:buFont typeface="Wingdings" panose="05000000000000000000" pitchFamily="2" charset="2"/>
              <a:buChar char="µ"/>
            </a:pPr>
            <a:r>
              <a:rPr lang="fa-IR" sz="2400" dirty="0">
                <a:solidFill>
                  <a:schemeClr val="tx1"/>
                </a:solidFill>
              </a:rPr>
              <a:t>بر اساس نیاز </a:t>
            </a:r>
            <a:r>
              <a:rPr lang="fa-IR" sz="2400" b="1" dirty="0">
                <a:solidFill>
                  <a:srgbClr val="FF0000"/>
                </a:solidFill>
              </a:rPr>
              <a:t>بالین</a:t>
            </a:r>
          </a:p>
          <a:p>
            <a:pPr marL="342900" indent="-342900" algn="justLow" rtl="1">
              <a:spcAft>
                <a:spcPts val="600"/>
              </a:spcAft>
              <a:buClr>
                <a:srgbClr val="00B0F0"/>
              </a:buClr>
              <a:buSzPct val="100000"/>
              <a:buFont typeface="Wingdings" panose="05000000000000000000" pitchFamily="2" charset="2"/>
              <a:buChar char="µ"/>
            </a:pPr>
            <a:r>
              <a:rPr lang="fa-IR" sz="2400" b="1" dirty="0" err="1">
                <a:solidFill>
                  <a:srgbClr val="FF0000"/>
                </a:solidFill>
              </a:rPr>
              <a:t>انگیزشی</a:t>
            </a:r>
            <a:endParaRPr lang="fa-IR" sz="2400" b="1" dirty="0">
              <a:solidFill>
                <a:srgbClr val="FF0000"/>
              </a:solidFill>
            </a:endParaRPr>
          </a:p>
          <a:p>
            <a:pPr marL="342900" indent="-342900" algn="justLow" rtl="1">
              <a:spcAft>
                <a:spcPts val="600"/>
              </a:spcAft>
              <a:buClr>
                <a:srgbClr val="00B0F0"/>
              </a:buClr>
              <a:buSzPct val="100000"/>
              <a:buFont typeface="Wingdings" panose="05000000000000000000" pitchFamily="2" charset="2"/>
              <a:buChar char="µ"/>
            </a:pPr>
            <a:r>
              <a:rPr lang="fa-IR" sz="2400" dirty="0">
                <a:solidFill>
                  <a:schemeClr val="tx1"/>
                </a:solidFill>
              </a:rPr>
              <a:t>ممکن است توسط تعداد اندکی </a:t>
            </a:r>
            <a:r>
              <a:rPr lang="fa-IR" sz="2400" dirty="0" err="1">
                <a:solidFill>
                  <a:schemeClr val="tx1"/>
                </a:solidFill>
              </a:rPr>
              <a:t>ازروش‌ها</a:t>
            </a:r>
            <a:r>
              <a:rPr lang="fa-IR" sz="2400" dirty="0">
                <a:solidFill>
                  <a:schemeClr val="tx1"/>
                </a:solidFill>
              </a:rPr>
              <a:t> قابل </a:t>
            </a:r>
            <a:r>
              <a:rPr lang="fa-IR" sz="2400" b="1" dirty="0">
                <a:solidFill>
                  <a:srgbClr val="FF0000"/>
                </a:solidFill>
              </a:rPr>
              <a:t>دستیابی</a:t>
            </a:r>
            <a:r>
              <a:rPr lang="fa-IR" sz="2400" dirty="0">
                <a:solidFill>
                  <a:schemeClr val="tx1"/>
                </a:solidFill>
              </a:rPr>
              <a:t> </a:t>
            </a:r>
            <a:r>
              <a:rPr lang="fa-IR" sz="2400" b="1" dirty="0">
                <a:solidFill>
                  <a:srgbClr val="FF0000"/>
                </a:solidFill>
              </a:rPr>
              <a:t>باشد یا نباشد</a:t>
            </a:r>
          </a:p>
          <a:p>
            <a:pPr marL="342900" indent="-342900" algn="justLow" rtl="1">
              <a:spcAft>
                <a:spcPts val="600"/>
              </a:spcAft>
              <a:buClr>
                <a:srgbClr val="00B0F0"/>
              </a:buClr>
              <a:buSzPct val="100000"/>
              <a:buFont typeface="Wingdings" panose="05000000000000000000" pitchFamily="2" charset="2"/>
              <a:buChar char="µ"/>
            </a:pPr>
            <a:r>
              <a:rPr lang="fa-IR" sz="2400" dirty="0">
                <a:solidFill>
                  <a:schemeClr val="tx1"/>
                </a:solidFill>
              </a:rPr>
              <a:t>ممکن است </a:t>
            </a:r>
            <a:r>
              <a:rPr lang="fa-IR" sz="2400" b="1" dirty="0" err="1">
                <a:solidFill>
                  <a:srgbClr val="FF0000"/>
                </a:solidFill>
              </a:rPr>
              <a:t>رتبه‌بندی</a:t>
            </a:r>
            <a:r>
              <a:rPr lang="fa-IR" sz="2400" dirty="0">
                <a:solidFill>
                  <a:schemeClr val="tx1"/>
                </a:solidFill>
              </a:rPr>
              <a:t> به صورت «</a:t>
            </a:r>
            <a:r>
              <a:rPr lang="fa-IR" sz="2400" dirty="0" err="1">
                <a:solidFill>
                  <a:schemeClr val="tx1"/>
                </a:solidFill>
              </a:rPr>
              <a:t>حداقلی</a:t>
            </a:r>
            <a:r>
              <a:rPr lang="fa-IR" sz="2400" dirty="0">
                <a:solidFill>
                  <a:schemeClr val="tx1"/>
                </a:solidFill>
              </a:rPr>
              <a:t>»، «مطلوب»، «بهینه»</a:t>
            </a:r>
          </a:p>
          <a:p>
            <a:pPr algn="justLow" rtl="1"/>
            <a:endParaRPr lang="en-US" sz="2400" dirty="0">
              <a:solidFill>
                <a:schemeClr val="tx1"/>
              </a:solidFill>
            </a:endParaRPr>
          </a:p>
        </p:txBody>
      </p:sp>
      <p:sp>
        <p:nvSpPr>
          <p:cNvPr id="4" name="Rectangle 3">
            <a:extLst>
              <a:ext uri="{FF2B5EF4-FFF2-40B4-BE49-F238E27FC236}">
                <a16:creationId xmlns:a16="http://schemas.microsoft.com/office/drawing/2014/main" id="{5388481A-5AF7-4606-923D-9D26BB3E91AB}"/>
              </a:ext>
            </a:extLst>
          </p:cNvPr>
          <p:cNvSpPr/>
          <p:nvPr/>
        </p:nvSpPr>
        <p:spPr>
          <a:xfrm>
            <a:off x="323529" y="4314944"/>
            <a:ext cx="8424935" cy="2282408"/>
          </a:xfrm>
          <a:prstGeom prst="rect">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r" rtl="1">
              <a:spcAft>
                <a:spcPts val="1200"/>
              </a:spcAft>
              <a:buClr>
                <a:srgbClr val="7030A0"/>
              </a:buClr>
              <a:buSzPct val="110000"/>
              <a:buFont typeface="Wingdings" panose="05000000000000000000" pitchFamily="2" charset="2"/>
              <a:buChar char="v"/>
            </a:pPr>
            <a:r>
              <a:rPr lang="fa-IR" sz="3200" b="1" u="sng" dirty="0">
                <a:solidFill>
                  <a:srgbClr val="002060"/>
                </a:solidFill>
              </a:rPr>
              <a:t>÷</a:t>
            </a:r>
            <a:endParaRPr lang="en-US" sz="3200" b="1" u="sng" dirty="0">
              <a:solidFill>
                <a:srgbClr val="002060"/>
              </a:solidFill>
            </a:endParaRPr>
          </a:p>
          <a:p>
            <a:pPr marL="342900" indent="-342900" algn="justLow" rtl="1">
              <a:spcAft>
                <a:spcPts val="600"/>
              </a:spcAft>
              <a:buClr>
                <a:srgbClr val="00B0F0"/>
              </a:buClr>
              <a:buFont typeface="Wingdings" panose="05000000000000000000" pitchFamily="2" charset="2"/>
              <a:buChar char="µ"/>
            </a:pPr>
            <a:r>
              <a:rPr lang="fa-IR" sz="2400" dirty="0">
                <a:solidFill>
                  <a:schemeClr val="tx1"/>
                </a:solidFill>
              </a:rPr>
              <a:t>بر اساس الزامات </a:t>
            </a:r>
            <a:r>
              <a:rPr lang="fa-IR" sz="2400" b="1" dirty="0">
                <a:solidFill>
                  <a:srgbClr val="FF0000"/>
                </a:solidFill>
              </a:rPr>
              <a:t>نظارتی </a:t>
            </a:r>
            <a:r>
              <a:rPr lang="fa-IR" sz="2400" dirty="0">
                <a:solidFill>
                  <a:schemeClr val="tx1"/>
                </a:solidFill>
              </a:rPr>
              <a:t>-</a:t>
            </a:r>
            <a:r>
              <a:rPr lang="fa-IR" sz="2400" b="1" dirty="0">
                <a:solidFill>
                  <a:srgbClr val="FF0000"/>
                </a:solidFill>
              </a:rPr>
              <a:t> </a:t>
            </a:r>
            <a:r>
              <a:rPr lang="fa-IR" sz="2400" dirty="0">
                <a:solidFill>
                  <a:schemeClr val="tx1"/>
                </a:solidFill>
              </a:rPr>
              <a:t>مثلا برای ارزشیابی، گواهی کردن، پایش کیفیت خارجی</a:t>
            </a:r>
          </a:p>
          <a:p>
            <a:pPr marL="342900" indent="-342900" algn="justLow" rtl="1">
              <a:spcAft>
                <a:spcPts val="600"/>
              </a:spcAft>
              <a:buClr>
                <a:srgbClr val="00B0F0"/>
              </a:buClr>
              <a:buFont typeface="Wingdings" panose="05000000000000000000" pitchFamily="2" charset="2"/>
              <a:buChar char="µ"/>
            </a:pPr>
            <a:r>
              <a:rPr lang="fa-IR" sz="2400" dirty="0">
                <a:solidFill>
                  <a:schemeClr val="tx1"/>
                </a:solidFill>
              </a:rPr>
              <a:t>قابل دستیابی با </a:t>
            </a:r>
            <a:r>
              <a:rPr lang="fa-IR" sz="2400" dirty="0" err="1">
                <a:solidFill>
                  <a:schemeClr val="tx1"/>
                </a:solidFill>
              </a:rPr>
              <a:t>روش‌های</a:t>
            </a:r>
            <a:r>
              <a:rPr lang="fa-IR" sz="2400" dirty="0">
                <a:solidFill>
                  <a:schemeClr val="tx1"/>
                </a:solidFill>
              </a:rPr>
              <a:t> موجود </a:t>
            </a:r>
          </a:p>
          <a:p>
            <a:pPr algn="justLow" rtl="1"/>
            <a:endParaRPr lang="en-US" sz="2400" dirty="0">
              <a:solidFill>
                <a:schemeClr val="tx1"/>
              </a:solidFill>
            </a:endParaRPr>
          </a:p>
        </p:txBody>
      </p:sp>
    </p:spTree>
    <p:extLst>
      <p:ext uri="{BB962C8B-B14F-4D97-AF65-F5344CB8AC3E}">
        <p14:creationId xmlns:p14="http://schemas.microsoft.com/office/powerpoint/2010/main" val="3931154145"/>
      </p:ext>
    </p:extLst>
  </p:cSld>
  <p:clrMapOvr>
    <a:masterClrMapping/>
  </p:clrMapOvr>
  <p:transition spd="slow">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7">
                                            <p:txEl>
                                              <p:pRg st="1" end="1"/>
                                            </p:txEl>
                                          </p:spTgt>
                                        </p:tgtEl>
                                        <p:attrNameLst>
                                          <p:attrName>style.visibility</p:attrName>
                                        </p:attrNameLst>
                                      </p:cBhvr>
                                      <p:to>
                                        <p:strVal val="visible"/>
                                      </p:to>
                                    </p:set>
                                    <p:animEffect transition="in" filter="randombar(horizontal)">
                                      <p:cBhvr>
                                        <p:cTn id="7" dur="500"/>
                                        <p:tgtEl>
                                          <p:spTgt spid="7">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7">
                                            <p:txEl>
                                              <p:pRg st="2" end="2"/>
                                            </p:txEl>
                                          </p:spTgt>
                                        </p:tgtEl>
                                        <p:attrNameLst>
                                          <p:attrName>style.visibility</p:attrName>
                                        </p:attrNameLst>
                                      </p:cBhvr>
                                      <p:to>
                                        <p:strVal val="visible"/>
                                      </p:to>
                                    </p:set>
                                    <p:animEffect transition="in" filter="randombar(horizontal)">
                                      <p:cBhvr>
                                        <p:cTn id="12" dur="500"/>
                                        <p:tgtEl>
                                          <p:spTgt spid="7">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7">
                                            <p:txEl>
                                              <p:pRg st="3" end="3"/>
                                            </p:txEl>
                                          </p:spTgt>
                                        </p:tgtEl>
                                        <p:attrNameLst>
                                          <p:attrName>style.visibility</p:attrName>
                                        </p:attrNameLst>
                                      </p:cBhvr>
                                      <p:to>
                                        <p:strVal val="visible"/>
                                      </p:to>
                                    </p:set>
                                    <p:animEffect transition="in" filter="randombar(horizontal)">
                                      <p:cBhvr>
                                        <p:cTn id="17" dur="500"/>
                                        <p:tgtEl>
                                          <p:spTgt spid="7">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7">
                                            <p:txEl>
                                              <p:pRg st="4" end="4"/>
                                            </p:txEl>
                                          </p:spTgt>
                                        </p:tgtEl>
                                        <p:attrNameLst>
                                          <p:attrName>style.visibility</p:attrName>
                                        </p:attrNameLst>
                                      </p:cBhvr>
                                      <p:to>
                                        <p:strVal val="visible"/>
                                      </p:to>
                                    </p:set>
                                    <p:animEffect transition="in" filter="randombar(horizontal)">
                                      <p:cBhvr>
                                        <p:cTn id="22" dur="500"/>
                                        <p:tgtEl>
                                          <p:spTgt spid="7">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4">
                                            <p:txEl>
                                              <p:pRg st="1" end="1"/>
                                            </p:txEl>
                                          </p:spTgt>
                                        </p:tgtEl>
                                        <p:attrNameLst>
                                          <p:attrName>style.visibility</p:attrName>
                                        </p:attrNameLst>
                                      </p:cBhvr>
                                      <p:to>
                                        <p:strVal val="visible"/>
                                      </p:to>
                                    </p:set>
                                    <p:animEffect transition="in" filter="randombar(horizontal)">
                                      <p:cBhvr>
                                        <p:cTn id="27" dur="500"/>
                                        <p:tgtEl>
                                          <p:spTgt spid="4">
                                            <p:txEl>
                                              <p:pRg st="1" end="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nodeType="clickEffect">
                                  <p:stCondLst>
                                    <p:cond delay="0"/>
                                  </p:stCondLst>
                                  <p:childTnLst>
                                    <p:set>
                                      <p:cBhvr>
                                        <p:cTn id="31" dur="1" fill="hold">
                                          <p:stCondLst>
                                            <p:cond delay="0"/>
                                          </p:stCondLst>
                                        </p:cTn>
                                        <p:tgtEl>
                                          <p:spTgt spid="4">
                                            <p:txEl>
                                              <p:pRg st="2" end="2"/>
                                            </p:txEl>
                                          </p:spTgt>
                                        </p:tgtEl>
                                        <p:attrNameLst>
                                          <p:attrName>style.visibility</p:attrName>
                                        </p:attrNameLst>
                                      </p:cBhvr>
                                      <p:to>
                                        <p:strVal val="visible"/>
                                      </p:to>
                                    </p:set>
                                    <p:animEffect transition="in" filter="randombar(horizontal)">
                                      <p:cBhvr>
                                        <p:cTn id="32" dur="500"/>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0946" y="0"/>
            <a:ext cx="7886700" cy="903634"/>
          </a:xfrm>
        </p:spPr>
        <p:txBody>
          <a:bodyPr>
            <a:normAutofit/>
          </a:bodyPr>
          <a:lstStyle/>
          <a:p>
            <a:pPr algn="r"/>
            <a:r>
              <a:rPr lang="fa-IR" sz="3600" b="1" dirty="0">
                <a:solidFill>
                  <a:srgbClr val="7030A0"/>
                </a:solidFill>
              </a:rPr>
              <a:t>تاریخچه</a:t>
            </a:r>
            <a:endParaRPr lang="en-US" sz="3600" b="1" dirty="0">
              <a:solidFill>
                <a:srgbClr val="7030A0"/>
              </a:solidFill>
            </a:endParaRPr>
          </a:p>
        </p:txBody>
      </p:sp>
      <p:sp>
        <p:nvSpPr>
          <p:cNvPr id="3" name="Content Placeholder 2"/>
          <p:cNvSpPr>
            <a:spLocks noGrp="1"/>
          </p:cNvSpPr>
          <p:nvPr>
            <p:ph idx="1"/>
          </p:nvPr>
        </p:nvSpPr>
        <p:spPr>
          <a:xfrm>
            <a:off x="0" y="764704"/>
            <a:ext cx="8515350" cy="5412259"/>
          </a:xfrm>
        </p:spPr>
        <p:txBody>
          <a:bodyPr>
            <a:normAutofit/>
          </a:bodyPr>
          <a:lstStyle/>
          <a:p>
            <a:r>
              <a:rPr lang="en-US" sz="2400" b="1" dirty="0" err="1"/>
              <a:t>Tonks</a:t>
            </a:r>
            <a:r>
              <a:rPr lang="en-US" sz="2400" b="1" dirty="0"/>
              <a:t> DB. (1963)</a:t>
            </a:r>
          </a:p>
          <a:p>
            <a:pPr marL="0" indent="0">
              <a:spcBef>
                <a:spcPts val="0"/>
              </a:spcBef>
              <a:spcAft>
                <a:spcPts val="6000"/>
              </a:spcAft>
              <a:buNone/>
            </a:pPr>
            <a:r>
              <a:rPr lang="en-US" sz="1500" dirty="0"/>
              <a:t>A study of the accuracy and precision of clinical chemistry determinations in 170 Canadian laboratories. </a:t>
            </a:r>
            <a:r>
              <a:rPr lang="en-US" sz="1500" dirty="0" err="1"/>
              <a:t>Clin</a:t>
            </a:r>
            <a:r>
              <a:rPr lang="en-US" sz="1500" dirty="0"/>
              <a:t> </a:t>
            </a:r>
            <a:r>
              <a:rPr lang="en-US" sz="1500" dirty="0" err="1"/>
              <a:t>Chem</a:t>
            </a:r>
            <a:r>
              <a:rPr lang="en-US" sz="1500" dirty="0"/>
              <a:t> 1963;9:217–33. </a:t>
            </a:r>
          </a:p>
          <a:p>
            <a:pPr>
              <a:spcBef>
                <a:spcPts val="2400"/>
              </a:spcBef>
            </a:pPr>
            <a:r>
              <a:rPr lang="en-US" sz="2400" b="1" dirty="0"/>
              <a:t>Barnett RN. (1968)</a:t>
            </a:r>
          </a:p>
          <a:p>
            <a:pPr marL="0" indent="0">
              <a:spcBef>
                <a:spcPts val="0"/>
              </a:spcBef>
              <a:spcAft>
                <a:spcPts val="6000"/>
              </a:spcAft>
              <a:buNone/>
            </a:pPr>
            <a:r>
              <a:rPr lang="en-US" sz="1600" dirty="0"/>
              <a:t>Medical significance of laboratory results. Am J </a:t>
            </a:r>
            <a:r>
              <a:rPr lang="en-US" sz="1600" dirty="0" err="1"/>
              <a:t>Clin</a:t>
            </a:r>
            <a:r>
              <a:rPr lang="en-US" sz="1600" dirty="0"/>
              <a:t> </a:t>
            </a:r>
            <a:r>
              <a:rPr lang="en-US" sz="1600" dirty="0" err="1"/>
              <a:t>Pathol</a:t>
            </a:r>
            <a:r>
              <a:rPr lang="en-US" sz="1600" dirty="0"/>
              <a:t> 1968;50:671–6.</a:t>
            </a:r>
          </a:p>
          <a:p>
            <a:pPr>
              <a:spcBef>
                <a:spcPts val="3600"/>
              </a:spcBef>
            </a:pPr>
            <a:r>
              <a:rPr lang="en-US" sz="2400" b="1" dirty="0" err="1"/>
              <a:t>Cotlove</a:t>
            </a:r>
            <a:r>
              <a:rPr lang="en-US" sz="2400" b="1" dirty="0"/>
              <a:t> E, Harris EK, Williams GZ. (1970)</a:t>
            </a:r>
          </a:p>
          <a:p>
            <a:pPr marL="0" indent="0">
              <a:spcBef>
                <a:spcPts val="0"/>
              </a:spcBef>
              <a:spcAft>
                <a:spcPts val="6000"/>
              </a:spcAft>
              <a:buNone/>
            </a:pPr>
            <a:r>
              <a:rPr lang="en-US" sz="1600" dirty="0"/>
              <a:t>Biological and analytic components of variation in long-term studies of serum constituents in normal subjects. III. Physiological and medical implications. </a:t>
            </a:r>
            <a:r>
              <a:rPr lang="en-US" sz="1600" dirty="0" err="1"/>
              <a:t>Clin</a:t>
            </a:r>
            <a:r>
              <a:rPr lang="en-US" sz="1600" dirty="0"/>
              <a:t> </a:t>
            </a:r>
            <a:r>
              <a:rPr lang="en-US" sz="1600" dirty="0" err="1"/>
              <a:t>Chem</a:t>
            </a:r>
            <a:r>
              <a:rPr lang="en-US" sz="1600" dirty="0"/>
              <a:t> 1970;16:1028–32.</a:t>
            </a:r>
          </a:p>
          <a:p>
            <a:endParaRPr lang="en-US" sz="2000" dirty="0"/>
          </a:p>
        </p:txBody>
      </p:sp>
      <p:sp>
        <p:nvSpPr>
          <p:cNvPr id="5" name="Rectangle: Rounded Corners 4"/>
          <p:cNvSpPr/>
          <p:nvPr/>
        </p:nvSpPr>
        <p:spPr>
          <a:xfrm>
            <a:off x="119495" y="1590189"/>
            <a:ext cx="8395855" cy="740323"/>
          </a:xfrm>
          <a:prstGeom prst="roundRect">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fa-IR" sz="2400" dirty="0">
                <a:solidFill>
                  <a:srgbClr val="FF0000"/>
                </a:solidFill>
              </a:rPr>
              <a:t>توزیع نتایج افراد سالم</a:t>
            </a:r>
            <a:endParaRPr lang="en-US" sz="2400" dirty="0">
              <a:solidFill>
                <a:srgbClr val="FF0000"/>
              </a:solidFill>
            </a:endParaRPr>
          </a:p>
          <a:p>
            <a:pPr algn="r" rtl="1"/>
            <a:r>
              <a:rPr lang="fa-IR" sz="2400" dirty="0">
                <a:solidFill>
                  <a:schemeClr val="tx1">
                    <a:lumMod val="85000"/>
                    <a:lumOff val="15000"/>
                  </a:schemeClr>
                </a:solidFill>
              </a:rPr>
              <a:t>1/4 بازه مرجع؛ انحراف مجاز </a:t>
            </a:r>
            <a:r>
              <a:rPr lang="en-US" sz="2400" dirty="0">
                <a:solidFill>
                  <a:schemeClr val="tx1">
                    <a:lumMod val="85000"/>
                    <a:lumOff val="15000"/>
                  </a:schemeClr>
                </a:solidFill>
              </a:rPr>
              <a:t>(TEa)</a:t>
            </a:r>
            <a:r>
              <a:rPr lang="fa-IR" sz="2400" dirty="0">
                <a:solidFill>
                  <a:schemeClr val="tx1">
                    <a:lumMod val="85000"/>
                    <a:lumOff val="15000"/>
                  </a:schemeClr>
                </a:solidFill>
              </a:rPr>
              <a:t> </a:t>
            </a:r>
            <a:endParaRPr lang="en-US" sz="2400" dirty="0">
              <a:solidFill>
                <a:schemeClr val="tx1">
                  <a:lumMod val="85000"/>
                  <a:lumOff val="15000"/>
                </a:schemeClr>
              </a:solidFill>
            </a:endParaRPr>
          </a:p>
        </p:txBody>
      </p:sp>
      <p:sp>
        <p:nvSpPr>
          <p:cNvPr id="6" name="Rectangle: Rounded Corners 5"/>
          <p:cNvSpPr/>
          <p:nvPr/>
        </p:nvSpPr>
        <p:spPr>
          <a:xfrm>
            <a:off x="107504" y="5373216"/>
            <a:ext cx="8407846" cy="908720"/>
          </a:xfrm>
          <a:prstGeom prst="roundRect">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fa-IR" sz="2400" dirty="0">
                <a:solidFill>
                  <a:srgbClr val="FF0000"/>
                </a:solidFill>
              </a:rPr>
              <a:t>توزیع زیستی در </a:t>
            </a:r>
            <a:r>
              <a:rPr lang="fa-IR" sz="2400" dirty="0" err="1">
                <a:solidFill>
                  <a:srgbClr val="FF0000"/>
                </a:solidFill>
              </a:rPr>
              <a:t>افرد</a:t>
            </a:r>
            <a:r>
              <a:rPr lang="fa-IR" sz="2400" dirty="0">
                <a:solidFill>
                  <a:srgbClr val="FF0000"/>
                </a:solidFill>
              </a:rPr>
              <a:t> سالم</a:t>
            </a:r>
            <a:endParaRPr lang="en-US" sz="2400" dirty="0">
              <a:solidFill>
                <a:srgbClr val="FF0000"/>
              </a:solidFill>
            </a:endParaRPr>
          </a:p>
          <a:p>
            <a:pPr algn="r" rtl="1"/>
            <a:r>
              <a:rPr lang="fa-IR" sz="2400" dirty="0">
                <a:solidFill>
                  <a:schemeClr val="tx1">
                    <a:lumMod val="85000"/>
                    <a:lumOff val="15000"/>
                  </a:schemeClr>
                </a:solidFill>
              </a:rPr>
              <a:t>اجزای نوسان زیستی </a:t>
            </a:r>
            <a:r>
              <a:rPr lang="en-US" sz="2400" dirty="0">
                <a:solidFill>
                  <a:schemeClr val="tx1">
                    <a:lumMod val="85000"/>
                    <a:lumOff val="15000"/>
                  </a:schemeClr>
                </a:solidFill>
              </a:rPr>
              <a:t>(Biological Variation)</a:t>
            </a:r>
          </a:p>
        </p:txBody>
      </p:sp>
      <p:sp>
        <p:nvSpPr>
          <p:cNvPr id="7" name="Rectangle: Rounded Corners 6"/>
          <p:cNvSpPr/>
          <p:nvPr/>
        </p:nvSpPr>
        <p:spPr>
          <a:xfrm>
            <a:off x="107504" y="3281240"/>
            <a:ext cx="8407846" cy="832249"/>
          </a:xfrm>
          <a:prstGeom prst="roundRect">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fa-IR" sz="2400" dirty="0">
                <a:solidFill>
                  <a:srgbClr val="FF0000"/>
                </a:solidFill>
              </a:rPr>
              <a:t>تغییر مهم بالینی در نتایج متوالی</a:t>
            </a:r>
            <a:endParaRPr lang="en-US" sz="2400" dirty="0">
              <a:solidFill>
                <a:srgbClr val="FF0000"/>
              </a:solidFill>
            </a:endParaRPr>
          </a:p>
          <a:p>
            <a:pPr algn="r" rtl="1"/>
            <a:r>
              <a:rPr lang="fa-IR" sz="2400" dirty="0">
                <a:solidFill>
                  <a:schemeClr val="tx1">
                    <a:lumMod val="85000"/>
                    <a:lumOff val="15000"/>
                  </a:schemeClr>
                </a:solidFill>
              </a:rPr>
              <a:t>نظر پزشکان؛ عدم دقت مجاز بالینی</a:t>
            </a:r>
            <a:endParaRPr lang="en-US" sz="2400" dirty="0">
              <a:solidFill>
                <a:schemeClr val="tx1">
                  <a:lumMod val="85000"/>
                  <a:lumOff val="15000"/>
                </a:schemeClr>
              </a:solidFill>
            </a:endParaRPr>
          </a:p>
        </p:txBody>
      </p:sp>
      <p:sp>
        <p:nvSpPr>
          <p:cNvPr id="9" name="TextBox 8">
            <a:extLst>
              <a:ext uri="{FF2B5EF4-FFF2-40B4-BE49-F238E27FC236}">
                <a16:creationId xmlns:a16="http://schemas.microsoft.com/office/drawing/2014/main" id="{73CA7130-8CA6-4CE3-8CF0-D2019C60D5D5}"/>
              </a:ext>
            </a:extLst>
          </p:cNvPr>
          <p:cNvSpPr txBox="1"/>
          <p:nvPr/>
        </p:nvSpPr>
        <p:spPr>
          <a:xfrm>
            <a:off x="164927" y="1764870"/>
            <a:ext cx="4695105" cy="553357"/>
          </a:xfrm>
          <a:prstGeom prst="rect">
            <a:avLst/>
          </a:prstGeom>
          <a:noFill/>
        </p:spPr>
        <p:txBody>
          <a:bodyPr wrap="square" rtlCol="1">
            <a:spAutoFit/>
          </a:bodyPr>
          <a:lstStyle/>
          <a:p>
            <a:pPr marL="0" marR="0" algn="l" rtl="0">
              <a:lnSpc>
                <a:spcPct val="107000"/>
              </a:lnSpc>
              <a:spcBef>
                <a:spcPts val="0"/>
              </a:spcBef>
              <a:spcAft>
                <a:spcPts val="0"/>
              </a:spcAft>
            </a:pPr>
            <a:r>
              <a:rPr lang="en-US" sz="2800" b="1" i="1" dirty="0">
                <a:solidFill>
                  <a:srgbClr val="0070C0"/>
                </a:solidFill>
                <a:effectLst/>
                <a:latin typeface="AdvTTd027cc2c"/>
                <a:ea typeface="Calibri" panose="020F0502020204030204" pitchFamily="34" charset="0"/>
                <a:cs typeface="AdvTTd027cc2c"/>
              </a:rPr>
              <a:t>Allowable Limits of Error</a:t>
            </a:r>
            <a:endParaRPr lang="fa-IR" sz="2800" b="1" i="1" dirty="0">
              <a:solidFill>
                <a:srgbClr val="0070C0"/>
              </a:solidFill>
            </a:endParaRPr>
          </a:p>
        </p:txBody>
      </p:sp>
      <p:sp>
        <p:nvSpPr>
          <p:cNvPr id="10" name="TextBox 9">
            <a:extLst>
              <a:ext uri="{FF2B5EF4-FFF2-40B4-BE49-F238E27FC236}">
                <a16:creationId xmlns:a16="http://schemas.microsoft.com/office/drawing/2014/main" id="{43CC30CE-E1B6-4DCB-955B-B0D35527D964}"/>
              </a:ext>
            </a:extLst>
          </p:cNvPr>
          <p:cNvSpPr txBox="1"/>
          <p:nvPr/>
        </p:nvSpPr>
        <p:spPr>
          <a:xfrm>
            <a:off x="89667" y="3450685"/>
            <a:ext cx="5516830" cy="553357"/>
          </a:xfrm>
          <a:prstGeom prst="rect">
            <a:avLst/>
          </a:prstGeom>
          <a:noFill/>
        </p:spPr>
        <p:txBody>
          <a:bodyPr wrap="square" rtlCol="1">
            <a:spAutoFit/>
          </a:bodyPr>
          <a:lstStyle>
            <a:defPPr>
              <a:defRPr lang="en-US"/>
            </a:defPPr>
            <a:lvl1pPr marR="0">
              <a:lnSpc>
                <a:spcPct val="107000"/>
              </a:lnSpc>
              <a:spcBef>
                <a:spcPts val="0"/>
              </a:spcBef>
              <a:spcAft>
                <a:spcPts val="0"/>
              </a:spcAft>
              <a:defRPr sz="2400" b="1">
                <a:solidFill>
                  <a:srgbClr val="FF0000"/>
                </a:solidFill>
                <a:effectLst/>
                <a:latin typeface="AdvTTd027cc2c"/>
                <a:ea typeface="Calibri" panose="020F0502020204030204" pitchFamily="34" charset="0"/>
                <a:cs typeface="AdvTTd027cc2c"/>
              </a:defRPr>
            </a:lvl1pPr>
          </a:lstStyle>
          <a:p>
            <a:r>
              <a:rPr lang="en-US" sz="2800" i="1" dirty="0">
                <a:solidFill>
                  <a:srgbClr val="0070C0"/>
                </a:solidFill>
              </a:rPr>
              <a:t>Medically Significant CV</a:t>
            </a:r>
            <a:endParaRPr lang="fa-IR" sz="2800" i="1" dirty="0">
              <a:solidFill>
                <a:srgbClr val="0070C0"/>
              </a:solidFill>
            </a:endParaRPr>
          </a:p>
        </p:txBody>
      </p:sp>
      <p:sp>
        <p:nvSpPr>
          <p:cNvPr id="12" name="TextBox 11">
            <a:extLst>
              <a:ext uri="{FF2B5EF4-FFF2-40B4-BE49-F238E27FC236}">
                <a16:creationId xmlns:a16="http://schemas.microsoft.com/office/drawing/2014/main" id="{DE082603-12A1-49D0-B3DE-D8B70C005120}"/>
              </a:ext>
            </a:extLst>
          </p:cNvPr>
          <p:cNvSpPr txBox="1"/>
          <p:nvPr/>
        </p:nvSpPr>
        <p:spPr>
          <a:xfrm>
            <a:off x="395536" y="5554135"/>
            <a:ext cx="3266161" cy="553357"/>
          </a:xfrm>
          <a:prstGeom prst="rect">
            <a:avLst/>
          </a:prstGeom>
          <a:noFill/>
        </p:spPr>
        <p:txBody>
          <a:bodyPr wrap="square" rtlCol="1">
            <a:spAutoFit/>
          </a:bodyPr>
          <a:lstStyle>
            <a:defPPr>
              <a:defRPr lang="en-US"/>
            </a:defPPr>
            <a:lvl1pPr marR="0">
              <a:lnSpc>
                <a:spcPct val="107000"/>
              </a:lnSpc>
              <a:spcBef>
                <a:spcPts val="0"/>
              </a:spcBef>
              <a:spcAft>
                <a:spcPts val="0"/>
              </a:spcAft>
              <a:defRPr sz="2800" b="1" i="1">
                <a:solidFill>
                  <a:srgbClr val="0070C0"/>
                </a:solidFill>
                <a:effectLst/>
                <a:latin typeface="AdvTTd027cc2c"/>
                <a:ea typeface="Calibri" panose="020F0502020204030204" pitchFamily="34" charset="0"/>
                <a:cs typeface="AdvTTd027cc2c"/>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en-US" dirty="0"/>
              <a:t>Allowable CV</a:t>
            </a:r>
            <a:endParaRPr lang="fa-IR" dirty="0"/>
          </a:p>
        </p:txBody>
      </p:sp>
    </p:spTree>
    <p:extLst>
      <p:ext uri="{BB962C8B-B14F-4D97-AF65-F5344CB8AC3E}">
        <p14:creationId xmlns:p14="http://schemas.microsoft.com/office/powerpoint/2010/main" val="3226462610"/>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7"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2" presetClass="entr" presetSubtype="8" fill="hold" grpId="0" nodeType="click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wipe(left)">
                                      <p:cBhvr>
                                        <p:cTn id="26" dur="500"/>
                                        <p:tgtEl>
                                          <p:spTgt spid="9"/>
                                        </p:tgtEl>
                                      </p:cBhvr>
                                    </p:animEffect>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nodeType="clickEffect">
                                  <p:stCondLst>
                                    <p:cond delay="0"/>
                                  </p:stCondLst>
                                  <p:childTnLst>
                                    <p:set>
                                      <p:cBhvr>
                                        <p:cTn id="30" dur="1" fill="hold">
                                          <p:stCondLst>
                                            <p:cond delay="0"/>
                                          </p:stCondLst>
                                        </p:cTn>
                                        <p:tgtEl>
                                          <p:spTgt spid="3">
                                            <p:txEl>
                                              <p:pRg st="2" end="2"/>
                                            </p:txEl>
                                          </p:spTgt>
                                        </p:tgtEl>
                                        <p:attrNameLst>
                                          <p:attrName>style.visibility</p:attrName>
                                        </p:attrNameLst>
                                      </p:cBhvr>
                                      <p:to>
                                        <p:strVal val="visible"/>
                                      </p:to>
                                    </p:set>
                                    <p:animEffect transition="in" filter="fade">
                                      <p:cBhvr>
                                        <p:cTn id="31" dur="1000"/>
                                        <p:tgtEl>
                                          <p:spTgt spid="3">
                                            <p:txEl>
                                              <p:pRg st="2" end="2"/>
                                            </p:txEl>
                                          </p:spTgt>
                                        </p:tgtEl>
                                      </p:cBhvr>
                                    </p:animEffect>
                                    <p:anim calcmode="lin" valueType="num">
                                      <p:cBhvr>
                                        <p:cTn id="3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33" dur="1000" fill="hold"/>
                                        <p:tgtEl>
                                          <p:spTgt spid="3">
                                            <p:txEl>
                                              <p:pRg st="2" end="2"/>
                                            </p:txEl>
                                          </p:spTgt>
                                        </p:tgtEl>
                                        <p:attrNameLst>
                                          <p:attrName>ppt_y</p:attrName>
                                        </p:attrNameLst>
                                      </p:cBhvr>
                                      <p:tavLst>
                                        <p:tav tm="0">
                                          <p:val>
                                            <p:strVal val="#ppt_y+.1"/>
                                          </p:val>
                                        </p:tav>
                                        <p:tav tm="100000">
                                          <p:val>
                                            <p:strVal val="#ppt_y"/>
                                          </p:val>
                                        </p:tav>
                                      </p:tavLst>
                                    </p:anim>
                                  </p:childTnLst>
                                </p:cTn>
                              </p:par>
                              <p:par>
                                <p:cTn id="34" presetID="42" presetClass="entr" presetSubtype="0" fill="hold" nodeType="withEffect">
                                  <p:stCondLst>
                                    <p:cond delay="0"/>
                                  </p:stCondLst>
                                  <p:childTnLst>
                                    <p:set>
                                      <p:cBhvr>
                                        <p:cTn id="35" dur="1" fill="hold">
                                          <p:stCondLst>
                                            <p:cond delay="0"/>
                                          </p:stCondLst>
                                        </p:cTn>
                                        <p:tgtEl>
                                          <p:spTgt spid="3">
                                            <p:txEl>
                                              <p:pRg st="3" end="3"/>
                                            </p:txEl>
                                          </p:spTgt>
                                        </p:tgtEl>
                                        <p:attrNameLst>
                                          <p:attrName>style.visibility</p:attrName>
                                        </p:attrNameLst>
                                      </p:cBhvr>
                                      <p:to>
                                        <p:strVal val="visible"/>
                                      </p:to>
                                    </p:set>
                                    <p:animEffect transition="in" filter="fade">
                                      <p:cBhvr>
                                        <p:cTn id="36" dur="1000"/>
                                        <p:tgtEl>
                                          <p:spTgt spid="3">
                                            <p:txEl>
                                              <p:pRg st="3" end="3"/>
                                            </p:txEl>
                                          </p:spTgt>
                                        </p:tgtEl>
                                      </p:cBhvr>
                                    </p:animEffect>
                                    <p:anim calcmode="lin" valueType="num">
                                      <p:cBhvr>
                                        <p:cTn id="37"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8"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7" presetClass="entr" presetSubtype="0" fill="hold" grpId="0" nodeType="clickEffect">
                                  <p:stCondLst>
                                    <p:cond delay="0"/>
                                  </p:stCondLst>
                                  <p:childTnLst>
                                    <p:set>
                                      <p:cBhvr>
                                        <p:cTn id="42" dur="1" fill="hold">
                                          <p:stCondLst>
                                            <p:cond delay="0"/>
                                          </p:stCondLst>
                                        </p:cTn>
                                        <p:tgtEl>
                                          <p:spTgt spid="7"/>
                                        </p:tgtEl>
                                        <p:attrNameLst>
                                          <p:attrName>style.visibility</p:attrName>
                                        </p:attrNameLst>
                                      </p:cBhvr>
                                      <p:to>
                                        <p:strVal val="visible"/>
                                      </p:to>
                                    </p:set>
                                    <p:animEffect transition="in" filter="fade">
                                      <p:cBhvr>
                                        <p:cTn id="43" dur="1000"/>
                                        <p:tgtEl>
                                          <p:spTgt spid="7"/>
                                        </p:tgtEl>
                                      </p:cBhvr>
                                    </p:animEffect>
                                    <p:anim calcmode="lin" valueType="num">
                                      <p:cBhvr>
                                        <p:cTn id="44" dur="1000" fill="hold"/>
                                        <p:tgtEl>
                                          <p:spTgt spid="7"/>
                                        </p:tgtEl>
                                        <p:attrNameLst>
                                          <p:attrName>ppt_x</p:attrName>
                                        </p:attrNameLst>
                                      </p:cBhvr>
                                      <p:tavLst>
                                        <p:tav tm="0">
                                          <p:val>
                                            <p:strVal val="#ppt_x"/>
                                          </p:val>
                                        </p:tav>
                                        <p:tav tm="100000">
                                          <p:val>
                                            <p:strVal val="#ppt_x"/>
                                          </p:val>
                                        </p:tav>
                                      </p:tavLst>
                                    </p:anim>
                                    <p:anim calcmode="lin" valueType="num">
                                      <p:cBhvr>
                                        <p:cTn id="45"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22" presetClass="entr" presetSubtype="8" fill="hold" grpId="0" nodeType="clickEffect">
                                  <p:stCondLst>
                                    <p:cond delay="0"/>
                                  </p:stCondLst>
                                  <p:childTnLst>
                                    <p:set>
                                      <p:cBhvr>
                                        <p:cTn id="49" dur="1" fill="hold">
                                          <p:stCondLst>
                                            <p:cond delay="0"/>
                                          </p:stCondLst>
                                        </p:cTn>
                                        <p:tgtEl>
                                          <p:spTgt spid="10"/>
                                        </p:tgtEl>
                                        <p:attrNameLst>
                                          <p:attrName>style.visibility</p:attrName>
                                        </p:attrNameLst>
                                      </p:cBhvr>
                                      <p:to>
                                        <p:strVal val="visible"/>
                                      </p:to>
                                    </p:set>
                                    <p:animEffect transition="in" filter="wipe(left)">
                                      <p:cBhvr>
                                        <p:cTn id="50" dur="500"/>
                                        <p:tgtEl>
                                          <p:spTgt spid="10"/>
                                        </p:tgtEl>
                                      </p:cBhvr>
                                    </p:animEffect>
                                  </p:childTnLst>
                                </p:cTn>
                              </p:par>
                            </p:childTnLst>
                          </p:cTn>
                        </p:par>
                      </p:childTnLst>
                    </p:cTn>
                  </p:par>
                  <p:par>
                    <p:cTn id="51" fill="hold">
                      <p:stCondLst>
                        <p:cond delay="indefinite"/>
                      </p:stCondLst>
                      <p:childTnLst>
                        <p:par>
                          <p:cTn id="52" fill="hold">
                            <p:stCondLst>
                              <p:cond delay="0"/>
                            </p:stCondLst>
                            <p:childTnLst>
                              <p:par>
                                <p:cTn id="53" presetID="42" presetClass="entr" presetSubtype="0" fill="hold" nodeType="clickEffect">
                                  <p:stCondLst>
                                    <p:cond delay="0"/>
                                  </p:stCondLst>
                                  <p:childTnLst>
                                    <p:set>
                                      <p:cBhvr>
                                        <p:cTn id="54" dur="1" fill="hold">
                                          <p:stCondLst>
                                            <p:cond delay="0"/>
                                          </p:stCondLst>
                                        </p:cTn>
                                        <p:tgtEl>
                                          <p:spTgt spid="3">
                                            <p:txEl>
                                              <p:pRg st="4" end="4"/>
                                            </p:txEl>
                                          </p:spTgt>
                                        </p:tgtEl>
                                        <p:attrNameLst>
                                          <p:attrName>style.visibility</p:attrName>
                                        </p:attrNameLst>
                                      </p:cBhvr>
                                      <p:to>
                                        <p:strVal val="visible"/>
                                      </p:to>
                                    </p:set>
                                    <p:animEffect transition="in" filter="fade">
                                      <p:cBhvr>
                                        <p:cTn id="55" dur="1000"/>
                                        <p:tgtEl>
                                          <p:spTgt spid="3">
                                            <p:txEl>
                                              <p:pRg st="4" end="4"/>
                                            </p:txEl>
                                          </p:spTgt>
                                        </p:tgtEl>
                                      </p:cBhvr>
                                    </p:animEffect>
                                    <p:anim calcmode="lin" valueType="num">
                                      <p:cBhvr>
                                        <p:cTn id="5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57" dur="1000" fill="hold"/>
                                        <p:tgtEl>
                                          <p:spTgt spid="3">
                                            <p:txEl>
                                              <p:pRg st="4" end="4"/>
                                            </p:txEl>
                                          </p:spTgt>
                                        </p:tgtEl>
                                        <p:attrNameLst>
                                          <p:attrName>ppt_y</p:attrName>
                                        </p:attrNameLst>
                                      </p:cBhvr>
                                      <p:tavLst>
                                        <p:tav tm="0">
                                          <p:val>
                                            <p:strVal val="#ppt_y+.1"/>
                                          </p:val>
                                        </p:tav>
                                        <p:tav tm="100000">
                                          <p:val>
                                            <p:strVal val="#ppt_y"/>
                                          </p:val>
                                        </p:tav>
                                      </p:tavLst>
                                    </p:anim>
                                  </p:childTnLst>
                                </p:cTn>
                              </p:par>
                              <p:par>
                                <p:cTn id="58" presetID="42" presetClass="entr" presetSubtype="0" fill="hold" nodeType="withEffect">
                                  <p:stCondLst>
                                    <p:cond delay="0"/>
                                  </p:stCondLst>
                                  <p:childTnLst>
                                    <p:set>
                                      <p:cBhvr>
                                        <p:cTn id="59" dur="1" fill="hold">
                                          <p:stCondLst>
                                            <p:cond delay="0"/>
                                          </p:stCondLst>
                                        </p:cTn>
                                        <p:tgtEl>
                                          <p:spTgt spid="3">
                                            <p:txEl>
                                              <p:pRg st="5" end="5"/>
                                            </p:txEl>
                                          </p:spTgt>
                                        </p:tgtEl>
                                        <p:attrNameLst>
                                          <p:attrName>style.visibility</p:attrName>
                                        </p:attrNameLst>
                                      </p:cBhvr>
                                      <p:to>
                                        <p:strVal val="visible"/>
                                      </p:to>
                                    </p:set>
                                    <p:animEffect transition="in" filter="fade">
                                      <p:cBhvr>
                                        <p:cTn id="60" dur="1000"/>
                                        <p:tgtEl>
                                          <p:spTgt spid="3">
                                            <p:txEl>
                                              <p:pRg st="5" end="5"/>
                                            </p:txEl>
                                          </p:spTgt>
                                        </p:tgtEl>
                                      </p:cBhvr>
                                    </p:animEffect>
                                    <p:anim calcmode="lin" valueType="num">
                                      <p:cBhvr>
                                        <p:cTn id="61"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62"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47" presetClass="entr" presetSubtype="0" fill="hold" grpId="0" nodeType="clickEffect">
                                  <p:stCondLst>
                                    <p:cond delay="0"/>
                                  </p:stCondLst>
                                  <p:childTnLst>
                                    <p:set>
                                      <p:cBhvr>
                                        <p:cTn id="66" dur="1" fill="hold">
                                          <p:stCondLst>
                                            <p:cond delay="0"/>
                                          </p:stCondLst>
                                        </p:cTn>
                                        <p:tgtEl>
                                          <p:spTgt spid="6"/>
                                        </p:tgtEl>
                                        <p:attrNameLst>
                                          <p:attrName>style.visibility</p:attrName>
                                        </p:attrNameLst>
                                      </p:cBhvr>
                                      <p:to>
                                        <p:strVal val="visible"/>
                                      </p:to>
                                    </p:set>
                                    <p:animEffect transition="in" filter="fade">
                                      <p:cBhvr>
                                        <p:cTn id="67" dur="1000"/>
                                        <p:tgtEl>
                                          <p:spTgt spid="6"/>
                                        </p:tgtEl>
                                      </p:cBhvr>
                                    </p:animEffect>
                                    <p:anim calcmode="lin" valueType="num">
                                      <p:cBhvr>
                                        <p:cTn id="68" dur="1000" fill="hold"/>
                                        <p:tgtEl>
                                          <p:spTgt spid="6"/>
                                        </p:tgtEl>
                                        <p:attrNameLst>
                                          <p:attrName>ppt_x</p:attrName>
                                        </p:attrNameLst>
                                      </p:cBhvr>
                                      <p:tavLst>
                                        <p:tav tm="0">
                                          <p:val>
                                            <p:strVal val="#ppt_x"/>
                                          </p:val>
                                        </p:tav>
                                        <p:tav tm="100000">
                                          <p:val>
                                            <p:strVal val="#ppt_x"/>
                                          </p:val>
                                        </p:tav>
                                      </p:tavLst>
                                    </p:anim>
                                    <p:anim calcmode="lin" valueType="num">
                                      <p:cBhvr>
                                        <p:cTn id="6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70" fill="hold">
                      <p:stCondLst>
                        <p:cond delay="indefinite"/>
                      </p:stCondLst>
                      <p:childTnLst>
                        <p:par>
                          <p:cTn id="71" fill="hold">
                            <p:stCondLst>
                              <p:cond delay="0"/>
                            </p:stCondLst>
                            <p:childTnLst>
                              <p:par>
                                <p:cTn id="72" presetID="22" presetClass="entr" presetSubtype="8" fill="hold" grpId="0" nodeType="clickEffect">
                                  <p:stCondLst>
                                    <p:cond delay="0"/>
                                  </p:stCondLst>
                                  <p:childTnLst>
                                    <p:set>
                                      <p:cBhvr>
                                        <p:cTn id="73" dur="1" fill="hold">
                                          <p:stCondLst>
                                            <p:cond delay="0"/>
                                          </p:stCondLst>
                                        </p:cTn>
                                        <p:tgtEl>
                                          <p:spTgt spid="12"/>
                                        </p:tgtEl>
                                        <p:attrNameLst>
                                          <p:attrName>style.visibility</p:attrName>
                                        </p:attrNameLst>
                                      </p:cBhvr>
                                      <p:to>
                                        <p:strVal val="visible"/>
                                      </p:to>
                                    </p:set>
                                    <p:animEffect transition="in" filter="wipe(left)">
                                      <p:cBhvr>
                                        <p:cTn id="74"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9" grpId="0"/>
      <p:bldP spid="10" grpId="0"/>
      <p:bldP spid="1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55576" y="908720"/>
            <a:ext cx="7848872" cy="4680520"/>
          </a:xfrm>
        </p:spPr>
        <p:txBody>
          <a:bodyPr>
            <a:normAutofit/>
          </a:bodyPr>
          <a:lstStyle/>
          <a:p>
            <a:pPr marL="0" indent="0" algn="r" rtl="1">
              <a:spcAft>
                <a:spcPts val="2400"/>
              </a:spcAft>
              <a:buNone/>
            </a:pPr>
            <a:r>
              <a:rPr lang="fa-IR" b="1" dirty="0"/>
              <a:t>گزارش کنفرانس </a:t>
            </a:r>
            <a:r>
              <a:rPr lang="en-US" b="1" dirty="0"/>
              <a:t>AACC</a:t>
            </a:r>
            <a:r>
              <a:rPr lang="fa-IR" b="1" dirty="0"/>
              <a:t> در سال 1976</a:t>
            </a:r>
            <a:endParaRPr lang="en-US" b="1" dirty="0"/>
          </a:p>
          <a:p>
            <a:pPr marL="0" indent="0" algn="r" rtl="1">
              <a:spcAft>
                <a:spcPts val="2400"/>
              </a:spcAft>
              <a:buNone/>
            </a:pPr>
            <a:r>
              <a:rPr lang="fa-IR" i="1" u="sng" dirty="0"/>
              <a:t>سه رویکرد عمده در 30 سال گذشته:</a:t>
            </a:r>
            <a:endParaRPr lang="en-US" i="1" u="sng" dirty="0"/>
          </a:p>
          <a:p>
            <a:pPr lvl="1" algn="r" rtl="1">
              <a:spcAft>
                <a:spcPts val="4800"/>
              </a:spcAft>
            </a:pPr>
            <a:r>
              <a:rPr lang="fa-IR" sz="2800" i="1" dirty="0">
                <a:solidFill>
                  <a:srgbClr val="7030A0"/>
                </a:solidFill>
              </a:rPr>
              <a:t>اهمیت بالینی</a:t>
            </a:r>
          </a:p>
          <a:p>
            <a:pPr lvl="1" algn="r" rtl="1">
              <a:spcAft>
                <a:spcPts val="4800"/>
              </a:spcAft>
            </a:pPr>
            <a:r>
              <a:rPr lang="fa-IR" sz="2800" i="1" dirty="0">
                <a:solidFill>
                  <a:srgbClr val="7030A0"/>
                </a:solidFill>
              </a:rPr>
              <a:t>ارتباط با بازه مرجع یا نوسان زیستی</a:t>
            </a:r>
            <a:endParaRPr lang="en-US" sz="2800" i="1" dirty="0">
              <a:solidFill>
                <a:srgbClr val="7030A0"/>
              </a:solidFill>
            </a:endParaRPr>
          </a:p>
          <a:p>
            <a:pPr lvl="1" algn="r" rtl="1">
              <a:spcAft>
                <a:spcPts val="1800"/>
              </a:spcAft>
            </a:pPr>
            <a:r>
              <a:rPr lang="fa-IR" sz="2800" i="1" dirty="0">
                <a:solidFill>
                  <a:srgbClr val="7030A0"/>
                </a:solidFill>
              </a:rPr>
              <a:t>معیار مقایسه بین آزمایشگاهی </a:t>
            </a:r>
            <a:endParaRPr lang="en-US" sz="2800" i="1" dirty="0">
              <a:solidFill>
                <a:srgbClr val="7030A0"/>
              </a:solidFill>
            </a:endParaRPr>
          </a:p>
        </p:txBody>
      </p:sp>
    </p:spTree>
    <p:extLst>
      <p:ext uri="{BB962C8B-B14F-4D97-AF65-F5344CB8AC3E}">
        <p14:creationId xmlns:p14="http://schemas.microsoft.com/office/powerpoint/2010/main" val="3388369865"/>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1000"/>
                                        <p:tgtEl>
                                          <p:spTgt spid="3">
                                            <p:txEl>
                                              <p:pRg st="2" end="2"/>
                                            </p:txEl>
                                          </p:spTgt>
                                        </p:tgtEl>
                                      </p:cBhvr>
                                    </p:animEffect>
                                    <p:anim calcmode="lin" valueType="num">
                                      <p:cBhvr>
                                        <p:cTn id="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3" end="3"/>
                                            </p:txEl>
                                          </p:spTgt>
                                        </p:tgtEl>
                                        <p:attrNameLst>
                                          <p:attrName>style.visibility</p:attrName>
                                        </p:attrNameLst>
                                      </p:cBhvr>
                                      <p:to>
                                        <p:strVal val="visible"/>
                                      </p:to>
                                    </p:set>
                                    <p:animEffect transition="in" filter="fade">
                                      <p:cBhvr>
                                        <p:cTn id="14" dur="1000"/>
                                        <p:tgtEl>
                                          <p:spTgt spid="3">
                                            <p:txEl>
                                              <p:pRg st="3" end="3"/>
                                            </p:txEl>
                                          </p:spTgt>
                                        </p:tgtEl>
                                      </p:cBhvr>
                                    </p:animEffect>
                                    <p:anim calcmode="lin" valueType="num">
                                      <p:cBhvr>
                                        <p:cTn id="15"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fade">
                                      <p:cBhvr>
                                        <p:cTn id="21" dur="1000"/>
                                        <p:tgtEl>
                                          <p:spTgt spid="3">
                                            <p:txEl>
                                              <p:pRg st="4" end="4"/>
                                            </p:txEl>
                                          </p:spTgt>
                                        </p:tgtEl>
                                      </p:cBhvr>
                                    </p:animEffect>
                                    <p:anim calcmode="lin" valueType="num">
                                      <p:cBhvr>
                                        <p:cTn id="22"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832CECF9-E4DD-4397-8144-B481369A2072}"/>
              </a:ext>
            </a:extLst>
          </p:cNvPr>
          <p:cNvSpPr/>
          <p:nvPr/>
        </p:nvSpPr>
        <p:spPr>
          <a:xfrm>
            <a:off x="179512" y="44623"/>
            <a:ext cx="8768412" cy="886810"/>
          </a:xfrm>
          <a:prstGeom prst="roundRect">
            <a:avLst/>
          </a:prstGeom>
          <a:solidFill>
            <a:schemeClr val="bg1">
              <a:lumMod val="95000"/>
            </a:schemeClr>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sp>
        <p:nvSpPr>
          <p:cNvPr id="2" name="Title 1"/>
          <p:cNvSpPr>
            <a:spLocks noGrp="1"/>
          </p:cNvSpPr>
          <p:nvPr>
            <p:ph type="title"/>
          </p:nvPr>
        </p:nvSpPr>
        <p:spPr>
          <a:xfrm>
            <a:off x="138087" y="-123009"/>
            <a:ext cx="7886700" cy="886810"/>
          </a:xfrm>
        </p:spPr>
        <p:txBody>
          <a:bodyPr>
            <a:normAutofit/>
          </a:bodyPr>
          <a:lstStyle/>
          <a:p>
            <a:r>
              <a:rPr lang="en-US" sz="4000" dirty="0"/>
              <a:t>Stockholm 1999 Hierarchy </a:t>
            </a:r>
          </a:p>
        </p:txBody>
      </p:sp>
      <p:sp>
        <p:nvSpPr>
          <p:cNvPr id="3" name="Content Placeholder 2"/>
          <p:cNvSpPr>
            <a:spLocks noGrp="1"/>
          </p:cNvSpPr>
          <p:nvPr>
            <p:ph idx="1"/>
          </p:nvPr>
        </p:nvSpPr>
        <p:spPr>
          <a:xfrm>
            <a:off x="539552" y="1196752"/>
            <a:ext cx="7904316" cy="5616625"/>
          </a:xfrm>
          <a:ln>
            <a:noFill/>
          </a:ln>
        </p:spPr>
        <p:txBody>
          <a:bodyPr>
            <a:normAutofit fontScale="85000" lnSpcReduction="20000"/>
          </a:bodyPr>
          <a:lstStyle/>
          <a:p>
            <a:pPr marL="0" indent="0">
              <a:spcAft>
                <a:spcPts val="1200"/>
              </a:spcAft>
              <a:buNone/>
            </a:pPr>
            <a:r>
              <a:rPr lang="en-US" b="1" dirty="0">
                <a:solidFill>
                  <a:srgbClr val="0070C0"/>
                </a:solidFill>
              </a:rPr>
              <a:t>1. Clinical outcome for specific clinical setting</a:t>
            </a:r>
          </a:p>
          <a:p>
            <a:pPr marL="0" indent="0">
              <a:buNone/>
            </a:pPr>
            <a:r>
              <a:rPr lang="en-US" b="1" dirty="0">
                <a:solidFill>
                  <a:schemeClr val="accent5">
                    <a:lumMod val="75000"/>
                  </a:schemeClr>
                </a:solidFill>
              </a:rPr>
              <a:t>2. Clinical decisions in general:</a:t>
            </a:r>
          </a:p>
          <a:p>
            <a:pPr marL="0" indent="0">
              <a:buNone/>
            </a:pPr>
            <a:r>
              <a:rPr lang="en-US" dirty="0"/>
              <a:t>	- Biological variation</a:t>
            </a:r>
          </a:p>
          <a:p>
            <a:pPr marL="0" indent="0">
              <a:spcAft>
                <a:spcPts val="1200"/>
              </a:spcAft>
              <a:buNone/>
            </a:pPr>
            <a:r>
              <a:rPr lang="en-US" dirty="0"/>
              <a:t>	- Clinicians’ opinion</a:t>
            </a:r>
          </a:p>
          <a:p>
            <a:pPr marL="0" indent="0">
              <a:buNone/>
            </a:pPr>
            <a:r>
              <a:rPr lang="en-US" b="1" dirty="0">
                <a:solidFill>
                  <a:srgbClr val="0070C0"/>
                </a:solidFill>
              </a:rPr>
              <a:t>3. Professional recommendations</a:t>
            </a:r>
            <a:r>
              <a:rPr lang="en-US" dirty="0">
                <a:solidFill>
                  <a:srgbClr val="0070C0"/>
                </a:solidFill>
              </a:rPr>
              <a:t>:</a:t>
            </a:r>
          </a:p>
          <a:p>
            <a:pPr marL="0" indent="0">
              <a:buNone/>
            </a:pPr>
            <a:r>
              <a:rPr lang="en-US" dirty="0"/>
              <a:t>	- National/International</a:t>
            </a:r>
          </a:p>
          <a:p>
            <a:pPr marL="0" indent="0">
              <a:spcAft>
                <a:spcPts val="1200"/>
              </a:spcAft>
              <a:buNone/>
            </a:pPr>
            <a:r>
              <a:rPr lang="en-US" dirty="0"/>
              <a:t>	- Local groups/individuals</a:t>
            </a:r>
          </a:p>
          <a:p>
            <a:pPr marL="0" indent="0">
              <a:buNone/>
            </a:pPr>
            <a:r>
              <a:rPr lang="en-US" b="1" dirty="0">
                <a:solidFill>
                  <a:schemeClr val="accent5">
                    <a:lumMod val="75000"/>
                  </a:schemeClr>
                </a:solidFill>
              </a:rPr>
              <a:t>4. Performance goals:</a:t>
            </a:r>
          </a:p>
          <a:p>
            <a:pPr marL="0" indent="0">
              <a:buNone/>
            </a:pPr>
            <a:r>
              <a:rPr lang="en-US" dirty="0"/>
              <a:t>	- Regulatory bodies</a:t>
            </a:r>
          </a:p>
          <a:p>
            <a:pPr marL="0" indent="0">
              <a:spcAft>
                <a:spcPts val="1200"/>
              </a:spcAft>
              <a:buNone/>
            </a:pPr>
            <a:r>
              <a:rPr lang="en-US" dirty="0"/>
              <a:t>	- EQA</a:t>
            </a:r>
          </a:p>
          <a:p>
            <a:pPr marL="0" indent="0">
              <a:buNone/>
            </a:pPr>
            <a:r>
              <a:rPr lang="en-US" b="1" dirty="0">
                <a:solidFill>
                  <a:srgbClr val="0070C0"/>
                </a:solidFill>
              </a:rPr>
              <a:t>5. State of the art:</a:t>
            </a:r>
          </a:p>
          <a:p>
            <a:pPr marL="0" indent="0">
              <a:buNone/>
            </a:pPr>
            <a:r>
              <a:rPr lang="en-US" dirty="0"/>
              <a:t>	- EQA/PT</a:t>
            </a:r>
          </a:p>
          <a:p>
            <a:pPr marL="0" indent="0">
              <a:buNone/>
            </a:pPr>
            <a:r>
              <a:rPr lang="en-US" dirty="0"/>
              <a:t>	- Evaluation studies</a:t>
            </a:r>
          </a:p>
          <a:p>
            <a:pPr marL="0" indent="0">
              <a:buNone/>
            </a:pPr>
            <a:endParaRPr lang="en-US" dirty="0"/>
          </a:p>
        </p:txBody>
      </p:sp>
      <p:sp>
        <p:nvSpPr>
          <p:cNvPr id="4" name="TextBox 3"/>
          <p:cNvSpPr txBox="1"/>
          <p:nvPr/>
        </p:nvSpPr>
        <p:spPr>
          <a:xfrm>
            <a:off x="179512" y="539388"/>
            <a:ext cx="7543750" cy="369332"/>
          </a:xfrm>
          <a:prstGeom prst="rect">
            <a:avLst/>
          </a:prstGeom>
          <a:noFill/>
        </p:spPr>
        <p:txBody>
          <a:bodyPr wrap="square" rtlCol="0">
            <a:spAutoFit/>
          </a:bodyPr>
          <a:lstStyle/>
          <a:p>
            <a:r>
              <a:rPr lang="en-US" b="1" dirty="0">
                <a:solidFill>
                  <a:srgbClr val="002060"/>
                </a:solidFill>
              </a:rPr>
              <a:t>IUPAC, the IFCC, WHO. Stockholm, Sweden. 25-56 April 1999</a:t>
            </a:r>
          </a:p>
        </p:txBody>
      </p:sp>
    </p:spTree>
    <p:extLst>
      <p:ext uri="{BB962C8B-B14F-4D97-AF65-F5344CB8AC3E}">
        <p14:creationId xmlns:p14="http://schemas.microsoft.com/office/powerpoint/2010/main" val="3349638567"/>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Effect transition="in" filter="fade">
                                      <p:cBhvr>
                                        <p:cTn id="19" dur="1000"/>
                                        <p:tgtEl>
                                          <p:spTgt spid="3">
                                            <p:txEl>
                                              <p:pRg st="2" end="2"/>
                                            </p:txEl>
                                          </p:spTgt>
                                        </p:tgtEl>
                                      </p:cBhvr>
                                    </p:animEffect>
                                    <p:anim calcmode="lin" valueType="num">
                                      <p:cBhvr>
                                        <p:cTn id="20"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3">
                                            <p:txEl>
                                              <p:pRg st="3" end="3"/>
                                            </p:txEl>
                                          </p:spTgt>
                                        </p:tgtEl>
                                        <p:attrNameLst>
                                          <p:attrName>style.visibility</p:attrName>
                                        </p:attrNameLst>
                                      </p:cBhvr>
                                      <p:to>
                                        <p:strVal val="visible"/>
                                      </p:to>
                                    </p:set>
                                    <p:animEffect transition="in" filter="fade">
                                      <p:cBhvr>
                                        <p:cTn id="24" dur="1000"/>
                                        <p:tgtEl>
                                          <p:spTgt spid="3">
                                            <p:txEl>
                                              <p:pRg st="3" end="3"/>
                                            </p:txEl>
                                          </p:spTgt>
                                        </p:tgtEl>
                                      </p:cBhvr>
                                    </p:animEffect>
                                    <p:anim calcmode="lin" valueType="num">
                                      <p:cBhvr>
                                        <p:cTn id="25"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6"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Effect transition="in" filter="fade">
                                      <p:cBhvr>
                                        <p:cTn id="31" dur="1000"/>
                                        <p:tgtEl>
                                          <p:spTgt spid="3">
                                            <p:txEl>
                                              <p:pRg st="4" end="4"/>
                                            </p:txEl>
                                          </p:spTgt>
                                        </p:tgtEl>
                                      </p:cBhvr>
                                    </p:animEffect>
                                    <p:anim calcmode="lin" valueType="num">
                                      <p:cBhvr>
                                        <p:cTn id="32"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3" dur="1000" fill="hold"/>
                                        <p:tgtEl>
                                          <p:spTgt spid="3">
                                            <p:txEl>
                                              <p:pRg st="4" end="4"/>
                                            </p:txEl>
                                          </p:spTgt>
                                        </p:tgtEl>
                                        <p:attrNameLst>
                                          <p:attrName>ppt_y</p:attrName>
                                        </p:attrNameLst>
                                      </p:cBhvr>
                                      <p:tavLst>
                                        <p:tav tm="0">
                                          <p:val>
                                            <p:strVal val="#ppt_y+.1"/>
                                          </p:val>
                                        </p:tav>
                                        <p:tav tm="100000">
                                          <p:val>
                                            <p:strVal val="#ppt_y"/>
                                          </p:val>
                                        </p:tav>
                                      </p:tavLst>
                                    </p:anim>
                                  </p:childTnLst>
                                </p:cTn>
                              </p:par>
                              <p:par>
                                <p:cTn id="34" presetID="42" presetClass="entr" presetSubtype="0" fill="hold" nodeType="withEffect">
                                  <p:stCondLst>
                                    <p:cond delay="0"/>
                                  </p:stCondLst>
                                  <p:childTnLst>
                                    <p:set>
                                      <p:cBhvr>
                                        <p:cTn id="35" dur="1" fill="hold">
                                          <p:stCondLst>
                                            <p:cond delay="0"/>
                                          </p:stCondLst>
                                        </p:cTn>
                                        <p:tgtEl>
                                          <p:spTgt spid="3">
                                            <p:txEl>
                                              <p:pRg st="5" end="5"/>
                                            </p:txEl>
                                          </p:spTgt>
                                        </p:tgtEl>
                                        <p:attrNameLst>
                                          <p:attrName>style.visibility</p:attrName>
                                        </p:attrNameLst>
                                      </p:cBhvr>
                                      <p:to>
                                        <p:strVal val="visible"/>
                                      </p:to>
                                    </p:set>
                                    <p:animEffect transition="in" filter="fade">
                                      <p:cBhvr>
                                        <p:cTn id="36" dur="1000"/>
                                        <p:tgtEl>
                                          <p:spTgt spid="3">
                                            <p:txEl>
                                              <p:pRg st="5" end="5"/>
                                            </p:txEl>
                                          </p:spTgt>
                                        </p:tgtEl>
                                      </p:cBhvr>
                                    </p:animEffect>
                                    <p:anim calcmode="lin" valueType="num">
                                      <p:cBhvr>
                                        <p:cTn id="37"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8" dur="1000" fill="hold"/>
                                        <p:tgtEl>
                                          <p:spTgt spid="3">
                                            <p:txEl>
                                              <p:pRg st="5" end="5"/>
                                            </p:txEl>
                                          </p:spTgt>
                                        </p:tgtEl>
                                        <p:attrNameLst>
                                          <p:attrName>ppt_y</p:attrName>
                                        </p:attrNameLst>
                                      </p:cBhvr>
                                      <p:tavLst>
                                        <p:tav tm="0">
                                          <p:val>
                                            <p:strVal val="#ppt_y+.1"/>
                                          </p:val>
                                        </p:tav>
                                        <p:tav tm="100000">
                                          <p:val>
                                            <p:strVal val="#ppt_y"/>
                                          </p:val>
                                        </p:tav>
                                      </p:tavLst>
                                    </p:anim>
                                  </p:childTnLst>
                                </p:cTn>
                              </p:par>
                              <p:par>
                                <p:cTn id="39" presetID="42" presetClass="entr" presetSubtype="0" fill="hold" nodeType="withEffect">
                                  <p:stCondLst>
                                    <p:cond delay="0"/>
                                  </p:stCondLst>
                                  <p:childTnLst>
                                    <p:set>
                                      <p:cBhvr>
                                        <p:cTn id="40" dur="1" fill="hold">
                                          <p:stCondLst>
                                            <p:cond delay="0"/>
                                          </p:stCondLst>
                                        </p:cTn>
                                        <p:tgtEl>
                                          <p:spTgt spid="3">
                                            <p:txEl>
                                              <p:pRg st="6" end="6"/>
                                            </p:txEl>
                                          </p:spTgt>
                                        </p:tgtEl>
                                        <p:attrNameLst>
                                          <p:attrName>style.visibility</p:attrName>
                                        </p:attrNameLst>
                                      </p:cBhvr>
                                      <p:to>
                                        <p:strVal val="visible"/>
                                      </p:to>
                                    </p:set>
                                    <p:animEffect transition="in" filter="fade">
                                      <p:cBhvr>
                                        <p:cTn id="41" dur="1000"/>
                                        <p:tgtEl>
                                          <p:spTgt spid="3">
                                            <p:txEl>
                                              <p:pRg st="6" end="6"/>
                                            </p:txEl>
                                          </p:spTgt>
                                        </p:tgtEl>
                                      </p:cBhvr>
                                    </p:animEffect>
                                    <p:anim calcmode="lin" valueType="num">
                                      <p:cBhvr>
                                        <p:cTn id="42"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43"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42" presetClass="entr" presetSubtype="0" fill="hold" nodeType="clickEffect">
                                  <p:stCondLst>
                                    <p:cond delay="0"/>
                                  </p:stCondLst>
                                  <p:childTnLst>
                                    <p:set>
                                      <p:cBhvr>
                                        <p:cTn id="47" dur="1" fill="hold">
                                          <p:stCondLst>
                                            <p:cond delay="0"/>
                                          </p:stCondLst>
                                        </p:cTn>
                                        <p:tgtEl>
                                          <p:spTgt spid="3">
                                            <p:txEl>
                                              <p:pRg st="7" end="7"/>
                                            </p:txEl>
                                          </p:spTgt>
                                        </p:tgtEl>
                                        <p:attrNameLst>
                                          <p:attrName>style.visibility</p:attrName>
                                        </p:attrNameLst>
                                      </p:cBhvr>
                                      <p:to>
                                        <p:strVal val="visible"/>
                                      </p:to>
                                    </p:set>
                                    <p:animEffect transition="in" filter="fade">
                                      <p:cBhvr>
                                        <p:cTn id="48" dur="1000"/>
                                        <p:tgtEl>
                                          <p:spTgt spid="3">
                                            <p:txEl>
                                              <p:pRg st="7" end="7"/>
                                            </p:txEl>
                                          </p:spTgt>
                                        </p:tgtEl>
                                      </p:cBhvr>
                                    </p:animEffect>
                                    <p:anim calcmode="lin" valueType="num">
                                      <p:cBhvr>
                                        <p:cTn id="49"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50" dur="1000" fill="hold"/>
                                        <p:tgtEl>
                                          <p:spTgt spid="3">
                                            <p:txEl>
                                              <p:pRg st="7" end="7"/>
                                            </p:txEl>
                                          </p:spTgt>
                                        </p:tgtEl>
                                        <p:attrNameLst>
                                          <p:attrName>ppt_y</p:attrName>
                                        </p:attrNameLst>
                                      </p:cBhvr>
                                      <p:tavLst>
                                        <p:tav tm="0">
                                          <p:val>
                                            <p:strVal val="#ppt_y+.1"/>
                                          </p:val>
                                        </p:tav>
                                        <p:tav tm="100000">
                                          <p:val>
                                            <p:strVal val="#ppt_y"/>
                                          </p:val>
                                        </p:tav>
                                      </p:tavLst>
                                    </p:anim>
                                  </p:childTnLst>
                                </p:cTn>
                              </p:par>
                              <p:par>
                                <p:cTn id="51" presetID="42" presetClass="entr" presetSubtype="0" fill="hold" nodeType="withEffect">
                                  <p:stCondLst>
                                    <p:cond delay="0"/>
                                  </p:stCondLst>
                                  <p:childTnLst>
                                    <p:set>
                                      <p:cBhvr>
                                        <p:cTn id="52" dur="1" fill="hold">
                                          <p:stCondLst>
                                            <p:cond delay="0"/>
                                          </p:stCondLst>
                                        </p:cTn>
                                        <p:tgtEl>
                                          <p:spTgt spid="3">
                                            <p:txEl>
                                              <p:pRg st="8" end="8"/>
                                            </p:txEl>
                                          </p:spTgt>
                                        </p:tgtEl>
                                        <p:attrNameLst>
                                          <p:attrName>style.visibility</p:attrName>
                                        </p:attrNameLst>
                                      </p:cBhvr>
                                      <p:to>
                                        <p:strVal val="visible"/>
                                      </p:to>
                                    </p:set>
                                    <p:animEffect transition="in" filter="fade">
                                      <p:cBhvr>
                                        <p:cTn id="53" dur="1000"/>
                                        <p:tgtEl>
                                          <p:spTgt spid="3">
                                            <p:txEl>
                                              <p:pRg st="8" end="8"/>
                                            </p:txEl>
                                          </p:spTgt>
                                        </p:tgtEl>
                                      </p:cBhvr>
                                    </p:animEffect>
                                    <p:anim calcmode="lin" valueType="num">
                                      <p:cBhvr>
                                        <p:cTn id="54"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55" dur="1000" fill="hold"/>
                                        <p:tgtEl>
                                          <p:spTgt spid="3">
                                            <p:txEl>
                                              <p:pRg st="8" end="8"/>
                                            </p:txEl>
                                          </p:spTgt>
                                        </p:tgtEl>
                                        <p:attrNameLst>
                                          <p:attrName>ppt_y</p:attrName>
                                        </p:attrNameLst>
                                      </p:cBhvr>
                                      <p:tavLst>
                                        <p:tav tm="0">
                                          <p:val>
                                            <p:strVal val="#ppt_y+.1"/>
                                          </p:val>
                                        </p:tav>
                                        <p:tav tm="100000">
                                          <p:val>
                                            <p:strVal val="#ppt_y"/>
                                          </p:val>
                                        </p:tav>
                                      </p:tavLst>
                                    </p:anim>
                                  </p:childTnLst>
                                </p:cTn>
                              </p:par>
                              <p:par>
                                <p:cTn id="56" presetID="42" presetClass="entr" presetSubtype="0" fill="hold" nodeType="withEffect">
                                  <p:stCondLst>
                                    <p:cond delay="0"/>
                                  </p:stCondLst>
                                  <p:childTnLst>
                                    <p:set>
                                      <p:cBhvr>
                                        <p:cTn id="57" dur="1" fill="hold">
                                          <p:stCondLst>
                                            <p:cond delay="0"/>
                                          </p:stCondLst>
                                        </p:cTn>
                                        <p:tgtEl>
                                          <p:spTgt spid="3">
                                            <p:txEl>
                                              <p:pRg st="9" end="9"/>
                                            </p:txEl>
                                          </p:spTgt>
                                        </p:tgtEl>
                                        <p:attrNameLst>
                                          <p:attrName>style.visibility</p:attrName>
                                        </p:attrNameLst>
                                      </p:cBhvr>
                                      <p:to>
                                        <p:strVal val="visible"/>
                                      </p:to>
                                    </p:set>
                                    <p:animEffect transition="in" filter="fade">
                                      <p:cBhvr>
                                        <p:cTn id="58" dur="1000"/>
                                        <p:tgtEl>
                                          <p:spTgt spid="3">
                                            <p:txEl>
                                              <p:pRg st="9" end="9"/>
                                            </p:txEl>
                                          </p:spTgt>
                                        </p:tgtEl>
                                      </p:cBhvr>
                                    </p:animEffect>
                                    <p:anim calcmode="lin" valueType="num">
                                      <p:cBhvr>
                                        <p:cTn id="59" dur="1000" fill="hold"/>
                                        <p:tgtEl>
                                          <p:spTgt spid="3">
                                            <p:txEl>
                                              <p:pRg st="9" end="9"/>
                                            </p:txEl>
                                          </p:spTgt>
                                        </p:tgtEl>
                                        <p:attrNameLst>
                                          <p:attrName>ppt_x</p:attrName>
                                        </p:attrNameLst>
                                      </p:cBhvr>
                                      <p:tavLst>
                                        <p:tav tm="0">
                                          <p:val>
                                            <p:strVal val="#ppt_x"/>
                                          </p:val>
                                        </p:tav>
                                        <p:tav tm="100000">
                                          <p:val>
                                            <p:strVal val="#ppt_x"/>
                                          </p:val>
                                        </p:tav>
                                      </p:tavLst>
                                    </p:anim>
                                    <p:anim calcmode="lin" valueType="num">
                                      <p:cBhvr>
                                        <p:cTn id="60" dur="1000" fill="hold"/>
                                        <p:tgtEl>
                                          <p:spTgt spid="3">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61" fill="hold">
                      <p:stCondLst>
                        <p:cond delay="indefinite"/>
                      </p:stCondLst>
                      <p:childTnLst>
                        <p:par>
                          <p:cTn id="62" fill="hold">
                            <p:stCondLst>
                              <p:cond delay="0"/>
                            </p:stCondLst>
                            <p:childTnLst>
                              <p:par>
                                <p:cTn id="63" presetID="42" presetClass="entr" presetSubtype="0" fill="hold" nodeType="clickEffect">
                                  <p:stCondLst>
                                    <p:cond delay="0"/>
                                  </p:stCondLst>
                                  <p:childTnLst>
                                    <p:set>
                                      <p:cBhvr>
                                        <p:cTn id="64" dur="1" fill="hold">
                                          <p:stCondLst>
                                            <p:cond delay="0"/>
                                          </p:stCondLst>
                                        </p:cTn>
                                        <p:tgtEl>
                                          <p:spTgt spid="3">
                                            <p:txEl>
                                              <p:pRg st="10" end="10"/>
                                            </p:txEl>
                                          </p:spTgt>
                                        </p:tgtEl>
                                        <p:attrNameLst>
                                          <p:attrName>style.visibility</p:attrName>
                                        </p:attrNameLst>
                                      </p:cBhvr>
                                      <p:to>
                                        <p:strVal val="visible"/>
                                      </p:to>
                                    </p:set>
                                    <p:animEffect transition="in" filter="fade">
                                      <p:cBhvr>
                                        <p:cTn id="65" dur="1000"/>
                                        <p:tgtEl>
                                          <p:spTgt spid="3">
                                            <p:txEl>
                                              <p:pRg st="10" end="10"/>
                                            </p:txEl>
                                          </p:spTgt>
                                        </p:tgtEl>
                                      </p:cBhvr>
                                    </p:animEffect>
                                    <p:anim calcmode="lin" valueType="num">
                                      <p:cBhvr>
                                        <p:cTn id="66" dur="1000" fill="hold"/>
                                        <p:tgtEl>
                                          <p:spTgt spid="3">
                                            <p:txEl>
                                              <p:pRg st="10" end="10"/>
                                            </p:txEl>
                                          </p:spTgt>
                                        </p:tgtEl>
                                        <p:attrNameLst>
                                          <p:attrName>ppt_x</p:attrName>
                                        </p:attrNameLst>
                                      </p:cBhvr>
                                      <p:tavLst>
                                        <p:tav tm="0">
                                          <p:val>
                                            <p:strVal val="#ppt_x"/>
                                          </p:val>
                                        </p:tav>
                                        <p:tav tm="100000">
                                          <p:val>
                                            <p:strVal val="#ppt_x"/>
                                          </p:val>
                                        </p:tav>
                                      </p:tavLst>
                                    </p:anim>
                                    <p:anim calcmode="lin" valueType="num">
                                      <p:cBhvr>
                                        <p:cTn id="67" dur="1000" fill="hold"/>
                                        <p:tgtEl>
                                          <p:spTgt spid="3">
                                            <p:txEl>
                                              <p:pRg st="10" end="10"/>
                                            </p:txEl>
                                          </p:spTgt>
                                        </p:tgtEl>
                                        <p:attrNameLst>
                                          <p:attrName>ppt_y</p:attrName>
                                        </p:attrNameLst>
                                      </p:cBhvr>
                                      <p:tavLst>
                                        <p:tav tm="0">
                                          <p:val>
                                            <p:strVal val="#ppt_y+.1"/>
                                          </p:val>
                                        </p:tav>
                                        <p:tav tm="100000">
                                          <p:val>
                                            <p:strVal val="#ppt_y"/>
                                          </p:val>
                                        </p:tav>
                                      </p:tavLst>
                                    </p:anim>
                                  </p:childTnLst>
                                </p:cTn>
                              </p:par>
                              <p:par>
                                <p:cTn id="68" presetID="42" presetClass="entr" presetSubtype="0" fill="hold" nodeType="withEffect">
                                  <p:stCondLst>
                                    <p:cond delay="0"/>
                                  </p:stCondLst>
                                  <p:childTnLst>
                                    <p:set>
                                      <p:cBhvr>
                                        <p:cTn id="69" dur="1" fill="hold">
                                          <p:stCondLst>
                                            <p:cond delay="0"/>
                                          </p:stCondLst>
                                        </p:cTn>
                                        <p:tgtEl>
                                          <p:spTgt spid="3">
                                            <p:txEl>
                                              <p:pRg st="11" end="11"/>
                                            </p:txEl>
                                          </p:spTgt>
                                        </p:tgtEl>
                                        <p:attrNameLst>
                                          <p:attrName>style.visibility</p:attrName>
                                        </p:attrNameLst>
                                      </p:cBhvr>
                                      <p:to>
                                        <p:strVal val="visible"/>
                                      </p:to>
                                    </p:set>
                                    <p:animEffect transition="in" filter="fade">
                                      <p:cBhvr>
                                        <p:cTn id="70" dur="1000"/>
                                        <p:tgtEl>
                                          <p:spTgt spid="3">
                                            <p:txEl>
                                              <p:pRg st="11" end="11"/>
                                            </p:txEl>
                                          </p:spTgt>
                                        </p:tgtEl>
                                      </p:cBhvr>
                                    </p:animEffect>
                                    <p:anim calcmode="lin" valueType="num">
                                      <p:cBhvr>
                                        <p:cTn id="71" dur="1000" fill="hold"/>
                                        <p:tgtEl>
                                          <p:spTgt spid="3">
                                            <p:txEl>
                                              <p:pRg st="11" end="11"/>
                                            </p:txEl>
                                          </p:spTgt>
                                        </p:tgtEl>
                                        <p:attrNameLst>
                                          <p:attrName>ppt_x</p:attrName>
                                        </p:attrNameLst>
                                      </p:cBhvr>
                                      <p:tavLst>
                                        <p:tav tm="0">
                                          <p:val>
                                            <p:strVal val="#ppt_x"/>
                                          </p:val>
                                        </p:tav>
                                        <p:tav tm="100000">
                                          <p:val>
                                            <p:strVal val="#ppt_x"/>
                                          </p:val>
                                        </p:tav>
                                      </p:tavLst>
                                    </p:anim>
                                    <p:anim calcmode="lin" valueType="num">
                                      <p:cBhvr>
                                        <p:cTn id="72" dur="1000" fill="hold"/>
                                        <p:tgtEl>
                                          <p:spTgt spid="3">
                                            <p:txEl>
                                              <p:pRg st="11" end="11"/>
                                            </p:txEl>
                                          </p:spTgt>
                                        </p:tgtEl>
                                        <p:attrNameLst>
                                          <p:attrName>ppt_y</p:attrName>
                                        </p:attrNameLst>
                                      </p:cBhvr>
                                      <p:tavLst>
                                        <p:tav tm="0">
                                          <p:val>
                                            <p:strVal val="#ppt_y+.1"/>
                                          </p:val>
                                        </p:tav>
                                        <p:tav tm="100000">
                                          <p:val>
                                            <p:strVal val="#ppt_y"/>
                                          </p:val>
                                        </p:tav>
                                      </p:tavLst>
                                    </p:anim>
                                  </p:childTnLst>
                                </p:cTn>
                              </p:par>
                              <p:par>
                                <p:cTn id="73" presetID="42" presetClass="entr" presetSubtype="0" fill="hold" nodeType="withEffect">
                                  <p:stCondLst>
                                    <p:cond delay="0"/>
                                  </p:stCondLst>
                                  <p:childTnLst>
                                    <p:set>
                                      <p:cBhvr>
                                        <p:cTn id="74" dur="1" fill="hold">
                                          <p:stCondLst>
                                            <p:cond delay="0"/>
                                          </p:stCondLst>
                                        </p:cTn>
                                        <p:tgtEl>
                                          <p:spTgt spid="3">
                                            <p:txEl>
                                              <p:pRg st="12" end="12"/>
                                            </p:txEl>
                                          </p:spTgt>
                                        </p:tgtEl>
                                        <p:attrNameLst>
                                          <p:attrName>style.visibility</p:attrName>
                                        </p:attrNameLst>
                                      </p:cBhvr>
                                      <p:to>
                                        <p:strVal val="visible"/>
                                      </p:to>
                                    </p:set>
                                    <p:animEffect transition="in" filter="fade">
                                      <p:cBhvr>
                                        <p:cTn id="75" dur="1000"/>
                                        <p:tgtEl>
                                          <p:spTgt spid="3">
                                            <p:txEl>
                                              <p:pRg st="12" end="12"/>
                                            </p:txEl>
                                          </p:spTgt>
                                        </p:tgtEl>
                                      </p:cBhvr>
                                    </p:animEffect>
                                    <p:anim calcmode="lin" valueType="num">
                                      <p:cBhvr>
                                        <p:cTn id="76" dur="1000" fill="hold"/>
                                        <p:tgtEl>
                                          <p:spTgt spid="3">
                                            <p:txEl>
                                              <p:pRg st="12" end="12"/>
                                            </p:txEl>
                                          </p:spTgt>
                                        </p:tgtEl>
                                        <p:attrNameLst>
                                          <p:attrName>ppt_x</p:attrName>
                                        </p:attrNameLst>
                                      </p:cBhvr>
                                      <p:tavLst>
                                        <p:tav tm="0">
                                          <p:val>
                                            <p:strVal val="#ppt_x"/>
                                          </p:val>
                                        </p:tav>
                                        <p:tav tm="100000">
                                          <p:val>
                                            <p:strVal val="#ppt_x"/>
                                          </p:val>
                                        </p:tav>
                                      </p:tavLst>
                                    </p:anim>
                                    <p:anim calcmode="lin" valueType="num">
                                      <p:cBhvr>
                                        <p:cTn id="77" dur="1000" fill="hold"/>
                                        <p:tgtEl>
                                          <p:spTgt spid="3">
                                            <p:txEl>
                                              <p:pRg st="12" end="1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AECDCEE-A6EC-4CF2-98F4-EE96DDAD8D36}"/>
              </a:ext>
            </a:extLst>
          </p:cNvPr>
          <p:cNvPicPr>
            <a:picLocks noChangeAspect="1"/>
          </p:cNvPicPr>
          <p:nvPr/>
        </p:nvPicPr>
        <p:blipFill rotWithShape="1">
          <a:blip r:embed="rId2"/>
          <a:srcRect l="9838" t="12182" r="7476" b="6580"/>
          <a:stretch/>
        </p:blipFill>
        <p:spPr>
          <a:xfrm>
            <a:off x="18851" y="908720"/>
            <a:ext cx="9125149" cy="5040560"/>
          </a:xfrm>
          <a:prstGeom prst="rect">
            <a:avLst/>
          </a:prstGeom>
        </p:spPr>
      </p:pic>
    </p:spTree>
    <p:extLst>
      <p:ext uri="{BB962C8B-B14F-4D97-AF65-F5344CB8AC3E}">
        <p14:creationId xmlns:p14="http://schemas.microsoft.com/office/powerpoint/2010/main" val="474581054"/>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5222" y="21911"/>
            <a:ext cx="7886700" cy="886810"/>
          </a:xfrm>
        </p:spPr>
        <p:txBody>
          <a:bodyPr>
            <a:normAutofit/>
          </a:bodyPr>
          <a:lstStyle/>
          <a:p>
            <a:r>
              <a:rPr lang="en-US" sz="4000" b="1" dirty="0">
                <a:solidFill>
                  <a:srgbClr val="0070C0"/>
                </a:solidFill>
              </a:rPr>
              <a:t>Milan 2014 Models</a:t>
            </a:r>
          </a:p>
        </p:txBody>
      </p:sp>
      <p:sp>
        <p:nvSpPr>
          <p:cNvPr id="3" name="Content Placeholder 2"/>
          <p:cNvSpPr>
            <a:spLocks noGrp="1"/>
          </p:cNvSpPr>
          <p:nvPr>
            <p:ph idx="1"/>
          </p:nvPr>
        </p:nvSpPr>
        <p:spPr>
          <a:xfrm>
            <a:off x="176041" y="1772816"/>
            <a:ext cx="8407846" cy="4647160"/>
          </a:xfrm>
        </p:spPr>
        <p:txBody>
          <a:bodyPr>
            <a:normAutofit/>
          </a:bodyPr>
          <a:lstStyle/>
          <a:p>
            <a:pPr marL="0" indent="0" algn="r" rtl="1">
              <a:spcAft>
                <a:spcPts val="1800"/>
              </a:spcAft>
              <a:buNone/>
            </a:pPr>
            <a:r>
              <a:rPr lang="fa-IR" sz="2400" b="1" dirty="0">
                <a:solidFill>
                  <a:srgbClr val="0070C0"/>
                </a:solidFill>
              </a:rPr>
              <a:t>مدل 1) </a:t>
            </a:r>
            <a:r>
              <a:rPr lang="fa-IR" sz="2400" b="1" dirty="0"/>
              <a:t>بر اساس تاثیر عملکرد سنجشی بر </a:t>
            </a:r>
            <a:r>
              <a:rPr lang="fa-IR" sz="2400" b="1" dirty="0">
                <a:solidFill>
                  <a:srgbClr val="FF0000"/>
                </a:solidFill>
              </a:rPr>
              <a:t>پیامدهای بالینی</a:t>
            </a:r>
            <a:endParaRPr lang="en-US" sz="2400" dirty="0">
              <a:solidFill>
                <a:srgbClr val="FF0000"/>
              </a:solidFill>
            </a:endParaRPr>
          </a:p>
          <a:p>
            <a:pPr marL="1250950" indent="0" algn="r" rtl="1">
              <a:spcBef>
                <a:spcPts val="1200"/>
              </a:spcBef>
              <a:buNone/>
            </a:pPr>
            <a:r>
              <a:rPr lang="fa-IR" dirty="0"/>
              <a:t>1-الف: مطالعات مستقیم</a:t>
            </a:r>
          </a:p>
          <a:p>
            <a:pPr marL="1250950" indent="0" algn="r" rtl="1">
              <a:spcBef>
                <a:spcPts val="1200"/>
              </a:spcBef>
              <a:buNone/>
            </a:pPr>
            <a:r>
              <a:rPr lang="fa-IR" dirty="0"/>
              <a:t>1-ب: مطالعات غیرمستقیم</a:t>
            </a:r>
            <a:endParaRPr lang="en-US" dirty="0"/>
          </a:p>
          <a:p>
            <a:pPr marL="0" indent="0" algn="r" rtl="1">
              <a:spcBef>
                <a:spcPts val="3000"/>
              </a:spcBef>
              <a:spcAft>
                <a:spcPts val="600"/>
              </a:spcAft>
              <a:buNone/>
            </a:pPr>
            <a:r>
              <a:rPr lang="fa-IR" b="1" dirty="0">
                <a:solidFill>
                  <a:srgbClr val="0070C0"/>
                </a:solidFill>
              </a:rPr>
              <a:t>مدل 2) </a:t>
            </a:r>
            <a:r>
              <a:rPr lang="fa-IR" b="1" dirty="0"/>
              <a:t>بر اساس اجزای </a:t>
            </a:r>
            <a:r>
              <a:rPr lang="fa-IR" b="1" dirty="0">
                <a:solidFill>
                  <a:srgbClr val="FF0000"/>
                </a:solidFill>
              </a:rPr>
              <a:t>نوسان زیستی</a:t>
            </a:r>
            <a:endParaRPr lang="en-US" dirty="0">
              <a:solidFill>
                <a:srgbClr val="FF0000"/>
              </a:solidFill>
            </a:endParaRPr>
          </a:p>
          <a:p>
            <a:pPr marL="0" indent="0" algn="r" rtl="1">
              <a:spcBef>
                <a:spcPts val="3000"/>
              </a:spcBef>
              <a:spcAft>
                <a:spcPts val="600"/>
              </a:spcAft>
              <a:buNone/>
            </a:pPr>
            <a:r>
              <a:rPr lang="fa-IR" b="1" dirty="0">
                <a:solidFill>
                  <a:srgbClr val="0070C0"/>
                </a:solidFill>
              </a:rPr>
              <a:t>مدل 1) </a:t>
            </a:r>
            <a:r>
              <a:rPr lang="fa-IR" b="1" dirty="0"/>
              <a:t>بر اساس </a:t>
            </a:r>
            <a:r>
              <a:rPr lang="fa-IR" b="1" dirty="0">
                <a:solidFill>
                  <a:srgbClr val="FF0000"/>
                </a:solidFill>
              </a:rPr>
              <a:t>بالاترین سطح قابل دسترسی </a:t>
            </a:r>
            <a:r>
              <a:rPr lang="fa-IR" b="1" dirty="0"/>
              <a:t>عملکرد سنجشی</a:t>
            </a:r>
            <a:endParaRPr lang="en-US" sz="2400" b="1" dirty="0">
              <a:solidFill>
                <a:srgbClr val="FF0000"/>
              </a:solidFill>
            </a:endParaRPr>
          </a:p>
        </p:txBody>
      </p:sp>
      <p:sp>
        <p:nvSpPr>
          <p:cNvPr id="4" name="TextBox 3"/>
          <p:cNvSpPr txBox="1"/>
          <p:nvPr/>
        </p:nvSpPr>
        <p:spPr>
          <a:xfrm>
            <a:off x="615222" y="727087"/>
            <a:ext cx="8528778" cy="646331"/>
          </a:xfrm>
          <a:prstGeom prst="rect">
            <a:avLst/>
          </a:prstGeom>
          <a:noFill/>
        </p:spPr>
        <p:txBody>
          <a:bodyPr wrap="square" rtlCol="0">
            <a:spAutoFit/>
          </a:bodyPr>
          <a:lstStyle/>
          <a:p>
            <a:r>
              <a:rPr lang="en-US" dirty="0"/>
              <a:t>1</a:t>
            </a:r>
            <a:r>
              <a:rPr lang="en-US" baseline="30000" dirty="0"/>
              <a:t>st</a:t>
            </a:r>
            <a:r>
              <a:rPr lang="en-US" dirty="0"/>
              <a:t> EFLM Strategic Conference. Milan, Italy. 24–25 November 2014</a:t>
            </a:r>
          </a:p>
          <a:p>
            <a:r>
              <a:rPr lang="en-US" dirty="0"/>
              <a:t>Defining Analytical Performance Goals – 15 years after the Stockholm Conference</a:t>
            </a:r>
          </a:p>
        </p:txBody>
      </p:sp>
      <p:sp>
        <p:nvSpPr>
          <p:cNvPr id="7" name="Rectangle 6">
            <a:extLst>
              <a:ext uri="{FF2B5EF4-FFF2-40B4-BE49-F238E27FC236}">
                <a16:creationId xmlns:a16="http://schemas.microsoft.com/office/drawing/2014/main" id="{355BA443-F44C-44DE-98FB-6EF2CD055B38}"/>
              </a:ext>
            </a:extLst>
          </p:cNvPr>
          <p:cNvSpPr/>
          <p:nvPr/>
        </p:nvSpPr>
        <p:spPr>
          <a:xfrm>
            <a:off x="-104145" y="5727209"/>
            <a:ext cx="9248145" cy="550458"/>
          </a:xfrm>
          <a:prstGeom prst="rect">
            <a:avLst/>
          </a:prstGeom>
          <a:solidFill>
            <a:srgbClr val="FEFEFE"/>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b"/>
          <a:lstStyle/>
          <a:p>
            <a:pPr algn="ctr" rtl="1"/>
            <a:r>
              <a:rPr lang="fa-IR" sz="3600" i="1" dirty="0">
                <a:solidFill>
                  <a:srgbClr val="7030A0"/>
                </a:solidFill>
              </a:rPr>
              <a:t>ممکن است کاملا با کاربرد بالینی مورد نظر مرتبط نباشد </a:t>
            </a:r>
          </a:p>
        </p:txBody>
      </p:sp>
      <p:sp>
        <p:nvSpPr>
          <p:cNvPr id="9" name="Speech Bubble: Rectangle 8">
            <a:extLst>
              <a:ext uri="{FF2B5EF4-FFF2-40B4-BE49-F238E27FC236}">
                <a16:creationId xmlns:a16="http://schemas.microsoft.com/office/drawing/2014/main" id="{0113A9D8-62E2-44DA-8D2A-F413085E902F}"/>
              </a:ext>
            </a:extLst>
          </p:cNvPr>
          <p:cNvSpPr/>
          <p:nvPr/>
        </p:nvSpPr>
        <p:spPr>
          <a:xfrm flipH="1" flipV="1">
            <a:off x="827583" y="3515394"/>
            <a:ext cx="7848871" cy="1857822"/>
          </a:xfrm>
          <a:prstGeom prst="wedgeRectCallout">
            <a:avLst>
              <a:gd name="adj1" fmla="val -21065"/>
              <a:gd name="adj2" fmla="val -64207"/>
            </a:avLst>
          </a:prstGeom>
          <a:noFill/>
          <a:ln w="571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spTree>
    <p:extLst>
      <p:ext uri="{BB962C8B-B14F-4D97-AF65-F5344CB8AC3E}">
        <p14:creationId xmlns:p14="http://schemas.microsoft.com/office/powerpoint/2010/main" val="490721507"/>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1000"/>
                                        <p:tgtEl>
                                          <p:spTgt spid="3">
                                            <p:txEl>
                                              <p:pRg st="4" end="4"/>
                                            </p:txEl>
                                          </p:spTgt>
                                        </p:tgtEl>
                                      </p:cBhvr>
                                    </p:animEffect>
                                    <p:anim calcmode="lin" valueType="num">
                                      <p:cBhvr>
                                        <p:cTn id="3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2" presetClass="entr" presetSubtype="1" fill="hold" grpId="0" nodeType="clickEffect">
                                  <p:stCondLst>
                                    <p:cond delay="0"/>
                                  </p:stCondLst>
                                  <p:childTnLst>
                                    <p:set>
                                      <p:cBhvr>
                                        <p:cTn id="41" dur="1" fill="hold">
                                          <p:stCondLst>
                                            <p:cond delay="0"/>
                                          </p:stCondLst>
                                        </p:cTn>
                                        <p:tgtEl>
                                          <p:spTgt spid="9"/>
                                        </p:tgtEl>
                                        <p:attrNameLst>
                                          <p:attrName>style.visibility</p:attrName>
                                        </p:attrNameLst>
                                      </p:cBhvr>
                                      <p:to>
                                        <p:strVal val="visible"/>
                                      </p:to>
                                    </p:set>
                                    <p:animEffect transition="in" filter="wipe(up)">
                                      <p:cBhvr>
                                        <p:cTn id="42" dur="500"/>
                                        <p:tgtEl>
                                          <p:spTgt spid="9"/>
                                        </p:tgtEl>
                                      </p:cBhvr>
                                    </p:animEffect>
                                  </p:childTnLst>
                                </p:cTn>
                              </p:par>
                            </p:childTnLst>
                          </p:cTn>
                        </p:par>
                        <p:par>
                          <p:cTn id="43" fill="hold">
                            <p:stCondLst>
                              <p:cond delay="500"/>
                            </p:stCondLst>
                            <p:childTnLst>
                              <p:par>
                                <p:cTn id="44" presetID="22" presetClass="entr" presetSubtype="1" fill="hold" grpId="0" nodeType="afterEffect">
                                  <p:stCondLst>
                                    <p:cond delay="0"/>
                                  </p:stCondLst>
                                  <p:childTnLst>
                                    <p:set>
                                      <p:cBhvr>
                                        <p:cTn id="45" dur="1" fill="hold">
                                          <p:stCondLst>
                                            <p:cond delay="0"/>
                                          </p:stCondLst>
                                        </p:cTn>
                                        <p:tgtEl>
                                          <p:spTgt spid="7"/>
                                        </p:tgtEl>
                                        <p:attrNameLst>
                                          <p:attrName>style.visibility</p:attrName>
                                        </p:attrNameLst>
                                      </p:cBhvr>
                                      <p:to>
                                        <p:strVal val="visible"/>
                                      </p:to>
                                    </p:set>
                                    <p:animEffect transition="in" filter="wipe(up)">
                                      <p:cBhvr>
                                        <p:cTn id="46"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43986EB-33D5-4F59-B908-B8C3D3EB7D48}"/>
              </a:ext>
            </a:extLst>
          </p:cNvPr>
          <p:cNvPicPr/>
          <p:nvPr/>
        </p:nvPicPr>
        <p:blipFill>
          <a:blip r:embed="rId2">
            <a:lum bright="-20000" contrast="40000"/>
            <a:extLst>
              <a:ext uri="{28A0092B-C50C-407E-A947-70E740481C1C}">
                <a14:useLocalDpi xmlns:a14="http://schemas.microsoft.com/office/drawing/2010/main" val="0"/>
              </a:ext>
            </a:extLst>
          </a:blip>
          <a:srcRect/>
          <a:stretch>
            <a:fillRect/>
          </a:stretch>
        </p:blipFill>
        <p:spPr bwMode="auto">
          <a:xfrm>
            <a:off x="1706245" y="1192212"/>
            <a:ext cx="5731510" cy="4473575"/>
          </a:xfrm>
          <a:prstGeom prst="rect">
            <a:avLst/>
          </a:prstGeom>
          <a:noFill/>
          <a:ln>
            <a:noFill/>
          </a:ln>
        </p:spPr>
      </p:pic>
    </p:spTree>
    <p:extLst>
      <p:ext uri="{BB962C8B-B14F-4D97-AF65-F5344CB8AC3E}">
        <p14:creationId xmlns:p14="http://schemas.microsoft.com/office/powerpoint/2010/main" val="105533079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788558" y="548680"/>
            <a:ext cx="3874780" cy="584775"/>
          </a:xfrm>
          <a:prstGeom prst="rect">
            <a:avLst/>
          </a:prstGeom>
        </p:spPr>
        <p:txBody>
          <a:bodyPr wrap="none">
            <a:spAutoFit/>
          </a:bodyPr>
          <a:lstStyle/>
          <a:p>
            <a:pPr algn="r" rtl="1"/>
            <a:r>
              <a:rPr lang="fa-IR" sz="3200" b="1" dirty="0">
                <a:solidFill>
                  <a:srgbClr val="0070C0"/>
                </a:solidFill>
              </a:rPr>
              <a:t>مدل 1. مطالعات پیامد-بنیان</a:t>
            </a:r>
            <a:endParaRPr lang="en-US" sz="3200" b="1" dirty="0">
              <a:solidFill>
                <a:srgbClr val="0070C0"/>
              </a:solidFill>
            </a:endParaRPr>
          </a:p>
        </p:txBody>
      </p:sp>
      <p:sp>
        <p:nvSpPr>
          <p:cNvPr id="8" name="Content Placeholder 2">
            <a:extLst>
              <a:ext uri="{FF2B5EF4-FFF2-40B4-BE49-F238E27FC236}">
                <a16:creationId xmlns:a16="http://schemas.microsoft.com/office/drawing/2014/main" id="{A93BDD78-B296-4251-BD10-1E2B614CBA73}"/>
              </a:ext>
            </a:extLst>
          </p:cNvPr>
          <p:cNvSpPr>
            <a:spLocks noGrp="1"/>
          </p:cNvSpPr>
          <p:nvPr>
            <p:ph idx="1"/>
          </p:nvPr>
        </p:nvSpPr>
        <p:spPr>
          <a:xfrm>
            <a:off x="755576" y="1448780"/>
            <a:ext cx="7886700" cy="3960440"/>
          </a:xfrm>
        </p:spPr>
        <p:txBody>
          <a:bodyPr>
            <a:normAutofit/>
          </a:bodyPr>
          <a:lstStyle/>
          <a:p>
            <a:pPr marL="0" indent="0" algn="r" rtl="1">
              <a:buNone/>
            </a:pPr>
            <a:endParaRPr lang="en-US" b="1" dirty="0">
              <a:solidFill>
                <a:srgbClr val="002060"/>
              </a:solidFill>
            </a:endParaRPr>
          </a:p>
          <a:p>
            <a:pPr marL="854075" indent="-223838" algn="r" rtl="1">
              <a:spcBef>
                <a:spcPts val="3600"/>
              </a:spcBef>
              <a:spcAft>
                <a:spcPts val="1200"/>
              </a:spcAft>
            </a:pPr>
            <a:r>
              <a:rPr lang="fa-IR" b="1" dirty="0">
                <a:solidFill>
                  <a:srgbClr val="002060"/>
                </a:solidFill>
              </a:rPr>
              <a:t>بازتاب دهنده نیازهای بالینی</a:t>
            </a:r>
            <a:endParaRPr lang="en-US" b="1" dirty="0">
              <a:solidFill>
                <a:srgbClr val="002060"/>
              </a:solidFill>
            </a:endParaRPr>
          </a:p>
          <a:p>
            <a:pPr marL="854075" indent="-223838" algn="r" rtl="1">
              <a:spcBef>
                <a:spcPts val="1800"/>
              </a:spcBef>
              <a:spcAft>
                <a:spcPts val="1200"/>
              </a:spcAft>
            </a:pPr>
            <a:r>
              <a:rPr lang="fa-IR" b="1" dirty="0">
                <a:solidFill>
                  <a:srgbClr val="002060"/>
                </a:solidFill>
              </a:rPr>
              <a:t>بر اساس مقصود، نقش و اهمیت بالینی </a:t>
            </a:r>
            <a:r>
              <a:rPr lang="fa-IR" b="1" dirty="0" err="1">
                <a:solidFill>
                  <a:srgbClr val="002060"/>
                </a:solidFill>
              </a:rPr>
              <a:t>سنجامد</a:t>
            </a:r>
            <a:r>
              <a:rPr lang="fa-IR" b="1" dirty="0">
                <a:solidFill>
                  <a:srgbClr val="002060"/>
                </a:solidFill>
              </a:rPr>
              <a:t> در یک </a:t>
            </a:r>
            <a:r>
              <a:rPr lang="fa-IR" b="1" dirty="0" err="1">
                <a:solidFill>
                  <a:srgbClr val="002060"/>
                </a:solidFill>
              </a:rPr>
              <a:t>دستورکار</a:t>
            </a:r>
            <a:r>
              <a:rPr lang="fa-IR" b="1" dirty="0">
                <a:solidFill>
                  <a:srgbClr val="002060"/>
                </a:solidFill>
              </a:rPr>
              <a:t> بالینی </a:t>
            </a:r>
            <a:endParaRPr lang="en-US" b="1" dirty="0">
              <a:solidFill>
                <a:srgbClr val="002060"/>
              </a:solidFill>
            </a:endParaRPr>
          </a:p>
          <a:p>
            <a:pPr marL="854075" indent="-223838" algn="r" rtl="1">
              <a:spcBef>
                <a:spcPts val="1800"/>
              </a:spcBef>
              <a:spcAft>
                <a:spcPts val="1200"/>
              </a:spcAft>
            </a:pPr>
            <a:r>
              <a:rPr lang="fa-IR" b="1" dirty="0">
                <a:solidFill>
                  <a:srgbClr val="002060"/>
                </a:solidFill>
              </a:rPr>
              <a:t>سود بالینی خالص با توجه به هزینه معقول</a:t>
            </a:r>
            <a:endParaRPr lang="en-US" b="1" dirty="0">
              <a:solidFill>
                <a:srgbClr val="002060"/>
              </a:solidFill>
            </a:endParaRPr>
          </a:p>
        </p:txBody>
      </p:sp>
    </p:spTree>
    <p:extLst>
      <p:ext uri="{BB962C8B-B14F-4D97-AF65-F5344CB8AC3E}">
        <p14:creationId xmlns:p14="http://schemas.microsoft.com/office/powerpoint/2010/main" val="3940013589"/>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8">
                                            <p:txEl>
                                              <p:pRg st="1" end="1"/>
                                            </p:txEl>
                                          </p:spTgt>
                                        </p:tgtEl>
                                        <p:attrNameLst>
                                          <p:attrName>style.visibility</p:attrName>
                                        </p:attrNameLst>
                                      </p:cBhvr>
                                      <p:to>
                                        <p:strVal val="visible"/>
                                      </p:to>
                                    </p:set>
                                    <p:animEffect transition="in" filter="fade">
                                      <p:cBhvr>
                                        <p:cTn id="7" dur="1000"/>
                                        <p:tgtEl>
                                          <p:spTgt spid="8">
                                            <p:txEl>
                                              <p:pRg st="1" end="1"/>
                                            </p:txEl>
                                          </p:spTgt>
                                        </p:tgtEl>
                                      </p:cBhvr>
                                    </p:animEffect>
                                    <p:anim calcmode="lin" valueType="num">
                                      <p:cBhvr>
                                        <p:cTn id="8" dur="1000" fill="hold"/>
                                        <p:tgtEl>
                                          <p:spTgt spid="8">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8">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8">
                                            <p:txEl>
                                              <p:pRg st="2" end="2"/>
                                            </p:txEl>
                                          </p:spTgt>
                                        </p:tgtEl>
                                        <p:attrNameLst>
                                          <p:attrName>style.visibility</p:attrName>
                                        </p:attrNameLst>
                                      </p:cBhvr>
                                      <p:to>
                                        <p:strVal val="visible"/>
                                      </p:to>
                                    </p:set>
                                    <p:animEffect transition="in" filter="fade">
                                      <p:cBhvr>
                                        <p:cTn id="14" dur="1000"/>
                                        <p:tgtEl>
                                          <p:spTgt spid="8">
                                            <p:txEl>
                                              <p:pRg st="2" end="2"/>
                                            </p:txEl>
                                          </p:spTgt>
                                        </p:tgtEl>
                                      </p:cBhvr>
                                    </p:animEffect>
                                    <p:anim calcmode="lin" valueType="num">
                                      <p:cBhvr>
                                        <p:cTn id="15" dur="1000" fill="hold"/>
                                        <p:tgtEl>
                                          <p:spTgt spid="8">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8">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8">
                                            <p:txEl>
                                              <p:pRg st="3" end="3"/>
                                            </p:txEl>
                                          </p:spTgt>
                                        </p:tgtEl>
                                        <p:attrNameLst>
                                          <p:attrName>style.visibility</p:attrName>
                                        </p:attrNameLst>
                                      </p:cBhvr>
                                      <p:to>
                                        <p:strVal val="visible"/>
                                      </p:to>
                                    </p:set>
                                    <p:animEffect transition="in" filter="fade">
                                      <p:cBhvr>
                                        <p:cTn id="21" dur="1000"/>
                                        <p:tgtEl>
                                          <p:spTgt spid="8">
                                            <p:txEl>
                                              <p:pRg st="3" end="3"/>
                                            </p:txEl>
                                          </p:spTgt>
                                        </p:tgtEl>
                                      </p:cBhvr>
                                    </p:animEffect>
                                    <p:anim calcmode="lin" valueType="num">
                                      <p:cBhvr>
                                        <p:cTn id="22" dur="1000" fill="hold"/>
                                        <p:tgtEl>
                                          <p:spTgt spid="8">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8">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Content Placeholder 2">
            <a:extLst>
              <a:ext uri="{FF2B5EF4-FFF2-40B4-BE49-F238E27FC236}">
                <a16:creationId xmlns:a16="http://schemas.microsoft.com/office/drawing/2014/main" id="{FEBDD4CD-4B10-472B-ADED-ACF835228E15}"/>
              </a:ext>
            </a:extLst>
          </p:cNvPr>
          <p:cNvSpPr>
            <a:spLocks noGrp="1"/>
          </p:cNvSpPr>
          <p:nvPr>
            <p:ph idx="1"/>
          </p:nvPr>
        </p:nvSpPr>
        <p:spPr>
          <a:xfrm>
            <a:off x="628650" y="46933"/>
            <a:ext cx="7886700" cy="5904657"/>
          </a:xfrm>
        </p:spPr>
        <p:txBody>
          <a:bodyPr>
            <a:normAutofit/>
          </a:bodyPr>
          <a:lstStyle/>
          <a:p>
            <a:pPr marL="0" indent="0">
              <a:buNone/>
            </a:pPr>
            <a:endParaRPr lang="en-US" b="1" dirty="0"/>
          </a:p>
          <a:p>
            <a:pPr marL="0" indent="0" algn="r" rtl="1">
              <a:spcBef>
                <a:spcPts val="0"/>
              </a:spcBef>
              <a:spcAft>
                <a:spcPts val="2400"/>
              </a:spcAft>
              <a:buNone/>
            </a:pPr>
            <a:r>
              <a:rPr lang="fa-IR" b="1" dirty="0" err="1">
                <a:solidFill>
                  <a:srgbClr val="FF0000"/>
                </a:solidFill>
              </a:rPr>
              <a:t>چالش‌ها</a:t>
            </a:r>
            <a:endParaRPr lang="en-US" b="1" dirty="0">
              <a:solidFill>
                <a:srgbClr val="FF0000"/>
              </a:solidFill>
            </a:endParaRPr>
          </a:p>
          <a:p>
            <a:pPr marL="854075" indent="-223838" algn="r" rtl="1">
              <a:spcBef>
                <a:spcPts val="0"/>
              </a:spcBef>
              <a:spcAft>
                <a:spcPts val="2400"/>
              </a:spcAft>
            </a:pPr>
            <a:r>
              <a:rPr lang="fa-IR" b="1" dirty="0"/>
              <a:t>تعداد اندک مطالعات پیامد-بنیان</a:t>
            </a:r>
            <a:endParaRPr lang="en-US" b="1" dirty="0"/>
          </a:p>
          <a:p>
            <a:pPr marL="854075" indent="-223838" algn="r" rtl="1">
              <a:spcBef>
                <a:spcPts val="0"/>
              </a:spcBef>
              <a:spcAft>
                <a:spcPts val="2400"/>
              </a:spcAft>
            </a:pPr>
            <a:r>
              <a:rPr lang="fa-IR" b="1" dirty="0"/>
              <a:t>رابطه غیرمستقیم بین عملکرد سنجشی و پیامد بالینی</a:t>
            </a:r>
            <a:endParaRPr lang="en-US" b="1" dirty="0"/>
          </a:p>
        </p:txBody>
      </p:sp>
      <p:pic>
        <p:nvPicPr>
          <p:cNvPr id="5" name="Picture 4">
            <a:extLst>
              <a:ext uri="{FF2B5EF4-FFF2-40B4-BE49-F238E27FC236}">
                <a16:creationId xmlns:a16="http://schemas.microsoft.com/office/drawing/2014/main" id="{FF1BAB6F-4BE3-40AD-84C6-763DF31ED54E}"/>
              </a:ext>
            </a:extLst>
          </p:cNvPr>
          <p:cNvPicPr>
            <a:picLocks noChangeAspect="1"/>
          </p:cNvPicPr>
          <p:nvPr/>
        </p:nvPicPr>
        <p:blipFill rotWithShape="1">
          <a:blip r:embed="rId2">
            <a:extLst>
              <a:ext uri="{BEBA8EAE-BF5A-486C-A8C5-ECC9F3942E4B}">
                <a14:imgProps xmlns:a14="http://schemas.microsoft.com/office/drawing/2010/main">
                  <a14:imgLayer r:embed="rId3">
                    <a14:imgEffect>
                      <a14:sharpenSoften amount="50000"/>
                    </a14:imgEffect>
                    <a14:imgEffect>
                      <a14:colorTemperature colorTemp="4700"/>
                    </a14:imgEffect>
                  </a14:imgLayer>
                </a14:imgProps>
              </a:ext>
            </a:extLst>
          </a:blip>
          <a:srcRect l="25649" t="29329" r="26756" b="30313"/>
          <a:stretch/>
        </p:blipFill>
        <p:spPr>
          <a:xfrm>
            <a:off x="1268177" y="2348880"/>
            <a:ext cx="6607646" cy="3150157"/>
          </a:xfrm>
          <a:prstGeom prst="rect">
            <a:avLst/>
          </a:prstGeom>
          <a:ln>
            <a:solidFill>
              <a:schemeClr val="tx1"/>
            </a:solidFill>
          </a:ln>
        </p:spPr>
      </p:pic>
      <p:sp>
        <p:nvSpPr>
          <p:cNvPr id="8" name="TextBox 7">
            <a:extLst>
              <a:ext uri="{FF2B5EF4-FFF2-40B4-BE49-F238E27FC236}">
                <a16:creationId xmlns:a16="http://schemas.microsoft.com/office/drawing/2014/main" id="{6542BEB4-38F7-471D-BA17-C9278A0F595B}"/>
              </a:ext>
            </a:extLst>
          </p:cNvPr>
          <p:cNvSpPr txBox="1"/>
          <p:nvPr/>
        </p:nvSpPr>
        <p:spPr>
          <a:xfrm>
            <a:off x="378446" y="5582292"/>
            <a:ext cx="8136904" cy="400110"/>
          </a:xfrm>
          <a:prstGeom prst="rect">
            <a:avLst/>
          </a:prstGeom>
          <a:solidFill>
            <a:schemeClr val="bg1"/>
          </a:solidFill>
        </p:spPr>
        <p:txBody>
          <a:bodyPr wrap="square" rtlCol="0">
            <a:spAutoFit/>
          </a:bodyPr>
          <a:lstStyle/>
          <a:p>
            <a:pPr algn="ctr" rtl="1"/>
            <a:r>
              <a:rPr lang="fa-IR" sz="2000" b="1" i="1" dirty="0">
                <a:solidFill>
                  <a:srgbClr val="FF0000"/>
                </a:solidFill>
              </a:rPr>
              <a:t>"... بهبود عملکرد تشخیصی به سادگی نمیتواند پیامدها را اصلاح کند." </a:t>
            </a:r>
            <a:endParaRPr lang="en-US" sz="2000" b="1" i="1" dirty="0">
              <a:solidFill>
                <a:srgbClr val="FF0000"/>
              </a:solidFill>
            </a:endParaRPr>
          </a:p>
        </p:txBody>
      </p:sp>
    </p:spTree>
    <p:extLst>
      <p:ext uri="{BB962C8B-B14F-4D97-AF65-F5344CB8AC3E}">
        <p14:creationId xmlns:p14="http://schemas.microsoft.com/office/powerpoint/2010/main" val="2405764600"/>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2" end="2"/>
                                            </p:txEl>
                                          </p:spTgt>
                                        </p:tgtEl>
                                        <p:attrNameLst>
                                          <p:attrName>style.visibility</p:attrName>
                                        </p:attrNameLst>
                                      </p:cBhvr>
                                      <p:to>
                                        <p:strVal val="visible"/>
                                      </p:to>
                                    </p:set>
                                    <p:animEffect transition="in" filter="fade">
                                      <p:cBhvr>
                                        <p:cTn id="7" dur="1000"/>
                                        <p:tgtEl>
                                          <p:spTgt spid="10">
                                            <p:txEl>
                                              <p:pRg st="2" end="2"/>
                                            </p:txEl>
                                          </p:spTgt>
                                        </p:tgtEl>
                                      </p:cBhvr>
                                    </p:animEffect>
                                    <p:anim calcmode="lin" valueType="num">
                                      <p:cBhvr>
                                        <p:cTn id="8" dur="1000" fill="hold"/>
                                        <p:tgtEl>
                                          <p:spTgt spid="10">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3" end="3"/>
                                            </p:txEl>
                                          </p:spTgt>
                                        </p:tgtEl>
                                        <p:attrNameLst>
                                          <p:attrName>style.visibility</p:attrName>
                                        </p:attrNameLst>
                                      </p:cBhvr>
                                      <p:to>
                                        <p:strVal val="visible"/>
                                      </p:to>
                                    </p:set>
                                    <p:animEffect transition="in" filter="fade">
                                      <p:cBhvr>
                                        <p:cTn id="14" dur="1000"/>
                                        <p:tgtEl>
                                          <p:spTgt spid="10">
                                            <p:txEl>
                                              <p:pRg st="3" end="3"/>
                                            </p:txEl>
                                          </p:spTgt>
                                        </p:tgtEl>
                                      </p:cBhvr>
                                    </p:animEffect>
                                    <p:anim calcmode="lin" valueType="num">
                                      <p:cBhvr>
                                        <p:cTn id="15" dur="1000" fill="hold"/>
                                        <p:tgtEl>
                                          <p:spTgt spid="10">
                                            <p:txEl>
                                              <p:pRg st="3" end="3"/>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2" presetClass="entr" presetSubtype="1" fill="hold" nodeType="click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wipe(up)">
                                      <p:cBhvr>
                                        <p:cTn id="21" dur="2000"/>
                                        <p:tgtEl>
                                          <p:spTgt spid="5"/>
                                        </p:tgtEl>
                                      </p:cBhvr>
                                    </p:animEffect>
                                  </p:childTnLst>
                                </p:cTn>
                              </p:par>
                            </p:childTnLst>
                          </p:cTn>
                        </p:par>
                      </p:childTnLst>
                    </p:cTn>
                  </p:par>
                  <p:par>
                    <p:cTn id="22" fill="hold">
                      <p:stCondLst>
                        <p:cond delay="indefinite"/>
                      </p:stCondLst>
                      <p:childTnLst>
                        <p:par>
                          <p:cTn id="23" fill="hold">
                            <p:stCondLst>
                              <p:cond delay="0"/>
                            </p:stCondLst>
                            <p:childTnLst>
                              <p:par>
                                <p:cTn id="24" presetID="47" presetClass="entr" presetSubtype="0" fill="hold" grpId="0" nodeType="click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fade">
                                      <p:cBhvr>
                                        <p:cTn id="26" dur="1000"/>
                                        <p:tgtEl>
                                          <p:spTgt spid="8"/>
                                        </p:tgtEl>
                                      </p:cBhvr>
                                    </p:animEffect>
                                    <p:anim calcmode="lin" valueType="num">
                                      <p:cBhvr>
                                        <p:cTn id="27" dur="1000" fill="hold"/>
                                        <p:tgtEl>
                                          <p:spTgt spid="8"/>
                                        </p:tgtEl>
                                        <p:attrNameLst>
                                          <p:attrName>ppt_x</p:attrName>
                                        </p:attrNameLst>
                                      </p:cBhvr>
                                      <p:tavLst>
                                        <p:tav tm="0">
                                          <p:val>
                                            <p:strVal val="#ppt_x"/>
                                          </p:val>
                                        </p:tav>
                                        <p:tav tm="100000">
                                          <p:val>
                                            <p:strVal val="#ppt_x"/>
                                          </p:val>
                                        </p:tav>
                                      </p:tavLst>
                                    </p:anim>
                                    <p:anim calcmode="lin" valueType="num">
                                      <p:cBhvr>
                                        <p:cTn id="28"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Content Placeholder 2">
            <a:extLst>
              <a:ext uri="{FF2B5EF4-FFF2-40B4-BE49-F238E27FC236}">
                <a16:creationId xmlns:a16="http://schemas.microsoft.com/office/drawing/2014/main" id="{FEBDD4CD-4B10-472B-ADED-ACF835228E15}"/>
              </a:ext>
            </a:extLst>
          </p:cNvPr>
          <p:cNvSpPr>
            <a:spLocks noGrp="1"/>
          </p:cNvSpPr>
          <p:nvPr>
            <p:ph idx="1"/>
          </p:nvPr>
        </p:nvSpPr>
        <p:spPr>
          <a:xfrm>
            <a:off x="628650" y="46933"/>
            <a:ext cx="7886700" cy="5904657"/>
          </a:xfrm>
        </p:spPr>
        <p:txBody>
          <a:bodyPr>
            <a:normAutofit/>
          </a:bodyPr>
          <a:lstStyle/>
          <a:p>
            <a:pPr marL="0" indent="0">
              <a:buNone/>
            </a:pPr>
            <a:endParaRPr lang="en-US" b="1" dirty="0"/>
          </a:p>
          <a:p>
            <a:pPr marL="0" indent="0" algn="r" rtl="1">
              <a:spcBef>
                <a:spcPts val="0"/>
              </a:spcBef>
              <a:spcAft>
                <a:spcPts val="2400"/>
              </a:spcAft>
              <a:buNone/>
            </a:pPr>
            <a:r>
              <a:rPr lang="fa-IR" b="1" dirty="0" err="1">
                <a:solidFill>
                  <a:srgbClr val="FF0000"/>
                </a:solidFill>
              </a:rPr>
              <a:t>چالش‌ها</a:t>
            </a:r>
            <a:endParaRPr lang="en-US" b="1" dirty="0">
              <a:solidFill>
                <a:srgbClr val="FF0000"/>
              </a:solidFill>
            </a:endParaRPr>
          </a:p>
          <a:p>
            <a:pPr marL="854075" indent="-223838" algn="r" rtl="1">
              <a:spcBef>
                <a:spcPts val="0"/>
              </a:spcBef>
              <a:spcAft>
                <a:spcPts val="2400"/>
              </a:spcAft>
            </a:pPr>
            <a:r>
              <a:rPr lang="fa-IR" b="1" dirty="0"/>
              <a:t>تعداد اندک مطالعات پیامد-بنیان</a:t>
            </a:r>
            <a:endParaRPr lang="en-US" b="1" dirty="0"/>
          </a:p>
          <a:p>
            <a:pPr marL="854075" indent="-223838" algn="r" rtl="1">
              <a:spcBef>
                <a:spcPts val="0"/>
              </a:spcBef>
              <a:spcAft>
                <a:spcPts val="2400"/>
              </a:spcAft>
            </a:pPr>
            <a:r>
              <a:rPr lang="fa-IR" b="1" dirty="0"/>
              <a:t>رابطه غیرمستقیم بین عملکرد سنجشی و پیامد بالینی</a:t>
            </a:r>
          </a:p>
          <a:p>
            <a:pPr marL="854075" indent="-223838" algn="r" rtl="1">
              <a:spcBef>
                <a:spcPts val="0"/>
              </a:spcBef>
              <a:spcAft>
                <a:spcPts val="2400"/>
              </a:spcAft>
            </a:pPr>
            <a:r>
              <a:rPr lang="fa-IR" b="1" dirty="0"/>
              <a:t>نبودن روش مطالعه و ابزار ساده</a:t>
            </a:r>
            <a:endParaRPr lang="en-US" b="1" dirty="0"/>
          </a:p>
        </p:txBody>
      </p:sp>
      <p:pic>
        <p:nvPicPr>
          <p:cNvPr id="5" name="Picture 4">
            <a:extLst>
              <a:ext uri="{FF2B5EF4-FFF2-40B4-BE49-F238E27FC236}">
                <a16:creationId xmlns:a16="http://schemas.microsoft.com/office/drawing/2014/main" id="{FF1BAB6F-4BE3-40AD-84C6-763DF31ED54E}"/>
              </a:ext>
            </a:extLst>
          </p:cNvPr>
          <p:cNvPicPr>
            <a:picLocks noChangeAspect="1"/>
          </p:cNvPicPr>
          <p:nvPr/>
        </p:nvPicPr>
        <p:blipFill rotWithShape="1">
          <a:blip r:embed="rId2">
            <a:extLst>
              <a:ext uri="{BEBA8EAE-BF5A-486C-A8C5-ECC9F3942E4B}">
                <a14:imgProps xmlns:a14="http://schemas.microsoft.com/office/drawing/2010/main">
                  <a14:imgLayer r:embed="rId3">
                    <a14:imgEffect>
                      <a14:sharpenSoften amount="50000"/>
                    </a14:imgEffect>
                    <a14:imgEffect>
                      <a14:colorTemperature colorTemp="4700"/>
                    </a14:imgEffect>
                  </a14:imgLayer>
                </a14:imgProps>
              </a:ext>
            </a:extLst>
          </a:blip>
          <a:srcRect l="25649" t="29329" r="26756" b="30313"/>
          <a:stretch/>
        </p:blipFill>
        <p:spPr>
          <a:xfrm rot="7650788">
            <a:off x="8490273" y="6630792"/>
            <a:ext cx="3888905" cy="1854013"/>
          </a:xfrm>
          <a:prstGeom prst="rect">
            <a:avLst/>
          </a:prstGeom>
          <a:ln>
            <a:solidFill>
              <a:schemeClr val="tx1"/>
            </a:solidFill>
          </a:ln>
        </p:spPr>
      </p:pic>
      <p:sp>
        <p:nvSpPr>
          <p:cNvPr id="8" name="TextBox 7">
            <a:extLst>
              <a:ext uri="{FF2B5EF4-FFF2-40B4-BE49-F238E27FC236}">
                <a16:creationId xmlns:a16="http://schemas.microsoft.com/office/drawing/2014/main" id="{6542BEB4-38F7-471D-BA17-C9278A0F595B}"/>
              </a:ext>
            </a:extLst>
          </p:cNvPr>
          <p:cNvSpPr txBox="1"/>
          <p:nvPr/>
        </p:nvSpPr>
        <p:spPr>
          <a:xfrm rot="2563874">
            <a:off x="-3222187" y="7638359"/>
            <a:ext cx="5336127" cy="338554"/>
          </a:xfrm>
          <a:prstGeom prst="rect">
            <a:avLst/>
          </a:prstGeom>
          <a:solidFill>
            <a:schemeClr val="bg1"/>
          </a:solidFill>
        </p:spPr>
        <p:txBody>
          <a:bodyPr wrap="square" rtlCol="0">
            <a:spAutoFit/>
          </a:bodyPr>
          <a:lstStyle/>
          <a:p>
            <a:pPr algn="ctr" rtl="1"/>
            <a:r>
              <a:rPr lang="fa-IR" sz="1600" b="1" i="1" dirty="0">
                <a:solidFill>
                  <a:srgbClr val="FF0000"/>
                </a:solidFill>
              </a:rPr>
              <a:t>"... بهبود عملکرد تشخیصی به سادگی نمیتواند پیامدها را اصلاح کند." </a:t>
            </a:r>
            <a:endParaRPr lang="en-US" sz="1600" b="1" i="1" dirty="0">
              <a:solidFill>
                <a:srgbClr val="FF0000"/>
              </a:solidFill>
            </a:endParaRPr>
          </a:p>
        </p:txBody>
      </p:sp>
    </p:spTree>
    <p:extLst>
      <p:ext uri="{BB962C8B-B14F-4D97-AF65-F5344CB8AC3E}">
        <p14:creationId xmlns:p14="http://schemas.microsoft.com/office/powerpoint/2010/main" val="389273882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4" end="4"/>
                                            </p:txEl>
                                          </p:spTgt>
                                        </p:tgtEl>
                                        <p:attrNameLst>
                                          <p:attrName>style.visibility</p:attrName>
                                        </p:attrNameLst>
                                      </p:cBhvr>
                                      <p:to>
                                        <p:strVal val="visible"/>
                                      </p:to>
                                    </p:set>
                                    <p:animEffect transition="in" filter="fade">
                                      <p:cBhvr>
                                        <p:cTn id="7" dur="1000"/>
                                        <p:tgtEl>
                                          <p:spTgt spid="10">
                                            <p:txEl>
                                              <p:pRg st="4" end="4"/>
                                            </p:txEl>
                                          </p:spTgt>
                                        </p:tgtEl>
                                      </p:cBhvr>
                                    </p:animEffect>
                                    <p:anim calcmode="lin" valueType="num">
                                      <p:cBhvr>
                                        <p:cTn id="8" dur="1000" fill="hold"/>
                                        <p:tgtEl>
                                          <p:spTgt spid="10">
                                            <p:txEl>
                                              <p:pRg st="4" end="4"/>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8650" y="116633"/>
            <a:ext cx="7886700" cy="6624736"/>
          </a:xfrm>
        </p:spPr>
        <p:txBody>
          <a:bodyPr>
            <a:normAutofit/>
          </a:bodyPr>
          <a:lstStyle/>
          <a:p>
            <a:pPr marL="0" indent="0" algn="r" rtl="1">
              <a:buNone/>
            </a:pPr>
            <a:endParaRPr lang="en-US" b="1" dirty="0"/>
          </a:p>
          <a:p>
            <a:pPr marL="0" indent="0" algn="r" rtl="1">
              <a:buNone/>
            </a:pPr>
            <a:r>
              <a:rPr lang="fa-IR" b="1" dirty="0">
                <a:solidFill>
                  <a:srgbClr val="FF0000"/>
                </a:solidFill>
              </a:rPr>
              <a:t>مدل </a:t>
            </a:r>
            <a:r>
              <a:rPr lang="en-US" b="1" dirty="0">
                <a:solidFill>
                  <a:srgbClr val="FF0000"/>
                </a:solidFill>
              </a:rPr>
              <a:t>1a</a:t>
            </a:r>
            <a:r>
              <a:rPr lang="fa-IR" b="1" dirty="0">
                <a:solidFill>
                  <a:srgbClr val="FF0000"/>
                </a:solidFill>
              </a:rPr>
              <a:t>  - </a:t>
            </a:r>
            <a:r>
              <a:rPr lang="fa-IR" b="1" dirty="0">
                <a:solidFill>
                  <a:srgbClr val="002060"/>
                </a:solidFill>
              </a:rPr>
              <a:t>رویکرد مستقیم (مطالعات تجربی)</a:t>
            </a:r>
            <a:endParaRPr lang="en-US" b="1" dirty="0">
              <a:solidFill>
                <a:srgbClr val="0070C0"/>
              </a:solidFill>
            </a:endParaRPr>
          </a:p>
          <a:p>
            <a:pPr lvl="1" algn="r" rtl="1">
              <a:spcBef>
                <a:spcPts val="2400"/>
              </a:spcBef>
              <a:spcAft>
                <a:spcPts val="1200"/>
              </a:spcAft>
            </a:pPr>
            <a:r>
              <a:rPr lang="fa-IR" sz="2800" dirty="0" err="1"/>
              <a:t>کارآزمائی</a:t>
            </a:r>
            <a:r>
              <a:rPr lang="fa-IR" sz="2800" dirty="0"/>
              <a:t> تصادفی کنترل شده </a:t>
            </a:r>
            <a:r>
              <a:rPr lang="en-US" sz="2800" dirty="0"/>
              <a:t>RCT</a:t>
            </a:r>
          </a:p>
          <a:p>
            <a:pPr marL="630237" indent="0" algn="r" rtl="1">
              <a:buNone/>
            </a:pPr>
            <a:r>
              <a:rPr lang="en-US" dirty="0"/>
              <a:t>	</a:t>
            </a:r>
            <a:r>
              <a:rPr lang="fa-IR" dirty="0"/>
              <a:t>     </a:t>
            </a:r>
            <a:r>
              <a:rPr lang="fa-IR" b="1" dirty="0">
                <a:solidFill>
                  <a:srgbClr val="FF0000"/>
                </a:solidFill>
              </a:rPr>
              <a:t>تعداد نمونه بسیار بیشتر از مطالعات درمانی</a:t>
            </a:r>
            <a:endParaRPr lang="en-US" b="1" dirty="0">
              <a:solidFill>
                <a:srgbClr val="FF0000"/>
              </a:solidFill>
            </a:endParaRPr>
          </a:p>
          <a:p>
            <a:pPr lvl="1" algn="r" rtl="1">
              <a:spcBef>
                <a:spcPts val="2400"/>
              </a:spcBef>
              <a:spcAft>
                <a:spcPts val="1200"/>
              </a:spcAft>
            </a:pPr>
            <a:r>
              <a:rPr lang="fa-IR" sz="2800" dirty="0"/>
              <a:t>مناسب برای </a:t>
            </a:r>
            <a:r>
              <a:rPr lang="fa-IR" sz="2800" dirty="0" err="1"/>
              <a:t>مواردی</a:t>
            </a:r>
            <a:r>
              <a:rPr lang="fa-IR" sz="2800" dirty="0"/>
              <a:t> که:</a:t>
            </a:r>
            <a:endParaRPr lang="en-US" sz="2800" dirty="0"/>
          </a:p>
          <a:p>
            <a:pPr marL="1079500" lvl="1" indent="-525463" algn="r" rtl="1">
              <a:spcAft>
                <a:spcPts val="1200"/>
              </a:spcAft>
              <a:buNone/>
              <a:tabLst>
                <a:tab pos="914400" algn="l"/>
              </a:tabLst>
            </a:pPr>
            <a:r>
              <a:rPr lang="en-US" sz="2800" dirty="0"/>
              <a:t>	</a:t>
            </a:r>
            <a:r>
              <a:rPr lang="fa-IR" sz="2800" dirty="0"/>
              <a:t>- </a:t>
            </a:r>
            <a:r>
              <a:rPr lang="fa-IR" sz="2800" dirty="0" err="1"/>
              <a:t>تصمیگیری</a:t>
            </a:r>
            <a:r>
              <a:rPr lang="fa-IR" sz="2800" dirty="0"/>
              <a:t> بالینی به خوبی تعریف و یکسان سازی شده </a:t>
            </a:r>
          </a:p>
          <a:p>
            <a:pPr marL="1079500" lvl="1" indent="-525463" algn="r" rtl="1">
              <a:spcAft>
                <a:spcPts val="1200"/>
              </a:spcAft>
              <a:buNone/>
              <a:tabLst>
                <a:tab pos="914400" algn="l"/>
              </a:tabLst>
            </a:pPr>
            <a:r>
              <a:rPr lang="fa-IR" sz="2800" dirty="0"/>
              <a:t>- دارای پیامد بالینی کوتاه مدت</a:t>
            </a:r>
            <a:endParaRPr lang="en-US" sz="2800" dirty="0"/>
          </a:p>
        </p:txBody>
      </p:sp>
    </p:spTree>
    <p:extLst>
      <p:ext uri="{BB962C8B-B14F-4D97-AF65-F5344CB8AC3E}">
        <p14:creationId xmlns:p14="http://schemas.microsoft.com/office/powerpoint/2010/main" val="204877157"/>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1000"/>
                                        <p:tgtEl>
                                          <p:spTgt spid="3">
                                            <p:txEl>
                                              <p:pRg st="2" end="2"/>
                                            </p:txEl>
                                          </p:spTgt>
                                        </p:tgtEl>
                                      </p:cBhvr>
                                    </p:animEffect>
                                    <p:anim calcmode="lin" valueType="num">
                                      <p:cBhvr>
                                        <p:cTn id="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2" end="2"/>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fade">
                                      <p:cBhvr>
                                        <p:cTn id="12" dur="1000"/>
                                        <p:tgtEl>
                                          <p:spTgt spid="3">
                                            <p:txEl>
                                              <p:pRg st="3" end="3"/>
                                            </p:txEl>
                                          </p:spTgt>
                                        </p:tgtEl>
                                      </p:cBhvr>
                                    </p:animEffect>
                                    <p:anim calcmode="lin" valueType="num">
                                      <p:cBhvr>
                                        <p:cTn id="1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Effect transition="in" filter="fade">
                                      <p:cBhvr>
                                        <p:cTn id="19" dur="1000"/>
                                        <p:tgtEl>
                                          <p:spTgt spid="3">
                                            <p:txEl>
                                              <p:pRg st="4" end="4"/>
                                            </p:txEl>
                                          </p:spTgt>
                                        </p:tgtEl>
                                      </p:cBhvr>
                                    </p:animEffect>
                                    <p:anim calcmode="lin" valueType="num">
                                      <p:cBhvr>
                                        <p:cTn id="20"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4" end="4"/>
                                            </p:txEl>
                                          </p:spTgt>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3">
                                            <p:txEl>
                                              <p:pRg st="5" end="5"/>
                                            </p:txEl>
                                          </p:spTgt>
                                        </p:tgtEl>
                                        <p:attrNameLst>
                                          <p:attrName>style.visibility</p:attrName>
                                        </p:attrNameLst>
                                      </p:cBhvr>
                                      <p:to>
                                        <p:strVal val="visible"/>
                                      </p:to>
                                    </p:set>
                                    <p:animEffect transition="in" filter="fade">
                                      <p:cBhvr>
                                        <p:cTn id="24" dur="1000"/>
                                        <p:tgtEl>
                                          <p:spTgt spid="3">
                                            <p:txEl>
                                              <p:pRg st="5" end="5"/>
                                            </p:txEl>
                                          </p:spTgt>
                                        </p:tgtEl>
                                      </p:cBhvr>
                                    </p:animEffect>
                                    <p:anim calcmode="lin" valueType="num">
                                      <p:cBhvr>
                                        <p:cTn id="25"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26" dur="1000" fill="hold"/>
                                        <p:tgtEl>
                                          <p:spTgt spid="3">
                                            <p:txEl>
                                              <p:pRg st="5" end="5"/>
                                            </p:txEl>
                                          </p:spTgt>
                                        </p:tgtEl>
                                        <p:attrNameLst>
                                          <p:attrName>ppt_y</p:attrName>
                                        </p:attrNameLst>
                                      </p:cBhvr>
                                      <p:tavLst>
                                        <p:tav tm="0">
                                          <p:val>
                                            <p:strVal val="#ppt_y+.1"/>
                                          </p:val>
                                        </p:tav>
                                        <p:tav tm="100000">
                                          <p:val>
                                            <p:strVal val="#ppt_y"/>
                                          </p:val>
                                        </p:tav>
                                      </p:tavLst>
                                    </p:anim>
                                  </p:childTnLst>
                                </p:cTn>
                              </p:par>
                              <p:par>
                                <p:cTn id="27" presetID="42" presetClass="entr" presetSubtype="0" fill="hold" nodeType="withEffect">
                                  <p:stCondLst>
                                    <p:cond delay="0"/>
                                  </p:stCondLst>
                                  <p:childTnLst>
                                    <p:set>
                                      <p:cBhvr>
                                        <p:cTn id="28" dur="1" fill="hold">
                                          <p:stCondLst>
                                            <p:cond delay="0"/>
                                          </p:stCondLst>
                                        </p:cTn>
                                        <p:tgtEl>
                                          <p:spTgt spid="3">
                                            <p:txEl>
                                              <p:pRg st="6" end="6"/>
                                            </p:txEl>
                                          </p:spTgt>
                                        </p:tgtEl>
                                        <p:attrNameLst>
                                          <p:attrName>style.visibility</p:attrName>
                                        </p:attrNameLst>
                                      </p:cBhvr>
                                      <p:to>
                                        <p:strVal val="visible"/>
                                      </p:to>
                                    </p:set>
                                    <p:animEffect transition="in" filter="fade">
                                      <p:cBhvr>
                                        <p:cTn id="29" dur="1000"/>
                                        <p:tgtEl>
                                          <p:spTgt spid="3">
                                            <p:txEl>
                                              <p:pRg st="6" end="6"/>
                                            </p:txEl>
                                          </p:spTgt>
                                        </p:tgtEl>
                                      </p:cBhvr>
                                    </p:animEffect>
                                    <p:anim calcmode="lin" valueType="num">
                                      <p:cBhvr>
                                        <p:cTn id="30"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31"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8650" y="116633"/>
            <a:ext cx="7886700" cy="6624736"/>
          </a:xfrm>
        </p:spPr>
        <p:txBody>
          <a:bodyPr>
            <a:normAutofit/>
          </a:bodyPr>
          <a:lstStyle/>
          <a:p>
            <a:pPr marL="0" indent="0" algn="r" rtl="1">
              <a:buNone/>
            </a:pPr>
            <a:endParaRPr lang="en-US" b="1" dirty="0"/>
          </a:p>
          <a:p>
            <a:pPr marL="0" indent="0" algn="r" rtl="1">
              <a:buNone/>
            </a:pPr>
            <a:r>
              <a:rPr lang="fa-IR" b="1" dirty="0">
                <a:solidFill>
                  <a:srgbClr val="FF0000"/>
                </a:solidFill>
              </a:rPr>
              <a:t>مدل </a:t>
            </a:r>
            <a:r>
              <a:rPr lang="en-US" b="1" dirty="0">
                <a:solidFill>
                  <a:srgbClr val="FF0000"/>
                </a:solidFill>
              </a:rPr>
              <a:t>1b</a:t>
            </a:r>
            <a:r>
              <a:rPr lang="fa-IR" b="1" dirty="0">
                <a:solidFill>
                  <a:srgbClr val="FF0000"/>
                </a:solidFill>
              </a:rPr>
              <a:t>  - </a:t>
            </a:r>
            <a:r>
              <a:rPr lang="fa-IR" b="1" dirty="0">
                <a:solidFill>
                  <a:srgbClr val="002060"/>
                </a:solidFill>
              </a:rPr>
              <a:t>رویکرد غیرمستقیم (مطالعات </a:t>
            </a:r>
            <a:r>
              <a:rPr lang="fa-IR" b="1" dirty="0" err="1">
                <a:solidFill>
                  <a:srgbClr val="002060"/>
                </a:solidFill>
              </a:rPr>
              <a:t>غیرتجربی</a:t>
            </a:r>
            <a:r>
              <a:rPr lang="fa-IR" b="1" dirty="0">
                <a:solidFill>
                  <a:srgbClr val="002060"/>
                </a:solidFill>
              </a:rPr>
              <a:t>)</a:t>
            </a:r>
            <a:endParaRPr lang="en-US" b="1" dirty="0">
              <a:solidFill>
                <a:srgbClr val="0070C0"/>
              </a:solidFill>
            </a:endParaRPr>
          </a:p>
          <a:p>
            <a:pPr marL="854075" indent="-223838" algn="justLow" rtl="1">
              <a:spcBef>
                <a:spcPts val="3600"/>
              </a:spcBef>
            </a:pPr>
            <a:r>
              <a:rPr lang="fa-IR" dirty="0"/>
              <a:t>وقتی که </a:t>
            </a:r>
            <a:r>
              <a:rPr lang="en-US" dirty="0"/>
              <a:t>RCT</a:t>
            </a:r>
            <a:r>
              <a:rPr lang="fa-IR" dirty="0"/>
              <a:t>های بالینی قبلا ارزشمندی بالینی را نشان داده</a:t>
            </a:r>
          </a:p>
          <a:p>
            <a:pPr marL="854075" indent="-223838" algn="justLow" rtl="1">
              <a:spcBef>
                <a:spcPts val="3600"/>
              </a:spcBef>
            </a:pPr>
            <a:r>
              <a:rPr lang="fa-IR" sz="2800" dirty="0"/>
              <a:t>شبیه سازی کامپیوتری؛ نرخ اشتباه در دسته بندی بیماران پیرامون مرزهای تصمیمگیری</a:t>
            </a:r>
          </a:p>
          <a:p>
            <a:pPr marL="854075" indent="-223838" algn="justLow" rtl="1">
              <a:spcBef>
                <a:spcPts val="3600"/>
              </a:spcBef>
            </a:pPr>
            <a:r>
              <a:rPr lang="fa-IR" sz="2800" dirty="0"/>
              <a:t>غالبا برای مقایسه یک روش جدید با قبلی</a:t>
            </a:r>
          </a:p>
          <a:p>
            <a:pPr marL="630237" indent="0" algn="r" rtl="1">
              <a:spcBef>
                <a:spcPts val="3600"/>
              </a:spcBef>
              <a:buNone/>
            </a:pPr>
            <a:endParaRPr lang="fa-IR" sz="2800" dirty="0"/>
          </a:p>
          <a:p>
            <a:pPr lvl="1" algn="r" rtl="1">
              <a:spcBef>
                <a:spcPts val="2400"/>
              </a:spcBef>
            </a:pPr>
            <a:endParaRPr lang="fa-IR" sz="2800" dirty="0"/>
          </a:p>
          <a:p>
            <a:pPr lvl="1" algn="r" rtl="1">
              <a:spcBef>
                <a:spcPts val="2400"/>
              </a:spcBef>
            </a:pPr>
            <a:endParaRPr lang="en-US" sz="2800" dirty="0"/>
          </a:p>
        </p:txBody>
      </p:sp>
      <p:sp>
        <p:nvSpPr>
          <p:cNvPr id="7" name="Arrow: Pentagon 6">
            <a:extLst>
              <a:ext uri="{FF2B5EF4-FFF2-40B4-BE49-F238E27FC236}">
                <a16:creationId xmlns:a16="http://schemas.microsoft.com/office/drawing/2014/main" id="{269F32C1-E2A7-4AC4-A26A-C0D336F7111A}"/>
              </a:ext>
            </a:extLst>
          </p:cNvPr>
          <p:cNvSpPr/>
          <p:nvPr/>
        </p:nvSpPr>
        <p:spPr>
          <a:xfrm flipH="1">
            <a:off x="3978846" y="4077071"/>
            <a:ext cx="4536504" cy="2160240"/>
          </a:xfrm>
          <a:prstGeom prst="homePlate">
            <a:avLst/>
          </a:prstGeom>
          <a:solidFill>
            <a:schemeClr val="accent3">
              <a:lumMod val="20000"/>
              <a:lumOff val="80000"/>
            </a:schemeClr>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rtl="1"/>
            <a:r>
              <a:rPr lang="fa-IR" sz="2800" dirty="0">
                <a:solidFill>
                  <a:schemeClr val="tx1"/>
                </a:solidFill>
                <a:effectLst/>
                <a:latin typeface="Calibri" panose="020F0502020204030204" pitchFamily="34" charset="0"/>
                <a:ea typeface="Calibri" panose="020F0502020204030204" pitchFamily="34" charset="0"/>
                <a:cs typeface="Arial" panose="020B0604020202020204" pitchFamily="34" charset="0"/>
              </a:rPr>
              <a:t>تفاوت در:</a:t>
            </a:r>
          </a:p>
          <a:p>
            <a:pPr marL="342900" indent="-342900" algn="r" rtl="1">
              <a:buFont typeface="Courier New" panose="02070309020205020404" pitchFamily="49" charset="0"/>
              <a:buChar char="o"/>
            </a:pPr>
            <a:r>
              <a:rPr lang="fa-IR" sz="2800" dirty="0" err="1">
                <a:solidFill>
                  <a:schemeClr val="tx1"/>
                </a:solidFill>
                <a:effectLst/>
                <a:latin typeface="Calibri" panose="020F0502020204030204" pitchFamily="34" charset="0"/>
                <a:ea typeface="Calibri" panose="020F0502020204030204" pitchFamily="34" charset="0"/>
                <a:cs typeface="Arial" panose="020B0604020202020204" pitchFamily="34" charset="0"/>
              </a:rPr>
              <a:t>نرخ‌های</a:t>
            </a:r>
            <a:r>
              <a:rPr lang="fa-IR" sz="2800" dirty="0">
                <a:solidFill>
                  <a:schemeClr val="tx1"/>
                </a:solidFill>
                <a:effectLst/>
                <a:latin typeface="Calibri" panose="020F0502020204030204" pitchFamily="34" charset="0"/>
                <a:ea typeface="Calibri" panose="020F0502020204030204" pitchFamily="34" charset="0"/>
                <a:cs typeface="Arial" panose="020B0604020202020204" pitchFamily="34" charset="0"/>
              </a:rPr>
              <a:t> اشتباه قابل قبول</a:t>
            </a:r>
          </a:p>
          <a:p>
            <a:pPr marL="342900" indent="-342900" algn="r" rtl="1">
              <a:buFont typeface="Courier New" panose="02070309020205020404" pitchFamily="49" charset="0"/>
              <a:buChar char="o"/>
            </a:pPr>
            <a:r>
              <a:rPr lang="fa-IR" sz="2800" dirty="0">
                <a:solidFill>
                  <a:schemeClr val="tx1"/>
                </a:solidFill>
                <a:effectLst/>
                <a:latin typeface="Calibri" panose="020F0502020204030204" pitchFamily="34" charset="0"/>
                <a:ea typeface="Calibri" panose="020F0502020204030204" pitchFamily="34" charset="0"/>
                <a:cs typeface="Arial" panose="020B0604020202020204" pitchFamily="34" charset="0"/>
              </a:rPr>
              <a:t>مرزهای بالینی </a:t>
            </a:r>
            <a:r>
              <a:rPr lang="fa-IR" sz="2800" dirty="0" err="1">
                <a:solidFill>
                  <a:schemeClr val="tx1"/>
                </a:solidFill>
                <a:effectLst/>
                <a:latin typeface="Calibri" panose="020F0502020204030204" pitchFamily="34" charset="0"/>
                <a:ea typeface="Calibri" panose="020F0502020204030204" pitchFamily="34" charset="0"/>
                <a:cs typeface="Arial" panose="020B0604020202020204" pitchFamily="34" charset="0"/>
              </a:rPr>
              <a:t>تصمیگیری</a:t>
            </a:r>
            <a:endParaRPr lang="fa-IR" sz="28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marL="342900" indent="-342900" algn="r" rtl="1">
              <a:buFont typeface="Courier New" panose="02070309020205020404" pitchFamily="49" charset="0"/>
              <a:buChar char="o"/>
            </a:pPr>
            <a:r>
              <a:rPr lang="fa-IR" sz="2800" dirty="0">
                <a:solidFill>
                  <a:schemeClr val="tx1"/>
                </a:solidFill>
                <a:effectLst/>
                <a:latin typeface="Calibri" panose="020F0502020204030204" pitchFamily="34" charset="0"/>
                <a:ea typeface="Calibri" panose="020F0502020204030204" pitchFamily="34" charset="0"/>
                <a:cs typeface="Arial" panose="020B0604020202020204" pitchFamily="34" charset="0"/>
              </a:rPr>
              <a:t>خصوصیات جمعیتی </a:t>
            </a:r>
            <a:endParaRPr lang="en-US" sz="28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10" name="TextBox 9">
            <a:extLst>
              <a:ext uri="{FF2B5EF4-FFF2-40B4-BE49-F238E27FC236}">
                <a16:creationId xmlns:a16="http://schemas.microsoft.com/office/drawing/2014/main" id="{FED6A53C-6D4E-4356-969D-6C7EFE505B26}"/>
              </a:ext>
            </a:extLst>
          </p:cNvPr>
          <p:cNvSpPr txBox="1"/>
          <p:nvPr/>
        </p:nvSpPr>
        <p:spPr>
          <a:xfrm>
            <a:off x="628650" y="4680137"/>
            <a:ext cx="3329458" cy="954107"/>
          </a:xfrm>
          <a:prstGeom prst="rect">
            <a:avLst/>
          </a:prstGeom>
          <a:solidFill>
            <a:srgbClr val="FFFF00"/>
          </a:solidFill>
        </p:spPr>
        <p:txBody>
          <a:bodyPr wrap="square" rtlCol="1">
            <a:spAutoFit/>
          </a:bodyPr>
          <a:lstStyle/>
          <a:p>
            <a:pPr algn="r" rtl="1"/>
            <a:r>
              <a:rPr lang="fa-IR" sz="2800" b="1" dirty="0"/>
              <a:t>گاهی خطاهای مجاز تعیین شده، قابل تعمیم نباشند</a:t>
            </a:r>
          </a:p>
        </p:txBody>
      </p:sp>
    </p:spTree>
    <p:extLst>
      <p:ext uri="{BB962C8B-B14F-4D97-AF65-F5344CB8AC3E}">
        <p14:creationId xmlns:p14="http://schemas.microsoft.com/office/powerpoint/2010/main" val="1698712827"/>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1000"/>
                                        <p:tgtEl>
                                          <p:spTgt spid="3">
                                            <p:txEl>
                                              <p:pRg st="2" end="2"/>
                                            </p:txEl>
                                          </p:spTgt>
                                        </p:tgtEl>
                                      </p:cBhvr>
                                    </p:animEffect>
                                    <p:anim calcmode="lin" valueType="num">
                                      <p:cBhvr>
                                        <p:cTn id="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3" end="3"/>
                                            </p:txEl>
                                          </p:spTgt>
                                        </p:tgtEl>
                                        <p:attrNameLst>
                                          <p:attrName>style.visibility</p:attrName>
                                        </p:attrNameLst>
                                      </p:cBhvr>
                                      <p:to>
                                        <p:strVal val="visible"/>
                                      </p:to>
                                    </p:set>
                                    <p:animEffect transition="in" filter="fade">
                                      <p:cBhvr>
                                        <p:cTn id="14" dur="1000"/>
                                        <p:tgtEl>
                                          <p:spTgt spid="3">
                                            <p:txEl>
                                              <p:pRg st="3" end="3"/>
                                            </p:txEl>
                                          </p:spTgt>
                                        </p:tgtEl>
                                      </p:cBhvr>
                                    </p:animEffect>
                                    <p:anim calcmode="lin" valueType="num">
                                      <p:cBhvr>
                                        <p:cTn id="15"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fade">
                                      <p:cBhvr>
                                        <p:cTn id="21" dur="1000"/>
                                        <p:tgtEl>
                                          <p:spTgt spid="3">
                                            <p:txEl>
                                              <p:pRg st="4" end="4"/>
                                            </p:txEl>
                                          </p:spTgt>
                                        </p:tgtEl>
                                      </p:cBhvr>
                                    </p:animEffect>
                                    <p:anim calcmode="lin" valueType="num">
                                      <p:cBhvr>
                                        <p:cTn id="22"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2" presetClass="entr" presetSubtype="2" fill="hold" grpId="0" nodeType="click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wipe(right)">
                                      <p:cBhvr>
                                        <p:cTn id="28" dur="500"/>
                                        <p:tgtEl>
                                          <p:spTgt spid="7"/>
                                        </p:tgtEl>
                                      </p:cBhvr>
                                    </p:animEffect>
                                  </p:childTnLst>
                                </p:cTn>
                              </p:par>
                            </p:childTnLst>
                          </p:cTn>
                        </p:par>
                        <p:par>
                          <p:cTn id="29" fill="hold">
                            <p:stCondLst>
                              <p:cond delay="500"/>
                            </p:stCondLst>
                            <p:childTnLst>
                              <p:par>
                                <p:cTn id="30" presetID="14" presetClass="entr" presetSubtype="10" fill="hold" grpId="0" nodeType="afterEffect">
                                  <p:stCondLst>
                                    <p:cond delay="2000"/>
                                  </p:stCondLst>
                                  <p:childTnLst>
                                    <p:set>
                                      <p:cBhvr>
                                        <p:cTn id="31" dur="1" fill="hold">
                                          <p:stCondLst>
                                            <p:cond delay="0"/>
                                          </p:stCondLst>
                                        </p:cTn>
                                        <p:tgtEl>
                                          <p:spTgt spid="10"/>
                                        </p:tgtEl>
                                        <p:attrNameLst>
                                          <p:attrName>style.visibility</p:attrName>
                                        </p:attrNameLst>
                                      </p:cBhvr>
                                      <p:to>
                                        <p:strVal val="visible"/>
                                      </p:to>
                                    </p:set>
                                    <p:animEffect transition="in" filter="randombar(horizontal)">
                                      <p:cBhvr>
                                        <p:cTn id="32"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a:extLst>
              <a:ext uri="{BEBA8EAE-BF5A-486C-A8C5-ECC9F3942E4B}">
                <a14:imgProps xmlns:a14="http://schemas.microsoft.com/office/drawing/2010/main">
                  <a14:imgLayer r:embed="rId3">
                    <a14:imgEffect>
                      <a14:sharpenSoften amount="50000"/>
                    </a14:imgEffect>
                  </a14:imgLayer>
                </a14:imgProps>
              </a:ext>
              <a:ext uri="{28A0092B-C50C-407E-A947-70E740481C1C}">
                <a14:useLocalDpi xmlns:a14="http://schemas.microsoft.com/office/drawing/2010/main" val="0"/>
              </a:ext>
            </a:extLst>
          </a:blip>
          <a:stretch>
            <a:fillRect/>
          </a:stretch>
        </p:blipFill>
        <p:spPr>
          <a:xfrm>
            <a:off x="1192415" y="1340768"/>
            <a:ext cx="6759170" cy="5257132"/>
          </a:xfrm>
          <a:prstGeom prst="rect">
            <a:avLst/>
          </a:prstGeom>
          <a:ln>
            <a:solidFill>
              <a:srgbClr val="002060"/>
            </a:solidFill>
          </a:ln>
        </p:spPr>
      </p:pic>
      <p:sp>
        <p:nvSpPr>
          <p:cNvPr id="17" name="Rectangle 16">
            <a:extLst>
              <a:ext uri="{FF2B5EF4-FFF2-40B4-BE49-F238E27FC236}">
                <a16:creationId xmlns:a16="http://schemas.microsoft.com/office/drawing/2014/main" id="{BD20C099-BF49-46C0-A0FE-10AAC8A513A1}"/>
              </a:ext>
            </a:extLst>
          </p:cNvPr>
          <p:cNvSpPr/>
          <p:nvPr/>
        </p:nvSpPr>
        <p:spPr>
          <a:xfrm>
            <a:off x="1259633" y="548680"/>
            <a:ext cx="7403706" cy="584775"/>
          </a:xfrm>
          <a:prstGeom prst="rect">
            <a:avLst/>
          </a:prstGeom>
        </p:spPr>
        <p:txBody>
          <a:bodyPr wrap="square">
            <a:spAutoFit/>
          </a:bodyPr>
          <a:lstStyle/>
          <a:p>
            <a:pPr algn="r" rtl="1"/>
            <a:r>
              <a:rPr lang="fa-IR" sz="3200" b="1" dirty="0">
                <a:solidFill>
                  <a:srgbClr val="0070C0"/>
                </a:solidFill>
              </a:rPr>
              <a:t>مدل 2. نوسان زیستی	</a:t>
            </a:r>
            <a:r>
              <a:rPr lang="en-US" sz="3200" b="1" dirty="0">
                <a:solidFill>
                  <a:srgbClr val="0070C0"/>
                </a:solidFill>
              </a:rPr>
              <a:t>Biologic Variation</a:t>
            </a:r>
          </a:p>
        </p:txBody>
      </p:sp>
    </p:spTree>
    <p:extLst>
      <p:ext uri="{BB962C8B-B14F-4D97-AF65-F5344CB8AC3E}">
        <p14:creationId xmlns:p14="http://schemas.microsoft.com/office/powerpoint/2010/main" val="1531901113"/>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randombar(horizontal)">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a:extLst>
              <a:ext uri="{BEBA8EAE-BF5A-486C-A8C5-ECC9F3942E4B}">
                <a14:imgProps xmlns:a14="http://schemas.microsoft.com/office/drawing/2010/main">
                  <a14:imgLayer r:embed="rId3">
                    <a14:imgEffect>
                      <a14:sharpenSoften amount="50000"/>
                    </a14:imgEffect>
                  </a14:imgLayer>
                </a14:imgProps>
              </a:ext>
              <a:ext uri="{28A0092B-C50C-407E-A947-70E740481C1C}">
                <a14:useLocalDpi xmlns:a14="http://schemas.microsoft.com/office/drawing/2010/main" val="0"/>
              </a:ext>
            </a:extLst>
          </a:blip>
          <a:stretch>
            <a:fillRect/>
          </a:stretch>
        </p:blipFill>
        <p:spPr>
          <a:xfrm>
            <a:off x="-3329135" y="1458656"/>
            <a:ext cx="12473135" cy="9701327"/>
          </a:xfrm>
          <a:prstGeom prst="rect">
            <a:avLst/>
          </a:prstGeom>
          <a:ln>
            <a:solidFill>
              <a:srgbClr val="002060"/>
            </a:solidFill>
          </a:ln>
        </p:spPr>
      </p:pic>
      <p:sp>
        <p:nvSpPr>
          <p:cNvPr id="17" name="Rectangle 16">
            <a:extLst>
              <a:ext uri="{FF2B5EF4-FFF2-40B4-BE49-F238E27FC236}">
                <a16:creationId xmlns:a16="http://schemas.microsoft.com/office/drawing/2014/main" id="{BD20C099-BF49-46C0-A0FE-10AAC8A513A1}"/>
              </a:ext>
            </a:extLst>
          </p:cNvPr>
          <p:cNvSpPr/>
          <p:nvPr/>
        </p:nvSpPr>
        <p:spPr>
          <a:xfrm>
            <a:off x="1259633" y="548680"/>
            <a:ext cx="7403706" cy="584775"/>
          </a:xfrm>
          <a:prstGeom prst="rect">
            <a:avLst/>
          </a:prstGeom>
        </p:spPr>
        <p:txBody>
          <a:bodyPr wrap="square">
            <a:spAutoFit/>
          </a:bodyPr>
          <a:lstStyle/>
          <a:p>
            <a:pPr algn="r" rtl="1"/>
            <a:r>
              <a:rPr lang="fa-IR" sz="3200" b="1" dirty="0">
                <a:solidFill>
                  <a:srgbClr val="0070C0"/>
                </a:solidFill>
              </a:rPr>
              <a:t>مدل 2. نوسان زیستی	</a:t>
            </a:r>
            <a:r>
              <a:rPr lang="en-US" sz="3200" b="1" dirty="0">
                <a:solidFill>
                  <a:srgbClr val="0070C0"/>
                </a:solidFill>
              </a:rPr>
              <a:t>Biologic Variation</a:t>
            </a:r>
          </a:p>
        </p:txBody>
      </p:sp>
      <p:cxnSp>
        <p:nvCxnSpPr>
          <p:cNvPr id="18" name="Straight Arrow Connector 17">
            <a:extLst>
              <a:ext uri="{FF2B5EF4-FFF2-40B4-BE49-F238E27FC236}">
                <a16:creationId xmlns:a16="http://schemas.microsoft.com/office/drawing/2014/main" id="{E318827F-A3EF-4F28-A5C5-735C69D69D8A}"/>
              </a:ext>
            </a:extLst>
          </p:cNvPr>
          <p:cNvCxnSpPr>
            <a:cxnSpLocks/>
          </p:cNvCxnSpPr>
          <p:nvPr/>
        </p:nvCxnSpPr>
        <p:spPr>
          <a:xfrm>
            <a:off x="5856504" y="3861048"/>
            <a:ext cx="0" cy="496213"/>
          </a:xfrm>
          <a:prstGeom prst="straightConnector1">
            <a:avLst/>
          </a:prstGeom>
          <a:ln w="57150">
            <a:solidFill>
              <a:srgbClr val="0070C0"/>
            </a:solidFill>
            <a:tailEnd type="triangle"/>
          </a:ln>
        </p:spPr>
        <p:style>
          <a:lnRef idx="1">
            <a:schemeClr val="accent1"/>
          </a:lnRef>
          <a:fillRef idx="0">
            <a:schemeClr val="accent1"/>
          </a:fillRef>
          <a:effectRef idx="0">
            <a:schemeClr val="accent1"/>
          </a:effectRef>
          <a:fontRef idx="minor">
            <a:schemeClr val="tx1"/>
          </a:fontRef>
        </p:style>
      </p:cxnSp>
      <p:cxnSp>
        <p:nvCxnSpPr>
          <p:cNvPr id="24" name="Straight Arrow Connector 23">
            <a:extLst>
              <a:ext uri="{FF2B5EF4-FFF2-40B4-BE49-F238E27FC236}">
                <a16:creationId xmlns:a16="http://schemas.microsoft.com/office/drawing/2014/main" id="{CE7067AA-CC86-40EE-A73C-988D2C79C302}"/>
              </a:ext>
            </a:extLst>
          </p:cNvPr>
          <p:cNvCxnSpPr>
            <a:cxnSpLocks/>
          </p:cNvCxnSpPr>
          <p:nvPr/>
        </p:nvCxnSpPr>
        <p:spPr>
          <a:xfrm>
            <a:off x="4860032" y="4797152"/>
            <a:ext cx="2232248" cy="0"/>
          </a:xfrm>
          <a:prstGeom prst="straightConnector1">
            <a:avLst/>
          </a:prstGeom>
          <a:ln w="57150">
            <a:solidFill>
              <a:srgbClr val="FF0000"/>
            </a:solidFill>
            <a:prstDash val="sysDot"/>
            <a:headEnd type="triangle"/>
            <a:tailEnd type="triangle"/>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D1F411DE-A1C3-4ACD-96E6-43BBC9ADF39C}"/>
              </a:ext>
            </a:extLst>
          </p:cNvPr>
          <p:cNvSpPr txBox="1"/>
          <p:nvPr/>
        </p:nvSpPr>
        <p:spPr>
          <a:xfrm>
            <a:off x="4975350" y="3429000"/>
            <a:ext cx="1656184" cy="523220"/>
          </a:xfrm>
          <a:prstGeom prst="rect">
            <a:avLst/>
          </a:prstGeom>
          <a:noFill/>
        </p:spPr>
        <p:txBody>
          <a:bodyPr wrap="square" rtlCol="1">
            <a:spAutoFit/>
          </a:bodyPr>
          <a:lstStyle/>
          <a:p>
            <a:pPr algn="ctr" rtl="1"/>
            <a:r>
              <a:rPr lang="fa-IR" sz="2800" b="1" dirty="0">
                <a:solidFill>
                  <a:srgbClr val="FF0000"/>
                </a:solidFill>
              </a:rPr>
              <a:t>نقطه تنظیم</a:t>
            </a:r>
          </a:p>
        </p:txBody>
      </p:sp>
      <p:sp>
        <p:nvSpPr>
          <p:cNvPr id="16" name="TextBox 15">
            <a:extLst>
              <a:ext uri="{FF2B5EF4-FFF2-40B4-BE49-F238E27FC236}">
                <a16:creationId xmlns:a16="http://schemas.microsoft.com/office/drawing/2014/main" id="{0F660C66-969C-44D3-A51F-400282601F90}"/>
              </a:ext>
            </a:extLst>
          </p:cNvPr>
          <p:cNvSpPr txBox="1"/>
          <p:nvPr/>
        </p:nvSpPr>
        <p:spPr>
          <a:xfrm>
            <a:off x="5148064" y="4940583"/>
            <a:ext cx="1656184" cy="523220"/>
          </a:xfrm>
          <a:prstGeom prst="rect">
            <a:avLst/>
          </a:prstGeom>
          <a:noFill/>
        </p:spPr>
        <p:txBody>
          <a:bodyPr wrap="square" rtlCol="1">
            <a:spAutoFit/>
          </a:bodyPr>
          <a:lstStyle/>
          <a:p>
            <a:pPr algn="ctr" rtl="1"/>
            <a:r>
              <a:rPr lang="fa-IR" sz="2800" b="1" dirty="0">
                <a:solidFill>
                  <a:srgbClr val="FF0000"/>
                </a:solidFill>
              </a:rPr>
              <a:t>پراکندگی</a:t>
            </a:r>
          </a:p>
        </p:txBody>
      </p:sp>
      <p:grpSp>
        <p:nvGrpSpPr>
          <p:cNvPr id="13" name="Group 12"/>
          <p:cNvGrpSpPr/>
          <p:nvPr/>
        </p:nvGrpSpPr>
        <p:grpSpPr>
          <a:xfrm>
            <a:off x="-3348880" y="1458656"/>
            <a:ext cx="12492880" cy="9799463"/>
            <a:chOff x="-3329135" y="1360520"/>
            <a:chExt cx="12492880" cy="9799463"/>
          </a:xfrm>
        </p:grpSpPr>
        <p:sp>
          <p:nvSpPr>
            <p:cNvPr id="14" name="Freeform: Shape 10">
              <a:extLst>
                <a:ext uri="{FF2B5EF4-FFF2-40B4-BE49-F238E27FC236}">
                  <a16:creationId xmlns:a16="http://schemas.microsoft.com/office/drawing/2014/main" id="{D601D31B-0982-461E-AEE0-4FB4CA373C78}"/>
                </a:ext>
              </a:extLst>
            </p:cNvPr>
            <p:cNvSpPr/>
            <p:nvPr/>
          </p:nvSpPr>
          <p:spPr>
            <a:xfrm>
              <a:off x="-3329135" y="1360520"/>
              <a:ext cx="12492880" cy="9799463"/>
            </a:xfrm>
            <a:custGeom>
              <a:avLst/>
              <a:gdLst>
                <a:gd name="connsiteX0" fmla="*/ 9185337 w 12473135"/>
                <a:gd name="connsiteY0" fmla="*/ 1588455 h 9701327"/>
                <a:gd name="connsiteX1" fmla="*/ 9042064 w 12473135"/>
                <a:gd name="connsiteY1" fmla="*/ 1610304 h 9701327"/>
                <a:gd name="connsiteX2" fmla="*/ 8465206 w 12473135"/>
                <a:gd name="connsiteY2" fmla="*/ 1610304 h 9701327"/>
                <a:gd name="connsiteX3" fmla="*/ 8045151 w 12473135"/>
                <a:gd name="connsiteY3" fmla="*/ 2030359 h 9701327"/>
                <a:gd name="connsiteX4" fmla="*/ 8045151 w 12473135"/>
                <a:gd name="connsiteY4" fmla="*/ 2600658 h 9701327"/>
                <a:gd name="connsiteX5" fmla="*/ 8045151 w 12473135"/>
                <a:gd name="connsiteY5" fmla="*/ 3107590 h 9701327"/>
                <a:gd name="connsiteX6" fmla="*/ 8045151 w 12473135"/>
                <a:gd name="connsiteY6" fmla="*/ 3677889 h 9701327"/>
                <a:gd name="connsiteX7" fmla="*/ 8045151 w 12473135"/>
                <a:gd name="connsiteY7" fmla="*/ 4142577 h 9701327"/>
                <a:gd name="connsiteX8" fmla="*/ 8465206 w 12473135"/>
                <a:gd name="connsiteY8" fmla="*/ 4562632 h 9701327"/>
                <a:gd name="connsiteX9" fmla="*/ 9092469 w 12473135"/>
                <a:gd name="connsiteY9" fmla="*/ 4562632 h 9701327"/>
                <a:gd name="connsiteX10" fmla="*/ 9602121 w 12473135"/>
                <a:gd name="connsiteY10" fmla="*/ 4562632 h 9701327"/>
                <a:gd name="connsiteX11" fmla="*/ 10145376 w 12473135"/>
                <a:gd name="connsiteY11" fmla="*/ 4562632 h 9701327"/>
                <a:gd name="connsiteX12" fmla="*/ 10565431 w 12473135"/>
                <a:gd name="connsiteY12" fmla="*/ 4142577 h 9701327"/>
                <a:gd name="connsiteX13" fmla="*/ 10565431 w 12473135"/>
                <a:gd name="connsiteY13" fmla="*/ 3551156 h 9701327"/>
                <a:gd name="connsiteX14" fmla="*/ 10565431 w 12473135"/>
                <a:gd name="connsiteY14" fmla="*/ 3065346 h 9701327"/>
                <a:gd name="connsiteX15" fmla="*/ 10565431 w 12473135"/>
                <a:gd name="connsiteY15" fmla="*/ 2600658 h 9701327"/>
                <a:gd name="connsiteX16" fmla="*/ 10565431 w 12473135"/>
                <a:gd name="connsiteY16" fmla="*/ 2030359 h 9701327"/>
                <a:gd name="connsiteX17" fmla="*/ 10145376 w 12473135"/>
                <a:gd name="connsiteY17" fmla="*/ 1610304 h 9701327"/>
                <a:gd name="connsiteX18" fmla="*/ 9602121 w 12473135"/>
                <a:gd name="connsiteY18" fmla="*/ 1610304 h 9701327"/>
                <a:gd name="connsiteX19" fmla="*/ 9185337 w 12473135"/>
                <a:gd name="connsiteY19" fmla="*/ 1588455 h 9701327"/>
                <a:gd name="connsiteX20" fmla="*/ 0 w 12473135"/>
                <a:gd name="connsiteY20" fmla="*/ 0 h 9701327"/>
                <a:gd name="connsiteX21" fmla="*/ 12473135 w 12473135"/>
                <a:gd name="connsiteY21" fmla="*/ 0 h 9701327"/>
                <a:gd name="connsiteX22" fmla="*/ 12473135 w 12473135"/>
                <a:gd name="connsiteY22" fmla="*/ 9701327 h 9701327"/>
                <a:gd name="connsiteX23" fmla="*/ 0 w 12473135"/>
                <a:gd name="connsiteY23" fmla="*/ 9701327 h 97013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2473135" h="9701327">
                  <a:moveTo>
                    <a:pt x="9185337" y="1588455"/>
                  </a:moveTo>
                  <a:cubicBezTo>
                    <a:pt x="9135149" y="1588535"/>
                    <a:pt x="9086460" y="1594227"/>
                    <a:pt x="9042064" y="1610304"/>
                  </a:cubicBezTo>
                  <a:cubicBezTo>
                    <a:pt x="8864479" y="1674614"/>
                    <a:pt x="8642852" y="1549315"/>
                    <a:pt x="8465206" y="1610304"/>
                  </a:cubicBezTo>
                  <a:cubicBezTo>
                    <a:pt x="8205558" y="1562938"/>
                    <a:pt x="7992699" y="1805040"/>
                    <a:pt x="8045151" y="2030359"/>
                  </a:cubicBezTo>
                  <a:cubicBezTo>
                    <a:pt x="8094616" y="2232242"/>
                    <a:pt x="8034591" y="2434797"/>
                    <a:pt x="8045151" y="2600658"/>
                  </a:cubicBezTo>
                  <a:cubicBezTo>
                    <a:pt x="8055711" y="2766519"/>
                    <a:pt x="8004825" y="2986477"/>
                    <a:pt x="8045151" y="3107590"/>
                  </a:cubicBezTo>
                  <a:cubicBezTo>
                    <a:pt x="8085477" y="3228703"/>
                    <a:pt x="7995960" y="3584408"/>
                    <a:pt x="8045151" y="3677889"/>
                  </a:cubicBezTo>
                  <a:cubicBezTo>
                    <a:pt x="8094342" y="3771370"/>
                    <a:pt x="7993193" y="3956631"/>
                    <a:pt x="8045151" y="4142577"/>
                  </a:cubicBezTo>
                  <a:cubicBezTo>
                    <a:pt x="8013307" y="4336573"/>
                    <a:pt x="8190280" y="4515080"/>
                    <a:pt x="8465206" y="4562632"/>
                  </a:cubicBezTo>
                  <a:cubicBezTo>
                    <a:pt x="8705783" y="4536003"/>
                    <a:pt x="8939066" y="4580640"/>
                    <a:pt x="9092469" y="4562632"/>
                  </a:cubicBezTo>
                  <a:cubicBezTo>
                    <a:pt x="9245872" y="4544624"/>
                    <a:pt x="9402905" y="4598093"/>
                    <a:pt x="9602121" y="4562632"/>
                  </a:cubicBezTo>
                  <a:cubicBezTo>
                    <a:pt x="9801338" y="4527171"/>
                    <a:pt x="9983362" y="4606829"/>
                    <a:pt x="10145376" y="4562632"/>
                  </a:cubicBezTo>
                  <a:cubicBezTo>
                    <a:pt x="10348203" y="4583512"/>
                    <a:pt x="10580878" y="4392151"/>
                    <a:pt x="10565431" y="4142577"/>
                  </a:cubicBezTo>
                  <a:cubicBezTo>
                    <a:pt x="10547710" y="3976073"/>
                    <a:pt x="10616023" y="3769600"/>
                    <a:pt x="10565431" y="3551156"/>
                  </a:cubicBezTo>
                  <a:cubicBezTo>
                    <a:pt x="10514839" y="3332712"/>
                    <a:pt x="10588619" y="3198430"/>
                    <a:pt x="10565431" y="3065346"/>
                  </a:cubicBezTo>
                  <a:cubicBezTo>
                    <a:pt x="10542243" y="2932262"/>
                    <a:pt x="10584272" y="2752621"/>
                    <a:pt x="10565431" y="2600658"/>
                  </a:cubicBezTo>
                  <a:cubicBezTo>
                    <a:pt x="10546590" y="2448695"/>
                    <a:pt x="10580924" y="2236470"/>
                    <a:pt x="10565431" y="2030359"/>
                  </a:cubicBezTo>
                  <a:cubicBezTo>
                    <a:pt x="10527497" y="1743676"/>
                    <a:pt x="10364416" y="1607425"/>
                    <a:pt x="10145376" y="1610304"/>
                  </a:cubicBezTo>
                  <a:cubicBezTo>
                    <a:pt x="9999824" y="1661984"/>
                    <a:pt x="9738336" y="1572750"/>
                    <a:pt x="9602121" y="1610304"/>
                  </a:cubicBezTo>
                  <a:cubicBezTo>
                    <a:pt x="9499960" y="1638470"/>
                    <a:pt x="9335900" y="1588213"/>
                    <a:pt x="9185337" y="1588455"/>
                  </a:cubicBezTo>
                  <a:close/>
                  <a:moveTo>
                    <a:pt x="0" y="0"/>
                  </a:moveTo>
                  <a:lnTo>
                    <a:pt x="12473135" y="0"/>
                  </a:lnTo>
                  <a:lnTo>
                    <a:pt x="12473135" y="9701327"/>
                  </a:lnTo>
                  <a:lnTo>
                    <a:pt x="0" y="9701327"/>
                  </a:lnTo>
                  <a:close/>
                </a:path>
              </a:pathLst>
            </a:custGeom>
            <a:solidFill>
              <a:schemeClr val="bg1">
                <a:lumMod val="65000"/>
                <a:alpha val="83000"/>
              </a:schemeClr>
            </a:solidFill>
          </p:spPr>
          <p:style>
            <a:lnRef idx="2">
              <a:schemeClr val="accent1">
                <a:shade val="50000"/>
              </a:schemeClr>
            </a:lnRef>
            <a:fillRef idx="1">
              <a:schemeClr val="accent1"/>
            </a:fillRef>
            <a:effectRef idx="0">
              <a:schemeClr val="accent1"/>
            </a:effectRef>
            <a:fontRef idx="minor">
              <a:schemeClr val="lt1"/>
            </a:fontRef>
          </p:style>
          <p:txBody>
            <a:bodyPr wrap="square" rtlCol="1" anchor="ctr">
              <a:noAutofit/>
            </a:bodyPr>
            <a:lstStyle/>
            <a:p>
              <a:pPr algn="ctr"/>
              <a:endParaRPr lang="fa-IR"/>
            </a:p>
          </p:txBody>
        </p:sp>
        <p:sp>
          <p:nvSpPr>
            <p:cNvPr id="15" name="Rectangle: Rounded Corners 11">
              <a:extLst>
                <a:ext uri="{FF2B5EF4-FFF2-40B4-BE49-F238E27FC236}">
                  <a16:creationId xmlns:a16="http://schemas.microsoft.com/office/drawing/2014/main" id="{FEF8AE6E-AB7D-4B9E-8EAA-D9B9D345C319}"/>
                </a:ext>
              </a:extLst>
            </p:cNvPr>
            <p:cNvSpPr/>
            <p:nvPr/>
          </p:nvSpPr>
          <p:spPr>
            <a:xfrm>
              <a:off x="4716016" y="2970824"/>
              <a:ext cx="2524270" cy="2982193"/>
            </a:xfrm>
            <a:custGeom>
              <a:avLst/>
              <a:gdLst>
                <a:gd name="connsiteX0" fmla="*/ 0 w 2524270"/>
                <a:gd name="connsiteY0" fmla="*/ 420720 h 2982193"/>
                <a:gd name="connsiteX1" fmla="*/ 420720 w 2524270"/>
                <a:gd name="connsiteY1" fmla="*/ 0 h 2982193"/>
                <a:gd name="connsiteX2" fmla="*/ 998492 w 2524270"/>
                <a:gd name="connsiteY2" fmla="*/ 0 h 2982193"/>
                <a:gd name="connsiteX3" fmla="*/ 1559435 w 2524270"/>
                <a:gd name="connsiteY3" fmla="*/ 0 h 2982193"/>
                <a:gd name="connsiteX4" fmla="*/ 2103550 w 2524270"/>
                <a:gd name="connsiteY4" fmla="*/ 0 h 2982193"/>
                <a:gd name="connsiteX5" fmla="*/ 2524270 w 2524270"/>
                <a:gd name="connsiteY5" fmla="*/ 420720 h 2982193"/>
                <a:gd name="connsiteX6" fmla="*/ 2524270 w 2524270"/>
                <a:gd name="connsiteY6" fmla="*/ 998723 h 2982193"/>
                <a:gd name="connsiteX7" fmla="*/ 2524270 w 2524270"/>
                <a:gd name="connsiteY7" fmla="*/ 1469689 h 2982193"/>
                <a:gd name="connsiteX8" fmla="*/ 2524270 w 2524270"/>
                <a:gd name="connsiteY8" fmla="*/ 1962062 h 2982193"/>
                <a:gd name="connsiteX9" fmla="*/ 2524270 w 2524270"/>
                <a:gd name="connsiteY9" fmla="*/ 2561473 h 2982193"/>
                <a:gd name="connsiteX10" fmla="*/ 2103550 w 2524270"/>
                <a:gd name="connsiteY10" fmla="*/ 2982193 h 2982193"/>
                <a:gd name="connsiteX11" fmla="*/ 1559435 w 2524270"/>
                <a:gd name="connsiteY11" fmla="*/ 2982193 h 2982193"/>
                <a:gd name="connsiteX12" fmla="*/ 1048977 w 2524270"/>
                <a:gd name="connsiteY12" fmla="*/ 2982193 h 2982193"/>
                <a:gd name="connsiteX13" fmla="*/ 420720 w 2524270"/>
                <a:gd name="connsiteY13" fmla="*/ 2982193 h 2982193"/>
                <a:gd name="connsiteX14" fmla="*/ 0 w 2524270"/>
                <a:gd name="connsiteY14" fmla="*/ 2561473 h 2982193"/>
                <a:gd name="connsiteX15" fmla="*/ 0 w 2524270"/>
                <a:gd name="connsiteY15" fmla="*/ 2090507 h 2982193"/>
                <a:gd name="connsiteX16" fmla="*/ 0 w 2524270"/>
                <a:gd name="connsiteY16" fmla="*/ 1512504 h 2982193"/>
                <a:gd name="connsiteX17" fmla="*/ 0 w 2524270"/>
                <a:gd name="connsiteY17" fmla="*/ 998723 h 2982193"/>
                <a:gd name="connsiteX18" fmla="*/ 0 w 2524270"/>
                <a:gd name="connsiteY18" fmla="*/ 420720 h 29821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524270" h="2982193" extrusionOk="0">
                  <a:moveTo>
                    <a:pt x="0" y="420720"/>
                  </a:moveTo>
                  <a:cubicBezTo>
                    <a:pt x="-21465" y="191093"/>
                    <a:pt x="159685" y="-49115"/>
                    <a:pt x="420720" y="0"/>
                  </a:cubicBezTo>
                  <a:cubicBezTo>
                    <a:pt x="675426" y="-37171"/>
                    <a:pt x="816062" y="41116"/>
                    <a:pt x="998492" y="0"/>
                  </a:cubicBezTo>
                  <a:cubicBezTo>
                    <a:pt x="1180922" y="-41116"/>
                    <a:pt x="1401088" y="62294"/>
                    <a:pt x="1559435" y="0"/>
                  </a:cubicBezTo>
                  <a:cubicBezTo>
                    <a:pt x="1717782" y="-62294"/>
                    <a:pt x="1861032" y="50401"/>
                    <a:pt x="2103550" y="0"/>
                  </a:cubicBezTo>
                  <a:cubicBezTo>
                    <a:pt x="2285423" y="-11223"/>
                    <a:pt x="2505444" y="161220"/>
                    <a:pt x="2524270" y="420720"/>
                  </a:cubicBezTo>
                  <a:cubicBezTo>
                    <a:pt x="2556328" y="676245"/>
                    <a:pt x="2521768" y="732774"/>
                    <a:pt x="2524270" y="998723"/>
                  </a:cubicBezTo>
                  <a:cubicBezTo>
                    <a:pt x="2526772" y="1264672"/>
                    <a:pt x="2474484" y="1285120"/>
                    <a:pt x="2524270" y="1469689"/>
                  </a:cubicBezTo>
                  <a:cubicBezTo>
                    <a:pt x="2574056" y="1654258"/>
                    <a:pt x="2479080" y="1785777"/>
                    <a:pt x="2524270" y="1962062"/>
                  </a:cubicBezTo>
                  <a:cubicBezTo>
                    <a:pt x="2569460" y="2138347"/>
                    <a:pt x="2512187" y="2400451"/>
                    <a:pt x="2524270" y="2561473"/>
                  </a:cubicBezTo>
                  <a:cubicBezTo>
                    <a:pt x="2537360" y="2808731"/>
                    <a:pt x="2296086" y="3010703"/>
                    <a:pt x="2103550" y="2982193"/>
                  </a:cubicBezTo>
                  <a:cubicBezTo>
                    <a:pt x="1983036" y="3035171"/>
                    <a:pt x="1814697" y="2980760"/>
                    <a:pt x="1559435" y="2982193"/>
                  </a:cubicBezTo>
                  <a:cubicBezTo>
                    <a:pt x="1304174" y="2983626"/>
                    <a:pt x="1264620" y="2959443"/>
                    <a:pt x="1048977" y="2982193"/>
                  </a:cubicBezTo>
                  <a:cubicBezTo>
                    <a:pt x="833334" y="3004943"/>
                    <a:pt x="655140" y="2922779"/>
                    <a:pt x="420720" y="2982193"/>
                  </a:cubicBezTo>
                  <a:cubicBezTo>
                    <a:pt x="182912" y="2976155"/>
                    <a:pt x="-13355" y="2777895"/>
                    <a:pt x="0" y="2561473"/>
                  </a:cubicBezTo>
                  <a:cubicBezTo>
                    <a:pt x="-43757" y="2388837"/>
                    <a:pt x="29743" y="2243966"/>
                    <a:pt x="0" y="2090507"/>
                  </a:cubicBezTo>
                  <a:cubicBezTo>
                    <a:pt x="-29743" y="1937048"/>
                    <a:pt x="17192" y="1738254"/>
                    <a:pt x="0" y="1512504"/>
                  </a:cubicBezTo>
                  <a:cubicBezTo>
                    <a:pt x="-17192" y="1286754"/>
                    <a:pt x="8459" y="1244716"/>
                    <a:pt x="0" y="998723"/>
                  </a:cubicBezTo>
                  <a:cubicBezTo>
                    <a:pt x="-8459" y="752730"/>
                    <a:pt x="55302" y="547028"/>
                    <a:pt x="0" y="420720"/>
                  </a:cubicBezTo>
                  <a:close/>
                </a:path>
              </a:pathLst>
            </a:custGeom>
            <a:noFill/>
            <a:ln w="57150">
              <a:solidFill>
                <a:srgbClr val="00B0F0"/>
              </a:solidFill>
              <a:extLst>
                <a:ext uri="{C807C97D-BFC1-408E-A445-0C87EB9F89A2}">
                  <ask:lineSketchStyleProps xmlns:ask="http://schemas.microsoft.com/office/drawing/2018/sketchyshapes" sd="2727195054">
                    <a:prstGeom prst="roundRect">
                      <a:avLst/>
                    </a:prstGeom>
                    <ask:type>
                      <ask:lineSketchScribbl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grpSp>
    </p:spTree>
    <p:extLst>
      <p:ext uri="{BB962C8B-B14F-4D97-AF65-F5344CB8AC3E}">
        <p14:creationId xmlns:p14="http://schemas.microsoft.com/office/powerpoint/2010/main" val="161046795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up)">
                                      <p:cBhvr>
                                        <p:cTn id="7" dur="175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wipe(up)">
                                      <p:cBhvr>
                                        <p:cTn id="12" dur="500"/>
                                        <p:tgtEl>
                                          <p:spTgt spid="18"/>
                                        </p:tgtEl>
                                      </p:cBhvr>
                                    </p:animEffect>
                                  </p:childTnLst>
                                </p:cTn>
                              </p:par>
                              <p:par>
                                <p:cTn id="13" presetID="22" presetClass="entr" presetSubtype="1"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wipe(up)">
                                      <p:cBhvr>
                                        <p:cTn id="15" dur="500"/>
                                        <p:tgtEl>
                                          <p:spTgt spid="9"/>
                                        </p:tgtEl>
                                      </p:cBhvr>
                                    </p:animEffect>
                                  </p:childTnLst>
                                </p:cTn>
                              </p:par>
                            </p:childTnLst>
                          </p:cTn>
                        </p:par>
                      </p:childTnLst>
                    </p:cTn>
                  </p:par>
                  <p:par>
                    <p:cTn id="16" fill="hold">
                      <p:stCondLst>
                        <p:cond delay="indefinite"/>
                      </p:stCondLst>
                      <p:childTnLst>
                        <p:par>
                          <p:cTn id="17" fill="hold">
                            <p:stCondLst>
                              <p:cond delay="0"/>
                            </p:stCondLst>
                            <p:childTnLst>
                              <p:par>
                                <p:cTn id="18" presetID="16" presetClass="entr" presetSubtype="37" fill="hold" nodeType="clickEffect">
                                  <p:stCondLst>
                                    <p:cond delay="0"/>
                                  </p:stCondLst>
                                  <p:childTnLst>
                                    <p:set>
                                      <p:cBhvr>
                                        <p:cTn id="19" dur="1" fill="hold">
                                          <p:stCondLst>
                                            <p:cond delay="0"/>
                                          </p:stCondLst>
                                        </p:cTn>
                                        <p:tgtEl>
                                          <p:spTgt spid="24"/>
                                        </p:tgtEl>
                                        <p:attrNameLst>
                                          <p:attrName>style.visibility</p:attrName>
                                        </p:attrNameLst>
                                      </p:cBhvr>
                                      <p:to>
                                        <p:strVal val="visible"/>
                                      </p:to>
                                    </p:set>
                                    <p:animEffect transition="in" filter="barn(outVertical)">
                                      <p:cBhvr>
                                        <p:cTn id="20" dur="500"/>
                                        <p:tgtEl>
                                          <p:spTgt spid="24"/>
                                        </p:tgtEl>
                                      </p:cBhvr>
                                    </p:animEffect>
                                  </p:childTnLst>
                                </p:cTn>
                              </p:par>
                              <p:par>
                                <p:cTn id="21" presetID="22" presetClass="entr" presetSubtype="1" fill="hold" grpId="0" nodeType="withEffect">
                                  <p:stCondLst>
                                    <p:cond delay="0"/>
                                  </p:stCondLst>
                                  <p:childTnLst>
                                    <p:set>
                                      <p:cBhvr>
                                        <p:cTn id="22" dur="1" fill="hold">
                                          <p:stCondLst>
                                            <p:cond delay="0"/>
                                          </p:stCondLst>
                                        </p:cTn>
                                        <p:tgtEl>
                                          <p:spTgt spid="16"/>
                                        </p:tgtEl>
                                        <p:attrNameLst>
                                          <p:attrName>style.visibility</p:attrName>
                                        </p:attrNameLst>
                                      </p:cBhvr>
                                      <p:to>
                                        <p:strVal val="visible"/>
                                      </p:to>
                                    </p:set>
                                    <p:animEffect transition="in" filter="wipe(up)">
                                      <p:cBhvr>
                                        <p:cTn id="23"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6"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BD20C099-BF49-46C0-A0FE-10AAC8A513A1}"/>
              </a:ext>
            </a:extLst>
          </p:cNvPr>
          <p:cNvSpPr/>
          <p:nvPr/>
        </p:nvSpPr>
        <p:spPr>
          <a:xfrm>
            <a:off x="1259633" y="548680"/>
            <a:ext cx="7403706" cy="584775"/>
          </a:xfrm>
          <a:prstGeom prst="rect">
            <a:avLst/>
          </a:prstGeom>
        </p:spPr>
        <p:txBody>
          <a:bodyPr wrap="square">
            <a:spAutoFit/>
          </a:bodyPr>
          <a:lstStyle/>
          <a:p>
            <a:pPr algn="r" rtl="1"/>
            <a:r>
              <a:rPr lang="fa-IR" sz="3200" b="1" dirty="0">
                <a:solidFill>
                  <a:srgbClr val="0070C0"/>
                </a:solidFill>
              </a:rPr>
              <a:t>مدل 2. نوسان زیستی	</a:t>
            </a:r>
            <a:r>
              <a:rPr lang="en-US" sz="3200" b="1" dirty="0">
                <a:solidFill>
                  <a:srgbClr val="0070C0"/>
                </a:solidFill>
              </a:rPr>
              <a:t>Biologic Variation</a:t>
            </a:r>
          </a:p>
        </p:txBody>
      </p:sp>
      <p:graphicFrame>
        <p:nvGraphicFramePr>
          <p:cNvPr id="2" name="Table 2">
            <a:extLst>
              <a:ext uri="{FF2B5EF4-FFF2-40B4-BE49-F238E27FC236}">
                <a16:creationId xmlns:a16="http://schemas.microsoft.com/office/drawing/2014/main" id="{810CA3CE-F60A-48BE-8826-1EDEF4DFA88F}"/>
              </a:ext>
            </a:extLst>
          </p:cNvPr>
          <p:cNvGraphicFramePr>
            <a:graphicFrameLocks noGrp="1"/>
          </p:cNvGraphicFramePr>
          <p:nvPr>
            <p:extLst>
              <p:ext uri="{D42A27DB-BD31-4B8C-83A1-F6EECF244321}">
                <p14:modId xmlns:p14="http://schemas.microsoft.com/office/powerpoint/2010/main" val="1335852757"/>
              </p:ext>
            </p:extLst>
          </p:nvPr>
        </p:nvGraphicFramePr>
        <p:xfrm>
          <a:off x="5911952" y="1196752"/>
          <a:ext cx="2548479" cy="2595880"/>
        </p:xfrm>
        <a:graphic>
          <a:graphicData uri="http://schemas.openxmlformats.org/drawingml/2006/table">
            <a:tbl>
              <a:tblPr rtl="1" firstRow="1" bandRow="1">
                <a:tableStyleId>{616DA210-FB5B-4158-B5E0-FEB733F419BA}</a:tableStyleId>
              </a:tblPr>
              <a:tblGrid>
                <a:gridCol w="849493">
                  <a:extLst>
                    <a:ext uri="{9D8B030D-6E8A-4147-A177-3AD203B41FA5}">
                      <a16:colId xmlns:a16="http://schemas.microsoft.com/office/drawing/2014/main" val="3304786810"/>
                    </a:ext>
                  </a:extLst>
                </a:gridCol>
                <a:gridCol w="849493">
                  <a:extLst>
                    <a:ext uri="{9D8B030D-6E8A-4147-A177-3AD203B41FA5}">
                      <a16:colId xmlns:a16="http://schemas.microsoft.com/office/drawing/2014/main" val="1480301303"/>
                    </a:ext>
                  </a:extLst>
                </a:gridCol>
                <a:gridCol w="849493">
                  <a:extLst>
                    <a:ext uri="{9D8B030D-6E8A-4147-A177-3AD203B41FA5}">
                      <a16:colId xmlns:a16="http://schemas.microsoft.com/office/drawing/2014/main" val="1099561832"/>
                    </a:ext>
                  </a:extLst>
                </a:gridCol>
              </a:tblGrid>
              <a:tr h="370840">
                <a:tc>
                  <a:txBody>
                    <a:bodyPr/>
                    <a:lstStyle/>
                    <a:p>
                      <a:pPr algn="ctr" rtl="1"/>
                      <a:r>
                        <a:rPr lang="en-US" dirty="0"/>
                        <a:t>Mean</a:t>
                      </a:r>
                      <a:endParaRPr lang="fa-IR" dirty="0"/>
                    </a:p>
                  </a:txBody>
                  <a:tcPr/>
                </a:tc>
                <a:tc>
                  <a:txBody>
                    <a:bodyPr/>
                    <a:lstStyle/>
                    <a:p>
                      <a:pPr algn="ctr" rtl="1"/>
                      <a:r>
                        <a:rPr lang="en-US" dirty="0"/>
                        <a:t>CV</a:t>
                      </a:r>
                      <a:endParaRPr lang="fa-IR" dirty="0"/>
                    </a:p>
                  </a:txBody>
                  <a:tcPr/>
                </a:tc>
                <a:tc>
                  <a:txBody>
                    <a:bodyPr/>
                    <a:lstStyle/>
                    <a:p>
                      <a:pPr algn="ctr" rtl="1"/>
                      <a:r>
                        <a:rPr lang="fa-IR" dirty="0"/>
                        <a:t>شماره</a:t>
                      </a:r>
                    </a:p>
                  </a:txBody>
                  <a:tcPr/>
                </a:tc>
                <a:extLst>
                  <a:ext uri="{0D108BD9-81ED-4DB2-BD59-A6C34878D82A}">
                    <a16:rowId xmlns:a16="http://schemas.microsoft.com/office/drawing/2014/main" val="2676650348"/>
                  </a:ext>
                </a:extLst>
              </a:tr>
              <a:tr h="370840">
                <a:tc>
                  <a:txBody>
                    <a:bodyPr/>
                    <a:lstStyle/>
                    <a:p>
                      <a:pPr algn="ctr" rtl="1"/>
                      <a:r>
                        <a:rPr lang="en-US" dirty="0"/>
                        <a:t>M1</a:t>
                      </a:r>
                      <a:endParaRPr lang="fa-IR" dirty="0"/>
                    </a:p>
                  </a:txBody>
                  <a:tcPr/>
                </a:tc>
                <a:tc>
                  <a:txBody>
                    <a:bodyPr/>
                    <a:lstStyle/>
                    <a:p>
                      <a:pPr algn="ctr" rtl="1"/>
                      <a:r>
                        <a:rPr lang="en-US" dirty="0"/>
                        <a:t>CV1</a:t>
                      </a:r>
                      <a:endParaRPr lang="fa-IR" dirty="0"/>
                    </a:p>
                  </a:txBody>
                  <a:tcPr/>
                </a:tc>
                <a:tc>
                  <a:txBody>
                    <a:bodyPr/>
                    <a:lstStyle/>
                    <a:p>
                      <a:pPr algn="ctr" rtl="1"/>
                      <a:r>
                        <a:rPr lang="en-US" dirty="0"/>
                        <a:t>1</a:t>
                      </a:r>
                      <a:endParaRPr lang="fa-IR" dirty="0"/>
                    </a:p>
                  </a:txBody>
                  <a:tcPr/>
                </a:tc>
                <a:extLst>
                  <a:ext uri="{0D108BD9-81ED-4DB2-BD59-A6C34878D82A}">
                    <a16:rowId xmlns:a16="http://schemas.microsoft.com/office/drawing/2014/main" val="536916440"/>
                  </a:ext>
                </a:extLst>
              </a:tr>
              <a:tr h="370840">
                <a:tc>
                  <a:txBody>
                    <a:bodyPr/>
                    <a:lstStyle/>
                    <a:p>
                      <a:pPr algn="ctr" rtl="1"/>
                      <a:r>
                        <a:rPr lang="en-US" dirty="0"/>
                        <a:t>M2</a:t>
                      </a:r>
                      <a:endParaRPr lang="fa-IR" dirty="0"/>
                    </a:p>
                  </a:txBody>
                  <a:tcPr/>
                </a:tc>
                <a:tc>
                  <a:txBody>
                    <a:bodyPr/>
                    <a:lstStyle/>
                    <a:p>
                      <a:pPr algn="ctr" rtl="1"/>
                      <a:r>
                        <a:rPr lang="en-US" dirty="0"/>
                        <a:t>CV2</a:t>
                      </a:r>
                      <a:endParaRPr lang="fa-IR" dirty="0"/>
                    </a:p>
                  </a:txBody>
                  <a:tcPr/>
                </a:tc>
                <a:tc>
                  <a:txBody>
                    <a:bodyPr/>
                    <a:lstStyle/>
                    <a:p>
                      <a:pPr algn="ctr" rtl="1"/>
                      <a:r>
                        <a:rPr lang="en-US" dirty="0"/>
                        <a:t>2</a:t>
                      </a:r>
                      <a:endParaRPr lang="fa-IR" dirty="0"/>
                    </a:p>
                  </a:txBody>
                  <a:tcPr/>
                </a:tc>
                <a:extLst>
                  <a:ext uri="{0D108BD9-81ED-4DB2-BD59-A6C34878D82A}">
                    <a16:rowId xmlns:a16="http://schemas.microsoft.com/office/drawing/2014/main" val="2902511391"/>
                  </a:ext>
                </a:extLst>
              </a:tr>
              <a:tr h="370840">
                <a:tc>
                  <a:txBody>
                    <a:bodyPr/>
                    <a:lstStyle/>
                    <a:p>
                      <a:pPr algn="ctr" rtl="1"/>
                      <a:r>
                        <a:rPr lang="en-US" dirty="0"/>
                        <a:t>M3</a:t>
                      </a:r>
                      <a:endParaRPr lang="fa-IR" dirty="0"/>
                    </a:p>
                  </a:txBody>
                  <a:tcPr/>
                </a:tc>
                <a:tc>
                  <a:txBody>
                    <a:bodyPr/>
                    <a:lstStyle/>
                    <a:p>
                      <a:pPr algn="ctr" rtl="1"/>
                      <a:r>
                        <a:rPr lang="en-US" dirty="0"/>
                        <a:t>CV3</a:t>
                      </a:r>
                      <a:endParaRPr lang="fa-IR" dirty="0"/>
                    </a:p>
                  </a:txBody>
                  <a:tcPr/>
                </a:tc>
                <a:tc>
                  <a:txBody>
                    <a:bodyPr/>
                    <a:lstStyle/>
                    <a:p>
                      <a:pPr algn="ctr" rtl="1"/>
                      <a:r>
                        <a:rPr lang="en-US" dirty="0"/>
                        <a:t>3</a:t>
                      </a:r>
                      <a:endParaRPr lang="fa-IR" dirty="0"/>
                    </a:p>
                  </a:txBody>
                  <a:tcPr/>
                </a:tc>
                <a:extLst>
                  <a:ext uri="{0D108BD9-81ED-4DB2-BD59-A6C34878D82A}">
                    <a16:rowId xmlns:a16="http://schemas.microsoft.com/office/drawing/2014/main" val="3226959633"/>
                  </a:ext>
                </a:extLst>
              </a:tr>
              <a:tr h="370840">
                <a:tc>
                  <a:txBody>
                    <a:bodyPr/>
                    <a:lstStyle/>
                    <a:p>
                      <a:pPr algn="ctr" rtl="1"/>
                      <a:r>
                        <a:rPr lang="en-US" dirty="0"/>
                        <a:t>…</a:t>
                      </a:r>
                      <a:endParaRPr lang="fa-IR" dirty="0"/>
                    </a:p>
                  </a:txBody>
                  <a:tcPr/>
                </a:tc>
                <a:tc>
                  <a:txBody>
                    <a:bodyPr/>
                    <a:lstStyle/>
                    <a:p>
                      <a:pPr algn="ctr" rtl="1"/>
                      <a:r>
                        <a:rPr lang="en-US" dirty="0"/>
                        <a:t>…</a:t>
                      </a:r>
                      <a:endParaRPr lang="fa-IR" dirty="0"/>
                    </a:p>
                  </a:txBody>
                  <a:tcPr/>
                </a:tc>
                <a:tc>
                  <a:txBody>
                    <a:bodyPr/>
                    <a:lstStyle/>
                    <a:p>
                      <a:pPr algn="ctr" rtl="1"/>
                      <a:r>
                        <a:rPr lang="en-US" dirty="0"/>
                        <a:t>…</a:t>
                      </a:r>
                      <a:endParaRPr lang="fa-IR" dirty="0"/>
                    </a:p>
                  </a:txBody>
                  <a:tcPr/>
                </a:tc>
                <a:extLst>
                  <a:ext uri="{0D108BD9-81ED-4DB2-BD59-A6C34878D82A}">
                    <a16:rowId xmlns:a16="http://schemas.microsoft.com/office/drawing/2014/main" val="404854370"/>
                  </a:ext>
                </a:extLst>
              </a:tr>
              <a:tr h="370840">
                <a:tc>
                  <a:txBody>
                    <a:bodyPr/>
                    <a:lstStyle/>
                    <a:p>
                      <a:pPr algn="ctr" rtl="1"/>
                      <a:r>
                        <a:rPr lang="en-US" dirty="0"/>
                        <a:t>…</a:t>
                      </a:r>
                      <a:endParaRPr lang="fa-IR" dirty="0"/>
                    </a:p>
                  </a:txBody>
                  <a:tcPr/>
                </a:tc>
                <a:tc>
                  <a:txBody>
                    <a:bodyPr/>
                    <a:lstStyle/>
                    <a:p>
                      <a:pPr algn="ctr" rtl="1"/>
                      <a:r>
                        <a:rPr lang="en-US" dirty="0"/>
                        <a:t>…</a:t>
                      </a:r>
                      <a:endParaRPr lang="fa-IR" dirty="0"/>
                    </a:p>
                  </a:txBody>
                  <a:tcPr/>
                </a:tc>
                <a:tc>
                  <a:txBody>
                    <a:bodyPr/>
                    <a:lstStyle/>
                    <a:p>
                      <a:pPr algn="ctr" rtl="1"/>
                      <a:r>
                        <a:rPr lang="en-US" dirty="0"/>
                        <a:t>…</a:t>
                      </a:r>
                      <a:endParaRPr lang="fa-IR" dirty="0"/>
                    </a:p>
                  </a:txBody>
                  <a:tcPr/>
                </a:tc>
                <a:extLst>
                  <a:ext uri="{0D108BD9-81ED-4DB2-BD59-A6C34878D82A}">
                    <a16:rowId xmlns:a16="http://schemas.microsoft.com/office/drawing/2014/main" val="3442291659"/>
                  </a:ext>
                </a:extLst>
              </a:tr>
              <a:tr h="370840">
                <a:tc>
                  <a:txBody>
                    <a:bodyPr/>
                    <a:lstStyle/>
                    <a:p>
                      <a:pPr algn="ctr" rtl="1"/>
                      <a:r>
                        <a:rPr lang="en-US" dirty="0"/>
                        <a:t>Mn</a:t>
                      </a:r>
                      <a:endParaRPr lang="fa-IR" dirty="0"/>
                    </a:p>
                  </a:txBody>
                  <a:tcPr/>
                </a:tc>
                <a:tc>
                  <a:txBody>
                    <a:bodyPr/>
                    <a:lstStyle/>
                    <a:p>
                      <a:pPr algn="ctr" rtl="1"/>
                      <a:r>
                        <a:rPr lang="en-US" dirty="0" err="1"/>
                        <a:t>CVn</a:t>
                      </a:r>
                      <a:endParaRPr lang="fa-IR" dirty="0"/>
                    </a:p>
                  </a:txBody>
                  <a:tcPr/>
                </a:tc>
                <a:tc>
                  <a:txBody>
                    <a:bodyPr/>
                    <a:lstStyle/>
                    <a:p>
                      <a:pPr algn="ctr" rtl="1"/>
                      <a:r>
                        <a:rPr lang="en-US" dirty="0"/>
                        <a:t>n</a:t>
                      </a:r>
                      <a:endParaRPr lang="fa-IR" dirty="0"/>
                    </a:p>
                  </a:txBody>
                  <a:tcPr/>
                </a:tc>
                <a:extLst>
                  <a:ext uri="{0D108BD9-81ED-4DB2-BD59-A6C34878D82A}">
                    <a16:rowId xmlns:a16="http://schemas.microsoft.com/office/drawing/2014/main" val="4158332124"/>
                  </a:ext>
                </a:extLst>
              </a:tr>
            </a:tbl>
          </a:graphicData>
        </a:graphic>
      </p:graphicFrame>
      <p:sp>
        <p:nvSpPr>
          <p:cNvPr id="3" name="Arrow: Pentagon 2">
            <a:extLst>
              <a:ext uri="{FF2B5EF4-FFF2-40B4-BE49-F238E27FC236}">
                <a16:creationId xmlns:a16="http://schemas.microsoft.com/office/drawing/2014/main" id="{FDECEC82-3584-40F1-A12A-C6947E7DDD6B}"/>
              </a:ext>
            </a:extLst>
          </p:cNvPr>
          <p:cNvSpPr/>
          <p:nvPr/>
        </p:nvSpPr>
        <p:spPr>
          <a:xfrm rot="5400000">
            <a:off x="5739975" y="2732672"/>
            <a:ext cx="2889940" cy="473358"/>
          </a:xfrm>
          <a:prstGeom prst="homePlat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dirty="0"/>
          </a:p>
        </p:txBody>
      </p:sp>
      <p:sp>
        <p:nvSpPr>
          <p:cNvPr id="4" name="TextBox 3">
            <a:extLst>
              <a:ext uri="{FF2B5EF4-FFF2-40B4-BE49-F238E27FC236}">
                <a16:creationId xmlns:a16="http://schemas.microsoft.com/office/drawing/2014/main" id="{F12CD1F5-3A67-4C16-B3D8-895C07C0CF59}"/>
              </a:ext>
            </a:extLst>
          </p:cNvPr>
          <p:cNvSpPr txBox="1"/>
          <p:nvPr/>
        </p:nvSpPr>
        <p:spPr>
          <a:xfrm>
            <a:off x="5076056" y="4389402"/>
            <a:ext cx="2972982" cy="400110"/>
          </a:xfrm>
          <a:prstGeom prst="rect">
            <a:avLst/>
          </a:prstGeom>
          <a:noFill/>
        </p:spPr>
        <p:txBody>
          <a:bodyPr wrap="square" rtlCol="1">
            <a:spAutoFit/>
          </a:bodyPr>
          <a:lstStyle/>
          <a:p>
            <a:pPr algn="ctr" rtl="1"/>
            <a:r>
              <a:rPr lang="fa-IR" sz="2000" b="1" dirty="0">
                <a:highlight>
                  <a:srgbClr val="FFFF00"/>
                </a:highlight>
              </a:rPr>
              <a:t>پراکندگی متوسط درون فردی</a:t>
            </a:r>
          </a:p>
        </p:txBody>
      </p:sp>
      <p:sp>
        <p:nvSpPr>
          <p:cNvPr id="7" name="Arrow: Pentagon 6">
            <a:extLst>
              <a:ext uri="{FF2B5EF4-FFF2-40B4-BE49-F238E27FC236}">
                <a16:creationId xmlns:a16="http://schemas.microsoft.com/office/drawing/2014/main" id="{A7C906DD-F757-4693-B328-F73DFDB6C0CF}"/>
              </a:ext>
            </a:extLst>
          </p:cNvPr>
          <p:cNvSpPr/>
          <p:nvPr/>
        </p:nvSpPr>
        <p:spPr>
          <a:xfrm rot="5400000">
            <a:off x="6348412" y="2988328"/>
            <a:ext cx="3401253" cy="473359"/>
          </a:xfrm>
          <a:prstGeom prst="homePlat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dirty="0"/>
          </a:p>
        </p:txBody>
      </p:sp>
      <p:sp>
        <p:nvSpPr>
          <p:cNvPr id="8" name="TextBox 7">
            <a:extLst>
              <a:ext uri="{FF2B5EF4-FFF2-40B4-BE49-F238E27FC236}">
                <a16:creationId xmlns:a16="http://schemas.microsoft.com/office/drawing/2014/main" id="{08D0D9C2-CD7F-4B88-A0AE-F8B09477029E}"/>
              </a:ext>
            </a:extLst>
          </p:cNvPr>
          <p:cNvSpPr txBox="1"/>
          <p:nvPr/>
        </p:nvSpPr>
        <p:spPr>
          <a:xfrm>
            <a:off x="6300192" y="4925634"/>
            <a:ext cx="2548478" cy="400110"/>
          </a:xfrm>
          <a:prstGeom prst="rect">
            <a:avLst/>
          </a:prstGeom>
          <a:noFill/>
        </p:spPr>
        <p:txBody>
          <a:bodyPr wrap="square" rtlCol="1">
            <a:spAutoFit/>
          </a:bodyPr>
          <a:lstStyle/>
          <a:p>
            <a:pPr algn="r" rtl="1"/>
            <a:r>
              <a:rPr lang="fa-IR" sz="2000" b="1" dirty="0">
                <a:highlight>
                  <a:srgbClr val="FFFF00"/>
                </a:highlight>
              </a:rPr>
              <a:t>پراکندگی میانگین ها</a:t>
            </a:r>
          </a:p>
        </p:txBody>
      </p:sp>
      <p:cxnSp>
        <p:nvCxnSpPr>
          <p:cNvPr id="9" name="Straight Arrow Connector 8">
            <a:extLst>
              <a:ext uri="{FF2B5EF4-FFF2-40B4-BE49-F238E27FC236}">
                <a16:creationId xmlns:a16="http://schemas.microsoft.com/office/drawing/2014/main" id="{27B3589D-C9B8-478B-8062-45CBF38CB817}"/>
              </a:ext>
            </a:extLst>
          </p:cNvPr>
          <p:cNvCxnSpPr>
            <a:cxnSpLocks/>
          </p:cNvCxnSpPr>
          <p:nvPr/>
        </p:nvCxnSpPr>
        <p:spPr>
          <a:xfrm flipH="1">
            <a:off x="11092875" y="1355891"/>
            <a:ext cx="157449" cy="197905"/>
          </a:xfrm>
          <a:prstGeom prst="straightConnector1">
            <a:avLst/>
          </a:prstGeom>
          <a:ln w="57150">
            <a:solidFill>
              <a:srgbClr val="0070C0"/>
            </a:solidFill>
            <a:tailEnd type="triangle"/>
          </a:ln>
        </p:spPr>
        <p:style>
          <a:lnRef idx="1">
            <a:schemeClr val="accent1"/>
          </a:lnRef>
          <a:fillRef idx="0">
            <a:schemeClr val="accent1"/>
          </a:fillRef>
          <a:effectRef idx="0">
            <a:schemeClr val="accent1"/>
          </a:effectRef>
          <a:fontRef idx="minor">
            <a:schemeClr val="tx1"/>
          </a:fontRef>
        </p:style>
      </p:cxnSp>
      <p:cxnSp>
        <p:nvCxnSpPr>
          <p:cNvPr id="10" name="Straight Arrow Connector 9">
            <a:extLst>
              <a:ext uri="{FF2B5EF4-FFF2-40B4-BE49-F238E27FC236}">
                <a16:creationId xmlns:a16="http://schemas.microsoft.com/office/drawing/2014/main" id="{59FEA10C-93F5-4F0A-80EC-765FD15DD490}"/>
              </a:ext>
            </a:extLst>
          </p:cNvPr>
          <p:cNvCxnSpPr>
            <a:cxnSpLocks/>
          </p:cNvCxnSpPr>
          <p:nvPr/>
        </p:nvCxnSpPr>
        <p:spPr>
          <a:xfrm>
            <a:off x="11391817" y="2067386"/>
            <a:ext cx="848602" cy="675133"/>
          </a:xfrm>
          <a:prstGeom prst="straightConnector1">
            <a:avLst/>
          </a:prstGeom>
          <a:ln w="57150">
            <a:solidFill>
              <a:srgbClr val="FF0000"/>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11" name="TextBox 10">
            <a:extLst>
              <a:ext uri="{FF2B5EF4-FFF2-40B4-BE49-F238E27FC236}">
                <a16:creationId xmlns:a16="http://schemas.microsoft.com/office/drawing/2014/main" id="{A98E7E20-A3F0-4F07-8F88-7E5DC528D181}"/>
              </a:ext>
            </a:extLst>
          </p:cNvPr>
          <p:cNvSpPr txBox="1"/>
          <p:nvPr/>
        </p:nvSpPr>
        <p:spPr>
          <a:xfrm rot="2310308">
            <a:off x="11045357" y="829532"/>
            <a:ext cx="804557" cy="954107"/>
          </a:xfrm>
          <a:prstGeom prst="rect">
            <a:avLst/>
          </a:prstGeom>
          <a:noFill/>
        </p:spPr>
        <p:txBody>
          <a:bodyPr wrap="square" rtlCol="1">
            <a:spAutoFit/>
          </a:bodyPr>
          <a:lstStyle/>
          <a:p>
            <a:pPr algn="ctr" rtl="1"/>
            <a:r>
              <a:rPr lang="fa-IR" sz="2800" b="1" dirty="0">
                <a:solidFill>
                  <a:srgbClr val="FF0000"/>
                </a:solidFill>
              </a:rPr>
              <a:t>نقطه تنظیم</a:t>
            </a:r>
          </a:p>
        </p:txBody>
      </p:sp>
      <p:sp>
        <p:nvSpPr>
          <p:cNvPr id="13" name="Rectangle: Rounded Corners 12">
            <a:extLst>
              <a:ext uri="{FF2B5EF4-FFF2-40B4-BE49-F238E27FC236}">
                <a16:creationId xmlns:a16="http://schemas.microsoft.com/office/drawing/2014/main" id="{C2BE70EF-2AFD-4172-84E8-E135B46CCBA9}"/>
              </a:ext>
            </a:extLst>
          </p:cNvPr>
          <p:cNvSpPr/>
          <p:nvPr/>
        </p:nvSpPr>
        <p:spPr>
          <a:xfrm rot="2310308">
            <a:off x="10811258" y="2013139"/>
            <a:ext cx="1224326" cy="1504658"/>
          </a:xfrm>
          <a:custGeom>
            <a:avLst/>
            <a:gdLst>
              <a:gd name="connsiteX0" fmla="*/ 0 w 1224326"/>
              <a:gd name="connsiteY0" fmla="*/ 204058 h 1504658"/>
              <a:gd name="connsiteX1" fmla="*/ 204058 w 1224326"/>
              <a:gd name="connsiteY1" fmla="*/ 0 h 1504658"/>
              <a:gd name="connsiteX2" fmla="*/ 620325 w 1224326"/>
              <a:gd name="connsiteY2" fmla="*/ 0 h 1504658"/>
              <a:gd name="connsiteX3" fmla="*/ 1020268 w 1224326"/>
              <a:gd name="connsiteY3" fmla="*/ 0 h 1504658"/>
              <a:gd name="connsiteX4" fmla="*/ 1224326 w 1224326"/>
              <a:gd name="connsiteY4" fmla="*/ 204058 h 1504658"/>
              <a:gd name="connsiteX5" fmla="*/ 1224326 w 1224326"/>
              <a:gd name="connsiteY5" fmla="*/ 763294 h 1504658"/>
              <a:gd name="connsiteX6" fmla="*/ 1224326 w 1224326"/>
              <a:gd name="connsiteY6" fmla="*/ 1300600 h 1504658"/>
              <a:gd name="connsiteX7" fmla="*/ 1020268 w 1224326"/>
              <a:gd name="connsiteY7" fmla="*/ 1504658 h 1504658"/>
              <a:gd name="connsiteX8" fmla="*/ 628487 w 1224326"/>
              <a:gd name="connsiteY8" fmla="*/ 1504658 h 1504658"/>
              <a:gd name="connsiteX9" fmla="*/ 204058 w 1224326"/>
              <a:gd name="connsiteY9" fmla="*/ 1504658 h 1504658"/>
              <a:gd name="connsiteX10" fmla="*/ 0 w 1224326"/>
              <a:gd name="connsiteY10" fmla="*/ 1300600 h 1504658"/>
              <a:gd name="connsiteX11" fmla="*/ 0 w 1224326"/>
              <a:gd name="connsiteY11" fmla="*/ 785225 h 1504658"/>
              <a:gd name="connsiteX12" fmla="*/ 0 w 1224326"/>
              <a:gd name="connsiteY12" fmla="*/ 204058 h 15046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224326" h="1504658" extrusionOk="0">
                <a:moveTo>
                  <a:pt x="0" y="204058"/>
                </a:moveTo>
                <a:cubicBezTo>
                  <a:pt x="-22660" y="94242"/>
                  <a:pt x="80316" y="-18913"/>
                  <a:pt x="204058" y="0"/>
                </a:cubicBezTo>
                <a:cubicBezTo>
                  <a:pt x="303326" y="-27312"/>
                  <a:pt x="419704" y="25362"/>
                  <a:pt x="620325" y="0"/>
                </a:cubicBezTo>
                <a:cubicBezTo>
                  <a:pt x="820946" y="-25362"/>
                  <a:pt x="885845" y="43081"/>
                  <a:pt x="1020268" y="0"/>
                </a:cubicBezTo>
                <a:cubicBezTo>
                  <a:pt x="1142370" y="4761"/>
                  <a:pt x="1234195" y="82613"/>
                  <a:pt x="1224326" y="204058"/>
                </a:cubicBezTo>
                <a:cubicBezTo>
                  <a:pt x="1241101" y="418534"/>
                  <a:pt x="1184446" y="649383"/>
                  <a:pt x="1224326" y="763294"/>
                </a:cubicBezTo>
                <a:cubicBezTo>
                  <a:pt x="1264206" y="877205"/>
                  <a:pt x="1213036" y="1128677"/>
                  <a:pt x="1224326" y="1300600"/>
                </a:cubicBezTo>
                <a:cubicBezTo>
                  <a:pt x="1228405" y="1425041"/>
                  <a:pt x="1122775" y="1477802"/>
                  <a:pt x="1020268" y="1504658"/>
                </a:cubicBezTo>
                <a:cubicBezTo>
                  <a:pt x="831725" y="1548290"/>
                  <a:pt x="737594" y="1466514"/>
                  <a:pt x="628487" y="1504658"/>
                </a:cubicBezTo>
                <a:cubicBezTo>
                  <a:pt x="519380" y="1542802"/>
                  <a:pt x="341743" y="1487552"/>
                  <a:pt x="204058" y="1504658"/>
                </a:cubicBezTo>
                <a:cubicBezTo>
                  <a:pt x="81140" y="1523131"/>
                  <a:pt x="1178" y="1411200"/>
                  <a:pt x="0" y="1300600"/>
                </a:cubicBezTo>
                <a:cubicBezTo>
                  <a:pt x="-51711" y="1165886"/>
                  <a:pt x="54911" y="967359"/>
                  <a:pt x="0" y="785225"/>
                </a:cubicBezTo>
                <a:cubicBezTo>
                  <a:pt x="-54911" y="603092"/>
                  <a:pt x="15697" y="417990"/>
                  <a:pt x="0" y="204058"/>
                </a:cubicBezTo>
                <a:close/>
              </a:path>
            </a:pathLst>
          </a:custGeom>
          <a:noFill/>
          <a:ln w="38100">
            <a:solidFill>
              <a:srgbClr val="7030A0"/>
            </a:solidFill>
            <a:extLst>
              <a:ext uri="{C807C97D-BFC1-408E-A445-0C87EB9F89A2}">
                <ask:lineSketchStyleProps xmlns:ask="http://schemas.microsoft.com/office/drawing/2018/sketchyshapes" sd="2727195054">
                  <a:prstGeom prst="roundRect">
                    <a:avLst/>
                  </a:prstGeom>
                  <ask:type>
                    <ask:lineSketchScribbl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dirty="0"/>
          </a:p>
        </p:txBody>
      </p:sp>
      <p:cxnSp>
        <p:nvCxnSpPr>
          <p:cNvPr id="23" name="Straight Arrow Connector 22">
            <a:extLst>
              <a:ext uri="{FF2B5EF4-FFF2-40B4-BE49-F238E27FC236}">
                <a16:creationId xmlns:a16="http://schemas.microsoft.com/office/drawing/2014/main" id="{F30A13D5-FEBA-4C08-9692-36D3467A98B5}"/>
              </a:ext>
            </a:extLst>
          </p:cNvPr>
          <p:cNvCxnSpPr>
            <a:cxnSpLocks/>
          </p:cNvCxnSpPr>
          <p:nvPr/>
        </p:nvCxnSpPr>
        <p:spPr>
          <a:xfrm>
            <a:off x="6588222" y="4789512"/>
            <a:ext cx="360044" cy="908167"/>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26" name="Straight Arrow Connector 25">
            <a:extLst>
              <a:ext uri="{FF2B5EF4-FFF2-40B4-BE49-F238E27FC236}">
                <a16:creationId xmlns:a16="http://schemas.microsoft.com/office/drawing/2014/main" id="{EEC61DBC-7693-427E-91A5-08354D3896C0}"/>
              </a:ext>
            </a:extLst>
          </p:cNvPr>
          <p:cNvCxnSpPr>
            <a:cxnSpLocks/>
          </p:cNvCxnSpPr>
          <p:nvPr/>
        </p:nvCxnSpPr>
        <p:spPr>
          <a:xfrm flipH="1">
            <a:off x="7188707" y="5226053"/>
            <a:ext cx="601739" cy="471626"/>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30" name="TextBox 29">
            <a:extLst>
              <a:ext uri="{FF2B5EF4-FFF2-40B4-BE49-F238E27FC236}">
                <a16:creationId xmlns:a16="http://schemas.microsoft.com/office/drawing/2014/main" id="{FC5C9FA2-D04E-469D-B8D1-B38841DF6B37}"/>
              </a:ext>
            </a:extLst>
          </p:cNvPr>
          <p:cNvSpPr txBox="1"/>
          <p:nvPr/>
        </p:nvSpPr>
        <p:spPr>
          <a:xfrm>
            <a:off x="5571790" y="5833801"/>
            <a:ext cx="2972982" cy="461665"/>
          </a:xfrm>
          <a:prstGeom prst="rect">
            <a:avLst/>
          </a:prstGeom>
          <a:noFill/>
        </p:spPr>
        <p:txBody>
          <a:bodyPr wrap="square" rtlCol="1">
            <a:spAutoFit/>
          </a:bodyPr>
          <a:lstStyle/>
          <a:p>
            <a:pPr algn="ctr" rtl="1"/>
            <a:r>
              <a:rPr lang="fa-IR" sz="2400" b="1" dirty="0">
                <a:highlight>
                  <a:srgbClr val="FFFF00"/>
                </a:highlight>
              </a:rPr>
              <a:t>پراکندگی بیولوژیک کل</a:t>
            </a:r>
          </a:p>
        </p:txBody>
      </p:sp>
      <p:pic>
        <p:nvPicPr>
          <p:cNvPr id="31" name="Picture 30">
            <a:extLst>
              <a:ext uri="{FF2B5EF4-FFF2-40B4-BE49-F238E27FC236}">
                <a16:creationId xmlns:a16="http://schemas.microsoft.com/office/drawing/2014/main" id="{085E64F6-6975-40B0-90B6-7B5B374310F3}"/>
              </a:ext>
            </a:extLst>
          </p:cNvPr>
          <p:cNvPicPr>
            <a:picLocks noChangeAspect="1"/>
          </p:cNvPicPr>
          <p:nvPr/>
        </p:nvPicPr>
        <p:blipFill>
          <a:blip r:embed="rId2">
            <a:grayscl/>
            <a:extLst>
              <a:ext uri="{BEBA8EAE-BF5A-486C-A8C5-ECC9F3942E4B}">
                <a14:imgProps xmlns:a14="http://schemas.microsoft.com/office/drawing/2010/main">
                  <a14:imgLayer r:embed="rId3">
                    <a14:imgEffect>
                      <a14:sharpenSoften amount="50000"/>
                    </a14:imgEffect>
                  </a14:imgLayer>
                </a14:imgProps>
              </a:ext>
              <a:ext uri="{28A0092B-C50C-407E-A947-70E740481C1C}">
                <a14:useLocalDpi xmlns:a14="http://schemas.microsoft.com/office/drawing/2010/main" val="0"/>
              </a:ext>
            </a:extLst>
          </a:blip>
          <a:stretch>
            <a:fillRect/>
          </a:stretch>
        </p:blipFill>
        <p:spPr>
          <a:xfrm>
            <a:off x="179512" y="2067581"/>
            <a:ext cx="5012362" cy="3898503"/>
          </a:xfrm>
          <a:prstGeom prst="rect">
            <a:avLst/>
          </a:prstGeom>
          <a:ln>
            <a:solidFill>
              <a:srgbClr val="002060"/>
            </a:solidFill>
          </a:ln>
        </p:spPr>
      </p:pic>
      <p:cxnSp>
        <p:nvCxnSpPr>
          <p:cNvPr id="16" name="Straight Arrow Connector 15">
            <a:extLst>
              <a:ext uri="{FF2B5EF4-FFF2-40B4-BE49-F238E27FC236}">
                <a16:creationId xmlns:a16="http://schemas.microsoft.com/office/drawing/2014/main" id="{14DF3119-E486-4553-8D5C-48F8930C590E}"/>
              </a:ext>
            </a:extLst>
          </p:cNvPr>
          <p:cNvCxnSpPr>
            <a:cxnSpLocks/>
          </p:cNvCxnSpPr>
          <p:nvPr/>
        </p:nvCxnSpPr>
        <p:spPr>
          <a:xfrm flipV="1">
            <a:off x="10835825" y="7605464"/>
            <a:ext cx="1872405" cy="903806"/>
          </a:xfrm>
          <a:prstGeom prst="straightConnector1">
            <a:avLst/>
          </a:prstGeom>
          <a:ln w="57150">
            <a:solidFill>
              <a:srgbClr val="FF0000"/>
            </a:solidFill>
            <a:prstDash val="sysDot"/>
            <a:headEnd type="triangle"/>
            <a:tailEnd type="triangle"/>
          </a:ln>
        </p:spPr>
        <p:style>
          <a:lnRef idx="1">
            <a:schemeClr val="accent1"/>
          </a:lnRef>
          <a:fillRef idx="0">
            <a:schemeClr val="accent1"/>
          </a:fillRef>
          <a:effectRef idx="0">
            <a:schemeClr val="accent1"/>
          </a:effectRef>
          <a:fontRef idx="minor">
            <a:schemeClr val="tx1"/>
          </a:fontRef>
        </p:style>
      </p:cxnSp>
      <p:sp>
        <p:nvSpPr>
          <p:cNvPr id="18" name="TextBox 17">
            <a:extLst>
              <a:ext uri="{FF2B5EF4-FFF2-40B4-BE49-F238E27FC236}">
                <a16:creationId xmlns:a16="http://schemas.microsoft.com/office/drawing/2014/main" id="{85B68086-E144-4B5E-8B29-06318CFB2B1F}"/>
              </a:ext>
            </a:extLst>
          </p:cNvPr>
          <p:cNvSpPr txBox="1"/>
          <p:nvPr/>
        </p:nvSpPr>
        <p:spPr>
          <a:xfrm rot="20414491">
            <a:off x="11542768" y="9279635"/>
            <a:ext cx="1656184" cy="523220"/>
          </a:xfrm>
          <a:prstGeom prst="rect">
            <a:avLst/>
          </a:prstGeom>
          <a:noFill/>
        </p:spPr>
        <p:txBody>
          <a:bodyPr wrap="square" rtlCol="1">
            <a:spAutoFit/>
          </a:bodyPr>
          <a:lstStyle/>
          <a:p>
            <a:pPr algn="ctr" rtl="1"/>
            <a:r>
              <a:rPr lang="fa-IR" sz="2800" b="1" dirty="0">
                <a:solidFill>
                  <a:srgbClr val="FF0000"/>
                </a:solidFill>
              </a:rPr>
              <a:t>پراکندگی</a:t>
            </a:r>
          </a:p>
        </p:txBody>
      </p:sp>
    </p:spTree>
    <p:extLst>
      <p:ext uri="{BB962C8B-B14F-4D97-AF65-F5344CB8AC3E}">
        <p14:creationId xmlns:p14="http://schemas.microsoft.com/office/powerpoint/2010/main" val="95842910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4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wipe(up)">
                                      <p:cBhvr>
                                        <p:cTn id="12" dur="500"/>
                                        <p:tgtEl>
                                          <p:spTgt spid="3"/>
                                        </p:tgtEl>
                                      </p:cBhvr>
                                    </p:animEffect>
                                  </p:childTnLst>
                                </p:cTn>
                              </p:par>
                            </p:childTnLst>
                          </p:cTn>
                        </p:par>
                        <p:par>
                          <p:cTn id="13" fill="hold">
                            <p:stCondLst>
                              <p:cond delay="500"/>
                            </p:stCondLst>
                            <p:childTnLst>
                              <p:par>
                                <p:cTn id="14" presetID="22" presetClass="entr" presetSubtype="1" fill="hold" grpId="0" nodeType="after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ipe(up)">
                                      <p:cBhvr>
                                        <p:cTn id="16" dur="500"/>
                                        <p:tgtEl>
                                          <p:spTgt spid="4"/>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1"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wipe(up)">
                                      <p:cBhvr>
                                        <p:cTn id="21" dur="500"/>
                                        <p:tgtEl>
                                          <p:spTgt spid="7"/>
                                        </p:tgtEl>
                                      </p:cBhvr>
                                    </p:animEffect>
                                  </p:childTnLst>
                                </p:cTn>
                              </p:par>
                            </p:childTnLst>
                          </p:cTn>
                        </p:par>
                        <p:par>
                          <p:cTn id="22" fill="hold">
                            <p:stCondLst>
                              <p:cond delay="500"/>
                            </p:stCondLst>
                            <p:childTnLst>
                              <p:par>
                                <p:cTn id="23" presetID="22" presetClass="entr" presetSubtype="1" fill="hold" grpId="0" nodeType="after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wipe(up)">
                                      <p:cBhvr>
                                        <p:cTn id="25" dur="500"/>
                                        <p:tgtEl>
                                          <p:spTgt spid="8"/>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1" fill="hold" nodeType="clickEffect">
                                  <p:stCondLst>
                                    <p:cond delay="0"/>
                                  </p:stCondLst>
                                  <p:childTnLst>
                                    <p:set>
                                      <p:cBhvr>
                                        <p:cTn id="29" dur="1" fill="hold">
                                          <p:stCondLst>
                                            <p:cond delay="0"/>
                                          </p:stCondLst>
                                        </p:cTn>
                                        <p:tgtEl>
                                          <p:spTgt spid="23"/>
                                        </p:tgtEl>
                                        <p:attrNameLst>
                                          <p:attrName>style.visibility</p:attrName>
                                        </p:attrNameLst>
                                      </p:cBhvr>
                                      <p:to>
                                        <p:strVal val="visible"/>
                                      </p:to>
                                    </p:set>
                                    <p:animEffect transition="in" filter="wipe(up)">
                                      <p:cBhvr>
                                        <p:cTn id="30" dur="500"/>
                                        <p:tgtEl>
                                          <p:spTgt spid="23"/>
                                        </p:tgtEl>
                                      </p:cBhvr>
                                    </p:animEffect>
                                  </p:childTnLst>
                                </p:cTn>
                              </p:par>
                              <p:par>
                                <p:cTn id="31" presetID="22" presetClass="entr" presetSubtype="1" fill="hold" nodeType="withEffect">
                                  <p:stCondLst>
                                    <p:cond delay="0"/>
                                  </p:stCondLst>
                                  <p:childTnLst>
                                    <p:set>
                                      <p:cBhvr>
                                        <p:cTn id="32" dur="1" fill="hold">
                                          <p:stCondLst>
                                            <p:cond delay="0"/>
                                          </p:stCondLst>
                                        </p:cTn>
                                        <p:tgtEl>
                                          <p:spTgt spid="26"/>
                                        </p:tgtEl>
                                        <p:attrNameLst>
                                          <p:attrName>style.visibility</p:attrName>
                                        </p:attrNameLst>
                                      </p:cBhvr>
                                      <p:to>
                                        <p:strVal val="visible"/>
                                      </p:to>
                                    </p:set>
                                    <p:animEffect transition="in" filter="wipe(up)">
                                      <p:cBhvr>
                                        <p:cTn id="33" dur="500"/>
                                        <p:tgtEl>
                                          <p:spTgt spid="26"/>
                                        </p:tgtEl>
                                      </p:cBhvr>
                                    </p:animEffect>
                                  </p:childTnLst>
                                </p:cTn>
                              </p:par>
                            </p:childTnLst>
                          </p:cTn>
                        </p:par>
                        <p:par>
                          <p:cTn id="34" fill="hold">
                            <p:stCondLst>
                              <p:cond delay="500"/>
                            </p:stCondLst>
                            <p:childTnLst>
                              <p:par>
                                <p:cTn id="35" presetID="22" presetClass="entr" presetSubtype="1" fill="hold" grpId="0" nodeType="afterEffect">
                                  <p:stCondLst>
                                    <p:cond delay="0"/>
                                  </p:stCondLst>
                                  <p:childTnLst>
                                    <p:set>
                                      <p:cBhvr>
                                        <p:cTn id="36" dur="1" fill="hold">
                                          <p:stCondLst>
                                            <p:cond delay="0"/>
                                          </p:stCondLst>
                                        </p:cTn>
                                        <p:tgtEl>
                                          <p:spTgt spid="30"/>
                                        </p:tgtEl>
                                        <p:attrNameLst>
                                          <p:attrName>style.visibility</p:attrName>
                                        </p:attrNameLst>
                                      </p:cBhvr>
                                      <p:to>
                                        <p:strVal val="visible"/>
                                      </p:to>
                                    </p:set>
                                    <p:animEffect transition="in" filter="wipe(up)">
                                      <p:cBhvr>
                                        <p:cTn id="37"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7" grpId="0" animBg="1"/>
      <p:bldP spid="8" grpId="0"/>
      <p:bldP spid="30"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BD20C099-BF49-46C0-A0FE-10AAC8A513A1}"/>
              </a:ext>
            </a:extLst>
          </p:cNvPr>
          <p:cNvSpPr/>
          <p:nvPr/>
        </p:nvSpPr>
        <p:spPr>
          <a:xfrm>
            <a:off x="1259633" y="548680"/>
            <a:ext cx="7403706" cy="584775"/>
          </a:xfrm>
          <a:prstGeom prst="rect">
            <a:avLst/>
          </a:prstGeom>
        </p:spPr>
        <p:txBody>
          <a:bodyPr wrap="square">
            <a:spAutoFit/>
          </a:bodyPr>
          <a:lstStyle/>
          <a:p>
            <a:pPr algn="r" rtl="1"/>
            <a:r>
              <a:rPr lang="fa-IR" sz="3200" b="1" dirty="0">
                <a:solidFill>
                  <a:srgbClr val="0070C0"/>
                </a:solidFill>
              </a:rPr>
              <a:t>مدل 2. نوسان زیستی	</a:t>
            </a:r>
            <a:r>
              <a:rPr lang="en-US" sz="3200" b="1" dirty="0">
                <a:solidFill>
                  <a:srgbClr val="0070C0"/>
                </a:solidFill>
              </a:rPr>
              <a:t>Biologic Variation</a:t>
            </a:r>
          </a:p>
        </p:txBody>
      </p:sp>
      <p:graphicFrame>
        <p:nvGraphicFramePr>
          <p:cNvPr id="2" name="Table 2">
            <a:extLst>
              <a:ext uri="{FF2B5EF4-FFF2-40B4-BE49-F238E27FC236}">
                <a16:creationId xmlns:a16="http://schemas.microsoft.com/office/drawing/2014/main" id="{810CA3CE-F60A-48BE-8826-1EDEF4DFA88F}"/>
              </a:ext>
            </a:extLst>
          </p:cNvPr>
          <p:cNvGraphicFramePr>
            <a:graphicFrameLocks noGrp="1"/>
          </p:cNvGraphicFramePr>
          <p:nvPr>
            <p:extLst>
              <p:ext uri="{D42A27DB-BD31-4B8C-83A1-F6EECF244321}">
                <p14:modId xmlns:p14="http://schemas.microsoft.com/office/powerpoint/2010/main" val="3941419402"/>
              </p:ext>
            </p:extLst>
          </p:nvPr>
        </p:nvGraphicFramePr>
        <p:xfrm>
          <a:off x="13717016" y="-2907704"/>
          <a:ext cx="2439303" cy="2633435"/>
        </p:xfrm>
        <a:graphic>
          <a:graphicData uri="http://schemas.openxmlformats.org/drawingml/2006/table">
            <a:tbl>
              <a:tblPr rtl="1" firstRow="1" bandRow="1">
                <a:tableStyleId>{616DA210-FB5B-4158-B5E0-FEB733F419BA}</a:tableStyleId>
              </a:tblPr>
              <a:tblGrid>
                <a:gridCol w="813101">
                  <a:extLst>
                    <a:ext uri="{9D8B030D-6E8A-4147-A177-3AD203B41FA5}">
                      <a16:colId xmlns:a16="http://schemas.microsoft.com/office/drawing/2014/main" val="3304786810"/>
                    </a:ext>
                  </a:extLst>
                </a:gridCol>
                <a:gridCol w="813101">
                  <a:extLst>
                    <a:ext uri="{9D8B030D-6E8A-4147-A177-3AD203B41FA5}">
                      <a16:colId xmlns:a16="http://schemas.microsoft.com/office/drawing/2014/main" val="1480301303"/>
                    </a:ext>
                  </a:extLst>
                </a:gridCol>
                <a:gridCol w="813101">
                  <a:extLst>
                    <a:ext uri="{9D8B030D-6E8A-4147-A177-3AD203B41FA5}">
                      <a16:colId xmlns:a16="http://schemas.microsoft.com/office/drawing/2014/main" val="1099561832"/>
                    </a:ext>
                  </a:extLst>
                </a:gridCol>
              </a:tblGrid>
              <a:tr h="376205">
                <a:tc>
                  <a:txBody>
                    <a:bodyPr/>
                    <a:lstStyle/>
                    <a:p>
                      <a:pPr algn="ctr" rtl="1"/>
                      <a:r>
                        <a:rPr lang="en-US" dirty="0"/>
                        <a:t>Mean</a:t>
                      </a:r>
                      <a:endParaRPr lang="fa-IR" dirty="0"/>
                    </a:p>
                  </a:txBody>
                  <a:tcPr/>
                </a:tc>
                <a:tc>
                  <a:txBody>
                    <a:bodyPr/>
                    <a:lstStyle/>
                    <a:p>
                      <a:pPr algn="ctr" rtl="1"/>
                      <a:r>
                        <a:rPr lang="en-US" dirty="0"/>
                        <a:t>CV</a:t>
                      </a:r>
                      <a:endParaRPr lang="fa-IR" dirty="0"/>
                    </a:p>
                  </a:txBody>
                  <a:tcPr/>
                </a:tc>
                <a:tc>
                  <a:txBody>
                    <a:bodyPr/>
                    <a:lstStyle/>
                    <a:p>
                      <a:pPr algn="ctr" rtl="1"/>
                      <a:r>
                        <a:rPr lang="fa-IR" dirty="0"/>
                        <a:t>شماره</a:t>
                      </a:r>
                    </a:p>
                  </a:txBody>
                  <a:tcPr/>
                </a:tc>
                <a:extLst>
                  <a:ext uri="{0D108BD9-81ED-4DB2-BD59-A6C34878D82A}">
                    <a16:rowId xmlns:a16="http://schemas.microsoft.com/office/drawing/2014/main" val="2676650348"/>
                  </a:ext>
                </a:extLst>
              </a:tr>
              <a:tr h="376205">
                <a:tc>
                  <a:txBody>
                    <a:bodyPr/>
                    <a:lstStyle/>
                    <a:p>
                      <a:pPr algn="ctr" rtl="1"/>
                      <a:r>
                        <a:rPr lang="en-US" dirty="0"/>
                        <a:t>M1</a:t>
                      </a:r>
                      <a:endParaRPr lang="fa-IR" dirty="0"/>
                    </a:p>
                  </a:txBody>
                  <a:tcPr/>
                </a:tc>
                <a:tc>
                  <a:txBody>
                    <a:bodyPr/>
                    <a:lstStyle/>
                    <a:p>
                      <a:pPr algn="ctr" rtl="1"/>
                      <a:r>
                        <a:rPr lang="en-US" dirty="0"/>
                        <a:t>CV1</a:t>
                      </a:r>
                      <a:endParaRPr lang="fa-IR" dirty="0"/>
                    </a:p>
                  </a:txBody>
                  <a:tcPr/>
                </a:tc>
                <a:tc>
                  <a:txBody>
                    <a:bodyPr/>
                    <a:lstStyle/>
                    <a:p>
                      <a:pPr algn="ctr" rtl="1"/>
                      <a:r>
                        <a:rPr lang="en-US" dirty="0"/>
                        <a:t>1</a:t>
                      </a:r>
                      <a:endParaRPr lang="fa-IR" dirty="0"/>
                    </a:p>
                  </a:txBody>
                  <a:tcPr/>
                </a:tc>
                <a:extLst>
                  <a:ext uri="{0D108BD9-81ED-4DB2-BD59-A6C34878D82A}">
                    <a16:rowId xmlns:a16="http://schemas.microsoft.com/office/drawing/2014/main" val="536916440"/>
                  </a:ext>
                </a:extLst>
              </a:tr>
              <a:tr h="376205">
                <a:tc>
                  <a:txBody>
                    <a:bodyPr/>
                    <a:lstStyle/>
                    <a:p>
                      <a:pPr algn="ctr" rtl="1"/>
                      <a:r>
                        <a:rPr lang="en-US" dirty="0"/>
                        <a:t>M2</a:t>
                      </a:r>
                      <a:endParaRPr lang="fa-IR" dirty="0"/>
                    </a:p>
                  </a:txBody>
                  <a:tcPr/>
                </a:tc>
                <a:tc>
                  <a:txBody>
                    <a:bodyPr/>
                    <a:lstStyle/>
                    <a:p>
                      <a:pPr algn="ctr" rtl="1"/>
                      <a:r>
                        <a:rPr lang="en-US" dirty="0"/>
                        <a:t>CV2</a:t>
                      </a:r>
                      <a:endParaRPr lang="fa-IR" dirty="0"/>
                    </a:p>
                  </a:txBody>
                  <a:tcPr/>
                </a:tc>
                <a:tc>
                  <a:txBody>
                    <a:bodyPr/>
                    <a:lstStyle/>
                    <a:p>
                      <a:pPr algn="ctr" rtl="1"/>
                      <a:r>
                        <a:rPr lang="en-US" dirty="0"/>
                        <a:t>2</a:t>
                      </a:r>
                      <a:endParaRPr lang="fa-IR" dirty="0"/>
                    </a:p>
                  </a:txBody>
                  <a:tcPr/>
                </a:tc>
                <a:extLst>
                  <a:ext uri="{0D108BD9-81ED-4DB2-BD59-A6C34878D82A}">
                    <a16:rowId xmlns:a16="http://schemas.microsoft.com/office/drawing/2014/main" val="2902511391"/>
                  </a:ext>
                </a:extLst>
              </a:tr>
              <a:tr h="376205">
                <a:tc>
                  <a:txBody>
                    <a:bodyPr/>
                    <a:lstStyle/>
                    <a:p>
                      <a:pPr algn="ctr" rtl="1"/>
                      <a:r>
                        <a:rPr lang="en-US" dirty="0"/>
                        <a:t>M3</a:t>
                      </a:r>
                      <a:endParaRPr lang="fa-IR" dirty="0"/>
                    </a:p>
                  </a:txBody>
                  <a:tcPr/>
                </a:tc>
                <a:tc>
                  <a:txBody>
                    <a:bodyPr/>
                    <a:lstStyle/>
                    <a:p>
                      <a:pPr algn="ctr" rtl="1"/>
                      <a:r>
                        <a:rPr lang="en-US" dirty="0"/>
                        <a:t>CV3</a:t>
                      </a:r>
                      <a:endParaRPr lang="fa-IR" dirty="0"/>
                    </a:p>
                  </a:txBody>
                  <a:tcPr/>
                </a:tc>
                <a:tc>
                  <a:txBody>
                    <a:bodyPr/>
                    <a:lstStyle/>
                    <a:p>
                      <a:pPr algn="ctr" rtl="1"/>
                      <a:r>
                        <a:rPr lang="en-US" dirty="0"/>
                        <a:t>3</a:t>
                      </a:r>
                      <a:endParaRPr lang="fa-IR" dirty="0"/>
                    </a:p>
                  </a:txBody>
                  <a:tcPr/>
                </a:tc>
                <a:extLst>
                  <a:ext uri="{0D108BD9-81ED-4DB2-BD59-A6C34878D82A}">
                    <a16:rowId xmlns:a16="http://schemas.microsoft.com/office/drawing/2014/main" val="3226959633"/>
                  </a:ext>
                </a:extLst>
              </a:tr>
              <a:tr h="376205">
                <a:tc>
                  <a:txBody>
                    <a:bodyPr/>
                    <a:lstStyle/>
                    <a:p>
                      <a:pPr algn="ctr" rtl="1"/>
                      <a:r>
                        <a:rPr lang="en-US" dirty="0"/>
                        <a:t>…</a:t>
                      </a:r>
                      <a:endParaRPr lang="fa-IR" dirty="0"/>
                    </a:p>
                  </a:txBody>
                  <a:tcPr/>
                </a:tc>
                <a:tc>
                  <a:txBody>
                    <a:bodyPr/>
                    <a:lstStyle/>
                    <a:p>
                      <a:pPr algn="ctr" rtl="1"/>
                      <a:r>
                        <a:rPr lang="en-US" dirty="0"/>
                        <a:t>…</a:t>
                      </a:r>
                      <a:endParaRPr lang="fa-IR" dirty="0"/>
                    </a:p>
                  </a:txBody>
                  <a:tcPr/>
                </a:tc>
                <a:tc>
                  <a:txBody>
                    <a:bodyPr/>
                    <a:lstStyle/>
                    <a:p>
                      <a:pPr algn="ctr" rtl="1"/>
                      <a:r>
                        <a:rPr lang="en-US" dirty="0"/>
                        <a:t>…</a:t>
                      </a:r>
                      <a:endParaRPr lang="fa-IR" dirty="0"/>
                    </a:p>
                  </a:txBody>
                  <a:tcPr/>
                </a:tc>
                <a:extLst>
                  <a:ext uri="{0D108BD9-81ED-4DB2-BD59-A6C34878D82A}">
                    <a16:rowId xmlns:a16="http://schemas.microsoft.com/office/drawing/2014/main" val="404854370"/>
                  </a:ext>
                </a:extLst>
              </a:tr>
              <a:tr h="376205">
                <a:tc>
                  <a:txBody>
                    <a:bodyPr/>
                    <a:lstStyle/>
                    <a:p>
                      <a:pPr algn="ctr" rtl="1"/>
                      <a:r>
                        <a:rPr lang="en-US" dirty="0"/>
                        <a:t>…</a:t>
                      </a:r>
                      <a:endParaRPr lang="fa-IR" dirty="0"/>
                    </a:p>
                  </a:txBody>
                  <a:tcPr/>
                </a:tc>
                <a:tc>
                  <a:txBody>
                    <a:bodyPr/>
                    <a:lstStyle/>
                    <a:p>
                      <a:pPr algn="ctr" rtl="1"/>
                      <a:r>
                        <a:rPr lang="en-US" dirty="0"/>
                        <a:t>…</a:t>
                      </a:r>
                      <a:endParaRPr lang="fa-IR" dirty="0"/>
                    </a:p>
                  </a:txBody>
                  <a:tcPr/>
                </a:tc>
                <a:tc>
                  <a:txBody>
                    <a:bodyPr/>
                    <a:lstStyle/>
                    <a:p>
                      <a:pPr algn="ctr" rtl="1"/>
                      <a:r>
                        <a:rPr lang="en-US" dirty="0"/>
                        <a:t>…</a:t>
                      </a:r>
                      <a:endParaRPr lang="fa-IR" dirty="0"/>
                    </a:p>
                  </a:txBody>
                  <a:tcPr/>
                </a:tc>
                <a:extLst>
                  <a:ext uri="{0D108BD9-81ED-4DB2-BD59-A6C34878D82A}">
                    <a16:rowId xmlns:a16="http://schemas.microsoft.com/office/drawing/2014/main" val="3442291659"/>
                  </a:ext>
                </a:extLst>
              </a:tr>
              <a:tr h="376205">
                <a:tc>
                  <a:txBody>
                    <a:bodyPr/>
                    <a:lstStyle/>
                    <a:p>
                      <a:pPr algn="ctr" rtl="1"/>
                      <a:r>
                        <a:rPr lang="en-US" dirty="0"/>
                        <a:t>Mn</a:t>
                      </a:r>
                      <a:endParaRPr lang="fa-IR" dirty="0"/>
                    </a:p>
                  </a:txBody>
                  <a:tcPr/>
                </a:tc>
                <a:tc>
                  <a:txBody>
                    <a:bodyPr/>
                    <a:lstStyle/>
                    <a:p>
                      <a:pPr algn="ctr" rtl="1"/>
                      <a:r>
                        <a:rPr lang="en-US" dirty="0" err="1"/>
                        <a:t>CVn</a:t>
                      </a:r>
                      <a:endParaRPr lang="fa-IR" dirty="0"/>
                    </a:p>
                  </a:txBody>
                  <a:tcPr/>
                </a:tc>
                <a:tc>
                  <a:txBody>
                    <a:bodyPr/>
                    <a:lstStyle/>
                    <a:p>
                      <a:pPr algn="ctr" rtl="1"/>
                      <a:r>
                        <a:rPr lang="en-US" dirty="0"/>
                        <a:t>n</a:t>
                      </a:r>
                      <a:endParaRPr lang="fa-IR" dirty="0"/>
                    </a:p>
                  </a:txBody>
                  <a:tcPr/>
                </a:tc>
                <a:extLst>
                  <a:ext uri="{0D108BD9-81ED-4DB2-BD59-A6C34878D82A}">
                    <a16:rowId xmlns:a16="http://schemas.microsoft.com/office/drawing/2014/main" val="4158332124"/>
                  </a:ext>
                </a:extLst>
              </a:tr>
            </a:tbl>
          </a:graphicData>
        </a:graphic>
      </p:graphicFrame>
      <p:sp>
        <p:nvSpPr>
          <p:cNvPr id="3" name="Arrow: Pentagon 2">
            <a:extLst>
              <a:ext uri="{FF2B5EF4-FFF2-40B4-BE49-F238E27FC236}">
                <a16:creationId xmlns:a16="http://schemas.microsoft.com/office/drawing/2014/main" id="{FDECEC82-3584-40F1-A12A-C6947E7DDD6B}"/>
              </a:ext>
            </a:extLst>
          </p:cNvPr>
          <p:cNvSpPr/>
          <p:nvPr/>
        </p:nvSpPr>
        <p:spPr>
          <a:xfrm rot="5400000">
            <a:off x="8723001" y="2732672"/>
            <a:ext cx="2889940" cy="473358"/>
          </a:xfrm>
          <a:prstGeom prst="homePlat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dirty="0"/>
          </a:p>
        </p:txBody>
      </p:sp>
      <p:sp>
        <p:nvSpPr>
          <p:cNvPr id="4" name="TextBox 3">
            <a:extLst>
              <a:ext uri="{FF2B5EF4-FFF2-40B4-BE49-F238E27FC236}">
                <a16:creationId xmlns:a16="http://schemas.microsoft.com/office/drawing/2014/main" id="{F12CD1F5-3A67-4C16-B3D8-895C07C0CF59}"/>
              </a:ext>
            </a:extLst>
          </p:cNvPr>
          <p:cNvSpPr txBox="1"/>
          <p:nvPr/>
        </p:nvSpPr>
        <p:spPr>
          <a:xfrm rot="2912363">
            <a:off x="9970361" y="7189534"/>
            <a:ext cx="2972982" cy="400110"/>
          </a:xfrm>
          <a:prstGeom prst="rect">
            <a:avLst/>
          </a:prstGeom>
          <a:noFill/>
        </p:spPr>
        <p:txBody>
          <a:bodyPr wrap="square" rtlCol="1">
            <a:spAutoFit/>
          </a:bodyPr>
          <a:lstStyle/>
          <a:p>
            <a:pPr algn="ctr" rtl="1"/>
            <a:r>
              <a:rPr lang="fa-IR" sz="2000" b="1" dirty="0">
                <a:highlight>
                  <a:srgbClr val="FFFF00"/>
                </a:highlight>
              </a:rPr>
              <a:t>پراکندگی متوسط درون فردی</a:t>
            </a:r>
          </a:p>
        </p:txBody>
      </p:sp>
      <p:sp>
        <p:nvSpPr>
          <p:cNvPr id="7" name="Arrow: Pentagon 6">
            <a:extLst>
              <a:ext uri="{FF2B5EF4-FFF2-40B4-BE49-F238E27FC236}">
                <a16:creationId xmlns:a16="http://schemas.microsoft.com/office/drawing/2014/main" id="{A7C906DD-F757-4693-B328-F73DFDB6C0CF}"/>
              </a:ext>
            </a:extLst>
          </p:cNvPr>
          <p:cNvSpPr/>
          <p:nvPr/>
        </p:nvSpPr>
        <p:spPr>
          <a:xfrm rot="5400000">
            <a:off x="9331438" y="2988328"/>
            <a:ext cx="3401253" cy="473359"/>
          </a:xfrm>
          <a:prstGeom prst="homePlat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dirty="0"/>
          </a:p>
        </p:txBody>
      </p:sp>
      <p:sp>
        <p:nvSpPr>
          <p:cNvPr id="8" name="TextBox 7">
            <a:extLst>
              <a:ext uri="{FF2B5EF4-FFF2-40B4-BE49-F238E27FC236}">
                <a16:creationId xmlns:a16="http://schemas.microsoft.com/office/drawing/2014/main" id="{08D0D9C2-CD7F-4B88-A0AE-F8B09477029E}"/>
              </a:ext>
            </a:extLst>
          </p:cNvPr>
          <p:cNvSpPr txBox="1"/>
          <p:nvPr/>
        </p:nvSpPr>
        <p:spPr>
          <a:xfrm rot="2912363">
            <a:off x="11194497" y="7725766"/>
            <a:ext cx="2548478" cy="400110"/>
          </a:xfrm>
          <a:prstGeom prst="rect">
            <a:avLst/>
          </a:prstGeom>
          <a:noFill/>
        </p:spPr>
        <p:txBody>
          <a:bodyPr wrap="square" rtlCol="1">
            <a:spAutoFit/>
          </a:bodyPr>
          <a:lstStyle/>
          <a:p>
            <a:pPr algn="r" rtl="1"/>
            <a:r>
              <a:rPr lang="fa-IR" sz="2000" b="1" dirty="0">
                <a:highlight>
                  <a:srgbClr val="FFFF00"/>
                </a:highlight>
              </a:rPr>
              <a:t>پراکندگی میانگین ها</a:t>
            </a:r>
          </a:p>
        </p:txBody>
      </p:sp>
      <p:cxnSp>
        <p:nvCxnSpPr>
          <p:cNvPr id="9" name="Straight Arrow Connector 8">
            <a:extLst>
              <a:ext uri="{FF2B5EF4-FFF2-40B4-BE49-F238E27FC236}">
                <a16:creationId xmlns:a16="http://schemas.microsoft.com/office/drawing/2014/main" id="{27B3589D-C9B8-478B-8062-45CBF38CB817}"/>
              </a:ext>
            </a:extLst>
          </p:cNvPr>
          <p:cNvCxnSpPr>
            <a:cxnSpLocks/>
          </p:cNvCxnSpPr>
          <p:nvPr/>
        </p:nvCxnSpPr>
        <p:spPr>
          <a:xfrm flipH="1">
            <a:off x="11092875" y="1355891"/>
            <a:ext cx="157449" cy="197905"/>
          </a:xfrm>
          <a:prstGeom prst="straightConnector1">
            <a:avLst/>
          </a:prstGeom>
          <a:ln w="57150">
            <a:solidFill>
              <a:srgbClr val="0070C0"/>
            </a:solidFill>
            <a:tailEnd type="triangle"/>
          </a:ln>
        </p:spPr>
        <p:style>
          <a:lnRef idx="1">
            <a:schemeClr val="accent1"/>
          </a:lnRef>
          <a:fillRef idx="0">
            <a:schemeClr val="accent1"/>
          </a:fillRef>
          <a:effectRef idx="0">
            <a:schemeClr val="accent1"/>
          </a:effectRef>
          <a:fontRef idx="minor">
            <a:schemeClr val="tx1"/>
          </a:fontRef>
        </p:style>
      </p:cxnSp>
      <p:cxnSp>
        <p:nvCxnSpPr>
          <p:cNvPr id="10" name="Straight Arrow Connector 9">
            <a:extLst>
              <a:ext uri="{FF2B5EF4-FFF2-40B4-BE49-F238E27FC236}">
                <a16:creationId xmlns:a16="http://schemas.microsoft.com/office/drawing/2014/main" id="{59FEA10C-93F5-4F0A-80EC-765FD15DD490}"/>
              </a:ext>
            </a:extLst>
          </p:cNvPr>
          <p:cNvCxnSpPr>
            <a:cxnSpLocks/>
          </p:cNvCxnSpPr>
          <p:nvPr/>
        </p:nvCxnSpPr>
        <p:spPr>
          <a:xfrm>
            <a:off x="11391817" y="2067386"/>
            <a:ext cx="848602" cy="675133"/>
          </a:xfrm>
          <a:prstGeom prst="straightConnector1">
            <a:avLst/>
          </a:prstGeom>
          <a:ln w="57150">
            <a:solidFill>
              <a:srgbClr val="FF0000"/>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11" name="TextBox 10">
            <a:extLst>
              <a:ext uri="{FF2B5EF4-FFF2-40B4-BE49-F238E27FC236}">
                <a16:creationId xmlns:a16="http://schemas.microsoft.com/office/drawing/2014/main" id="{A98E7E20-A3F0-4F07-8F88-7E5DC528D181}"/>
              </a:ext>
            </a:extLst>
          </p:cNvPr>
          <p:cNvSpPr txBox="1"/>
          <p:nvPr/>
        </p:nvSpPr>
        <p:spPr>
          <a:xfrm rot="2310308">
            <a:off x="11045357" y="829532"/>
            <a:ext cx="804557" cy="954107"/>
          </a:xfrm>
          <a:prstGeom prst="rect">
            <a:avLst/>
          </a:prstGeom>
          <a:noFill/>
        </p:spPr>
        <p:txBody>
          <a:bodyPr wrap="square" rtlCol="1">
            <a:spAutoFit/>
          </a:bodyPr>
          <a:lstStyle/>
          <a:p>
            <a:pPr algn="ctr" rtl="1"/>
            <a:r>
              <a:rPr lang="fa-IR" sz="2800" b="1" dirty="0" err="1">
                <a:solidFill>
                  <a:srgbClr val="FF0000"/>
                </a:solidFill>
              </a:rPr>
              <a:t>نطه</a:t>
            </a:r>
            <a:r>
              <a:rPr lang="fa-IR" sz="2800" b="1" dirty="0">
                <a:solidFill>
                  <a:srgbClr val="FF0000"/>
                </a:solidFill>
              </a:rPr>
              <a:t> تنظیم</a:t>
            </a:r>
          </a:p>
        </p:txBody>
      </p:sp>
      <p:sp>
        <p:nvSpPr>
          <p:cNvPr id="13" name="Rectangle: Rounded Corners 12">
            <a:extLst>
              <a:ext uri="{FF2B5EF4-FFF2-40B4-BE49-F238E27FC236}">
                <a16:creationId xmlns:a16="http://schemas.microsoft.com/office/drawing/2014/main" id="{C2BE70EF-2AFD-4172-84E8-E135B46CCBA9}"/>
              </a:ext>
            </a:extLst>
          </p:cNvPr>
          <p:cNvSpPr/>
          <p:nvPr/>
        </p:nvSpPr>
        <p:spPr>
          <a:xfrm rot="2310308">
            <a:off x="10811258" y="2013139"/>
            <a:ext cx="1224326" cy="1504658"/>
          </a:xfrm>
          <a:custGeom>
            <a:avLst/>
            <a:gdLst>
              <a:gd name="connsiteX0" fmla="*/ 0 w 1224326"/>
              <a:gd name="connsiteY0" fmla="*/ 204058 h 1504658"/>
              <a:gd name="connsiteX1" fmla="*/ 204058 w 1224326"/>
              <a:gd name="connsiteY1" fmla="*/ 0 h 1504658"/>
              <a:gd name="connsiteX2" fmla="*/ 620325 w 1224326"/>
              <a:gd name="connsiteY2" fmla="*/ 0 h 1504658"/>
              <a:gd name="connsiteX3" fmla="*/ 1020268 w 1224326"/>
              <a:gd name="connsiteY3" fmla="*/ 0 h 1504658"/>
              <a:gd name="connsiteX4" fmla="*/ 1224326 w 1224326"/>
              <a:gd name="connsiteY4" fmla="*/ 204058 h 1504658"/>
              <a:gd name="connsiteX5" fmla="*/ 1224326 w 1224326"/>
              <a:gd name="connsiteY5" fmla="*/ 763294 h 1504658"/>
              <a:gd name="connsiteX6" fmla="*/ 1224326 w 1224326"/>
              <a:gd name="connsiteY6" fmla="*/ 1300600 h 1504658"/>
              <a:gd name="connsiteX7" fmla="*/ 1020268 w 1224326"/>
              <a:gd name="connsiteY7" fmla="*/ 1504658 h 1504658"/>
              <a:gd name="connsiteX8" fmla="*/ 628487 w 1224326"/>
              <a:gd name="connsiteY8" fmla="*/ 1504658 h 1504658"/>
              <a:gd name="connsiteX9" fmla="*/ 204058 w 1224326"/>
              <a:gd name="connsiteY9" fmla="*/ 1504658 h 1504658"/>
              <a:gd name="connsiteX10" fmla="*/ 0 w 1224326"/>
              <a:gd name="connsiteY10" fmla="*/ 1300600 h 1504658"/>
              <a:gd name="connsiteX11" fmla="*/ 0 w 1224326"/>
              <a:gd name="connsiteY11" fmla="*/ 785225 h 1504658"/>
              <a:gd name="connsiteX12" fmla="*/ 0 w 1224326"/>
              <a:gd name="connsiteY12" fmla="*/ 204058 h 15046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224326" h="1504658" extrusionOk="0">
                <a:moveTo>
                  <a:pt x="0" y="204058"/>
                </a:moveTo>
                <a:cubicBezTo>
                  <a:pt x="-22660" y="94242"/>
                  <a:pt x="80316" y="-18913"/>
                  <a:pt x="204058" y="0"/>
                </a:cubicBezTo>
                <a:cubicBezTo>
                  <a:pt x="303326" y="-27312"/>
                  <a:pt x="419704" y="25362"/>
                  <a:pt x="620325" y="0"/>
                </a:cubicBezTo>
                <a:cubicBezTo>
                  <a:pt x="820946" y="-25362"/>
                  <a:pt x="885845" y="43081"/>
                  <a:pt x="1020268" y="0"/>
                </a:cubicBezTo>
                <a:cubicBezTo>
                  <a:pt x="1142370" y="4761"/>
                  <a:pt x="1234195" y="82613"/>
                  <a:pt x="1224326" y="204058"/>
                </a:cubicBezTo>
                <a:cubicBezTo>
                  <a:pt x="1241101" y="418534"/>
                  <a:pt x="1184446" y="649383"/>
                  <a:pt x="1224326" y="763294"/>
                </a:cubicBezTo>
                <a:cubicBezTo>
                  <a:pt x="1264206" y="877205"/>
                  <a:pt x="1213036" y="1128677"/>
                  <a:pt x="1224326" y="1300600"/>
                </a:cubicBezTo>
                <a:cubicBezTo>
                  <a:pt x="1228405" y="1425041"/>
                  <a:pt x="1122775" y="1477802"/>
                  <a:pt x="1020268" y="1504658"/>
                </a:cubicBezTo>
                <a:cubicBezTo>
                  <a:pt x="831725" y="1548290"/>
                  <a:pt x="737594" y="1466514"/>
                  <a:pt x="628487" y="1504658"/>
                </a:cubicBezTo>
                <a:cubicBezTo>
                  <a:pt x="519380" y="1542802"/>
                  <a:pt x="341743" y="1487552"/>
                  <a:pt x="204058" y="1504658"/>
                </a:cubicBezTo>
                <a:cubicBezTo>
                  <a:pt x="81140" y="1523131"/>
                  <a:pt x="1178" y="1411200"/>
                  <a:pt x="0" y="1300600"/>
                </a:cubicBezTo>
                <a:cubicBezTo>
                  <a:pt x="-51711" y="1165886"/>
                  <a:pt x="54911" y="967359"/>
                  <a:pt x="0" y="785225"/>
                </a:cubicBezTo>
                <a:cubicBezTo>
                  <a:pt x="-54911" y="603092"/>
                  <a:pt x="15697" y="417990"/>
                  <a:pt x="0" y="204058"/>
                </a:cubicBezTo>
                <a:close/>
              </a:path>
            </a:pathLst>
          </a:custGeom>
          <a:noFill/>
          <a:ln w="38100">
            <a:solidFill>
              <a:srgbClr val="7030A0"/>
            </a:solidFill>
            <a:extLst>
              <a:ext uri="{C807C97D-BFC1-408E-A445-0C87EB9F89A2}">
                <ask:lineSketchStyleProps xmlns:ask="http://schemas.microsoft.com/office/drawing/2018/sketchyshapes" sd="2727195054">
                  <a:prstGeom prst="roundRect">
                    <a:avLst/>
                  </a:prstGeom>
                  <ask:type>
                    <ask:lineSketchScribbl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dirty="0"/>
          </a:p>
        </p:txBody>
      </p:sp>
      <p:cxnSp>
        <p:nvCxnSpPr>
          <p:cNvPr id="23" name="Straight Arrow Connector 22">
            <a:extLst>
              <a:ext uri="{FF2B5EF4-FFF2-40B4-BE49-F238E27FC236}">
                <a16:creationId xmlns:a16="http://schemas.microsoft.com/office/drawing/2014/main" id="{F30A13D5-FEBA-4C08-9692-36D3467A98B5}"/>
              </a:ext>
            </a:extLst>
          </p:cNvPr>
          <p:cNvCxnSpPr>
            <a:cxnSpLocks/>
          </p:cNvCxnSpPr>
          <p:nvPr/>
        </p:nvCxnSpPr>
        <p:spPr>
          <a:xfrm rot="2912363">
            <a:off x="11482527" y="7685897"/>
            <a:ext cx="360044" cy="908167"/>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26" name="Straight Arrow Connector 25">
            <a:extLst>
              <a:ext uri="{FF2B5EF4-FFF2-40B4-BE49-F238E27FC236}">
                <a16:creationId xmlns:a16="http://schemas.microsoft.com/office/drawing/2014/main" id="{EEC61DBC-7693-427E-91A5-08354D3896C0}"/>
              </a:ext>
            </a:extLst>
          </p:cNvPr>
          <p:cNvCxnSpPr>
            <a:cxnSpLocks/>
          </p:cNvCxnSpPr>
          <p:nvPr/>
        </p:nvCxnSpPr>
        <p:spPr>
          <a:xfrm rot="2912363" flipH="1">
            <a:off x="12083012" y="8026185"/>
            <a:ext cx="601739" cy="471626"/>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30" name="TextBox 29">
            <a:extLst>
              <a:ext uri="{FF2B5EF4-FFF2-40B4-BE49-F238E27FC236}">
                <a16:creationId xmlns:a16="http://schemas.microsoft.com/office/drawing/2014/main" id="{FC5C9FA2-D04E-469D-B8D1-B38841DF6B37}"/>
              </a:ext>
            </a:extLst>
          </p:cNvPr>
          <p:cNvSpPr txBox="1"/>
          <p:nvPr/>
        </p:nvSpPr>
        <p:spPr>
          <a:xfrm rot="2912363">
            <a:off x="10466095" y="8633933"/>
            <a:ext cx="2972982" cy="461665"/>
          </a:xfrm>
          <a:prstGeom prst="rect">
            <a:avLst/>
          </a:prstGeom>
          <a:noFill/>
        </p:spPr>
        <p:txBody>
          <a:bodyPr wrap="square" rtlCol="1">
            <a:spAutoFit/>
          </a:bodyPr>
          <a:lstStyle/>
          <a:p>
            <a:pPr algn="ctr" rtl="1"/>
            <a:r>
              <a:rPr lang="fa-IR" sz="2400" b="1" dirty="0">
                <a:highlight>
                  <a:srgbClr val="FFFF00"/>
                </a:highlight>
              </a:rPr>
              <a:t>پراکندگی بیولوژیک کل</a:t>
            </a:r>
          </a:p>
        </p:txBody>
      </p:sp>
      <p:pic>
        <p:nvPicPr>
          <p:cNvPr id="31" name="Picture 30">
            <a:extLst>
              <a:ext uri="{FF2B5EF4-FFF2-40B4-BE49-F238E27FC236}">
                <a16:creationId xmlns:a16="http://schemas.microsoft.com/office/drawing/2014/main" id="{085E64F6-6975-40B0-90B6-7B5B374310F3}"/>
              </a:ext>
            </a:extLst>
          </p:cNvPr>
          <p:cNvPicPr>
            <a:picLocks noChangeAspect="1"/>
          </p:cNvPicPr>
          <p:nvPr/>
        </p:nvPicPr>
        <p:blipFill>
          <a:blip r:embed="rId2">
            <a:grayscl/>
            <a:extLst>
              <a:ext uri="{BEBA8EAE-BF5A-486C-A8C5-ECC9F3942E4B}">
                <a14:imgProps xmlns:a14="http://schemas.microsoft.com/office/drawing/2010/main">
                  <a14:imgLayer r:embed="rId3">
                    <a14:imgEffect>
                      <a14:sharpenSoften amount="50000"/>
                    </a14:imgEffect>
                  </a14:imgLayer>
                </a14:imgProps>
              </a:ext>
              <a:ext uri="{28A0092B-C50C-407E-A947-70E740481C1C}">
                <a14:useLocalDpi xmlns:a14="http://schemas.microsoft.com/office/drawing/2010/main" val="0"/>
              </a:ext>
            </a:extLst>
          </a:blip>
          <a:stretch>
            <a:fillRect/>
          </a:stretch>
        </p:blipFill>
        <p:spPr>
          <a:xfrm>
            <a:off x="179512" y="2067581"/>
            <a:ext cx="5012362" cy="3898503"/>
          </a:xfrm>
          <a:prstGeom prst="rect">
            <a:avLst/>
          </a:prstGeom>
          <a:ln>
            <a:solidFill>
              <a:srgbClr val="002060"/>
            </a:solidFill>
          </a:ln>
        </p:spPr>
      </p:pic>
      <p:sp>
        <p:nvSpPr>
          <p:cNvPr id="18" name="TextBox 17">
            <a:extLst>
              <a:ext uri="{FF2B5EF4-FFF2-40B4-BE49-F238E27FC236}">
                <a16:creationId xmlns:a16="http://schemas.microsoft.com/office/drawing/2014/main" id="{AD759C7C-9F07-43A5-9047-C6B2B04746EB}"/>
              </a:ext>
            </a:extLst>
          </p:cNvPr>
          <p:cNvSpPr txBox="1"/>
          <p:nvPr/>
        </p:nvSpPr>
        <p:spPr>
          <a:xfrm>
            <a:off x="5292080" y="3167390"/>
            <a:ext cx="3960440" cy="523220"/>
          </a:xfrm>
          <a:prstGeom prst="rect">
            <a:avLst/>
          </a:prstGeom>
          <a:noFill/>
        </p:spPr>
        <p:txBody>
          <a:bodyPr wrap="square" rtlCol="0">
            <a:spAutoFit/>
          </a:bodyPr>
          <a:lstStyle/>
          <a:p>
            <a:r>
              <a:rPr lang="en-US" sz="2800" b="1" dirty="0">
                <a:solidFill>
                  <a:srgbClr val="FF0000"/>
                </a:solidFill>
              </a:rPr>
              <a:t>CVG</a:t>
            </a:r>
            <a:r>
              <a:rPr lang="en-US" sz="2000" b="1" dirty="0">
                <a:solidFill>
                  <a:srgbClr val="FF0000"/>
                </a:solidFill>
              </a:rPr>
              <a:t> </a:t>
            </a:r>
            <a:r>
              <a:rPr lang="en-US" sz="2000" b="1" dirty="0"/>
              <a:t>Group Variability</a:t>
            </a:r>
            <a:endParaRPr lang="en-US" sz="2800" b="1" dirty="0">
              <a:solidFill>
                <a:srgbClr val="FF0000"/>
              </a:solidFill>
            </a:endParaRPr>
          </a:p>
        </p:txBody>
      </p:sp>
      <p:sp>
        <p:nvSpPr>
          <p:cNvPr id="19" name="TextBox 18">
            <a:extLst>
              <a:ext uri="{FF2B5EF4-FFF2-40B4-BE49-F238E27FC236}">
                <a16:creationId xmlns:a16="http://schemas.microsoft.com/office/drawing/2014/main" id="{760316E6-C890-4A83-A3CE-E53DA961386C}"/>
              </a:ext>
            </a:extLst>
          </p:cNvPr>
          <p:cNvSpPr txBox="1"/>
          <p:nvPr/>
        </p:nvSpPr>
        <p:spPr>
          <a:xfrm>
            <a:off x="5292080" y="3987405"/>
            <a:ext cx="3960440" cy="523220"/>
          </a:xfrm>
          <a:prstGeom prst="rect">
            <a:avLst/>
          </a:prstGeom>
          <a:noFill/>
        </p:spPr>
        <p:txBody>
          <a:bodyPr wrap="square" rtlCol="0">
            <a:spAutoFit/>
          </a:bodyPr>
          <a:lstStyle/>
          <a:p>
            <a:pPr>
              <a:spcAft>
                <a:spcPts val="600"/>
              </a:spcAft>
            </a:pPr>
            <a:r>
              <a:rPr lang="en-US" sz="2800" b="1" dirty="0">
                <a:solidFill>
                  <a:srgbClr val="FF0000"/>
                </a:solidFill>
              </a:rPr>
              <a:t>CVT </a:t>
            </a:r>
            <a:r>
              <a:rPr lang="en-US" sz="2000" b="1" dirty="0"/>
              <a:t>Total Biologic Variability</a:t>
            </a:r>
            <a:endParaRPr lang="en-US" sz="2800" b="1" dirty="0">
              <a:solidFill>
                <a:srgbClr val="FF0000"/>
              </a:solidFill>
            </a:endParaRPr>
          </a:p>
        </p:txBody>
      </p:sp>
      <p:sp>
        <p:nvSpPr>
          <p:cNvPr id="20" name="TextBox 19">
            <a:extLst>
              <a:ext uri="{FF2B5EF4-FFF2-40B4-BE49-F238E27FC236}">
                <a16:creationId xmlns:a16="http://schemas.microsoft.com/office/drawing/2014/main" id="{4F06A529-0C20-414C-BF66-9D4BC5A2BC01}"/>
              </a:ext>
            </a:extLst>
          </p:cNvPr>
          <p:cNvSpPr txBox="1"/>
          <p:nvPr/>
        </p:nvSpPr>
        <p:spPr>
          <a:xfrm>
            <a:off x="5292080" y="2285820"/>
            <a:ext cx="3672408" cy="584775"/>
          </a:xfrm>
          <a:prstGeom prst="rect">
            <a:avLst/>
          </a:prstGeom>
          <a:noFill/>
        </p:spPr>
        <p:txBody>
          <a:bodyPr wrap="square" rtlCol="0">
            <a:spAutoFit/>
          </a:bodyPr>
          <a:lstStyle/>
          <a:p>
            <a:pPr algn="ctr"/>
            <a:r>
              <a:rPr lang="en-US" sz="3200" b="1" dirty="0">
                <a:solidFill>
                  <a:srgbClr val="FF0000"/>
                </a:solidFill>
              </a:rPr>
              <a:t>CVI</a:t>
            </a:r>
            <a:r>
              <a:rPr lang="en-US" sz="2000" b="1" dirty="0">
                <a:solidFill>
                  <a:srgbClr val="FF0000"/>
                </a:solidFill>
              </a:rPr>
              <a:t> </a:t>
            </a:r>
            <a:r>
              <a:rPr lang="en-US" sz="2000" b="1" dirty="0"/>
              <a:t>Within Subjects Variability</a:t>
            </a:r>
            <a:endParaRPr lang="en-US" sz="2000" b="1" baseline="-25000" dirty="0">
              <a:solidFill>
                <a:srgbClr val="FF0000"/>
              </a:solidFill>
            </a:endParaRPr>
          </a:p>
        </p:txBody>
      </p:sp>
      <p:sp>
        <p:nvSpPr>
          <p:cNvPr id="21" name="TextBox 20">
            <a:extLst>
              <a:ext uri="{FF2B5EF4-FFF2-40B4-BE49-F238E27FC236}">
                <a16:creationId xmlns:a16="http://schemas.microsoft.com/office/drawing/2014/main" id="{532C8899-5232-4500-8D3D-3BE4ED3EFB53}"/>
              </a:ext>
            </a:extLst>
          </p:cNvPr>
          <p:cNvSpPr txBox="1"/>
          <p:nvPr/>
        </p:nvSpPr>
        <p:spPr>
          <a:xfrm>
            <a:off x="6027343" y="4607365"/>
            <a:ext cx="2160240" cy="400110"/>
          </a:xfrm>
          <a:prstGeom prst="rect">
            <a:avLst/>
          </a:prstGeom>
          <a:noFill/>
        </p:spPr>
        <p:txBody>
          <a:bodyPr wrap="square" rtlCol="1">
            <a:spAutoFit/>
          </a:bodyPr>
          <a:lstStyle/>
          <a:p>
            <a:pPr algn="ctr"/>
            <a:r>
              <a:rPr lang="en-US" sz="2000" b="1" dirty="0"/>
              <a:t>(CVI</a:t>
            </a:r>
            <a:r>
              <a:rPr lang="en-US" sz="2000" b="1" baseline="30000" dirty="0"/>
              <a:t>2 </a:t>
            </a:r>
            <a:r>
              <a:rPr lang="en-US" sz="2000" b="1" dirty="0"/>
              <a:t>+ CVG</a:t>
            </a:r>
            <a:r>
              <a:rPr lang="en-US" sz="2000" b="1" baseline="30000" dirty="0"/>
              <a:t>2</a:t>
            </a:r>
            <a:r>
              <a:rPr lang="en-US" sz="2000" b="1" dirty="0"/>
              <a:t>)</a:t>
            </a:r>
            <a:r>
              <a:rPr lang="en-US" sz="2000" b="1" baseline="30000" dirty="0"/>
              <a:t>0.5</a:t>
            </a:r>
          </a:p>
        </p:txBody>
      </p:sp>
      <p:cxnSp>
        <p:nvCxnSpPr>
          <p:cNvPr id="22" name="Straight Arrow Connector 21">
            <a:extLst>
              <a:ext uri="{FF2B5EF4-FFF2-40B4-BE49-F238E27FC236}">
                <a16:creationId xmlns:a16="http://schemas.microsoft.com/office/drawing/2014/main" id="{14CDC268-3647-4283-AAA8-A865EA73FE19}"/>
              </a:ext>
            </a:extLst>
          </p:cNvPr>
          <p:cNvCxnSpPr>
            <a:cxnSpLocks/>
          </p:cNvCxnSpPr>
          <p:nvPr/>
        </p:nvCxnSpPr>
        <p:spPr>
          <a:xfrm>
            <a:off x="1827874" y="7925821"/>
            <a:ext cx="2232248" cy="1371600"/>
          </a:xfrm>
          <a:prstGeom prst="straightConnector1">
            <a:avLst/>
          </a:prstGeom>
          <a:ln w="57150">
            <a:solidFill>
              <a:srgbClr val="FF0000"/>
            </a:solidFill>
            <a:prstDash val="sysDot"/>
            <a:headEnd type="triangle"/>
            <a:tailEnd type="triangle"/>
          </a:ln>
        </p:spPr>
        <p:style>
          <a:lnRef idx="1">
            <a:schemeClr val="accent1"/>
          </a:lnRef>
          <a:fillRef idx="0">
            <a:schemeClr val="accent1"/>
          </a:fillRef>
          <a:effectRef idx="0">
            <a:schemeClr val="accent1"/>
          </a:effectRef>
          <a:fontRef idx="minor">
            <a:schemeClr val="tx1"/>
          </a:fontRef>
        </p:style>
      </p:cxnSp>
      <p:sp>
        <p:nvSpPr>
          <p:cNvPr id="24" name="TextBox 23">
            <a:extLst>
              <a:ext uri="{FF2B5EF4-FFF2-40B4-BE49-F238E27FC236}">
                <a16:creationId xmlns:a16="http://schemas.microsoft.com/office/drawing/2014/main" id="{2E669C73-55F6-4B9F-80B4-776D19E74264}"/>
              </a:ext>
            </a:extLst>
          </p:cNvPr>
          <p:cNvSpPr txBox="1"/>
          <p:nvPr/>
        </p:nvSpPr>
        <p:spPr>
          <a:xfrm rot="2858225">
            <a:off x="-648580" y="9035810"/>
            <a:ext cx="1656184" cy="523220"/>
          </a:xfrm>
          <a:prstGeom prst="rect">
            <a:avLst/>
          </a:prstGeom>
          <a:noFill/>
        </p:spPr>
        <p:txBody>
          <a:bodyPr wrap="square" rtlCol="1">
            <a:spAutoFit/>
          </a:bodyPr>
          <a:lstStyle/>
          <a:p>
            <a:pPr algn="ctr" rtl="1"/>
            <a:r>
              <a:rPr lang="fa-IR" sz="2800" b="1" dirty="0">
                <a:solidFill>
                  <a:srgbClr val="FF0000"/>
                </a:solidFill>
              </a:rPr>
              <a:t>پراکندگی</a:t>
            </a:r>
          </a:p>
        </p:txBody>
      </p:sp>
    </p:spTree>
    <p:extLst>
      <p:ext uri="{BB962C8B-B14F-4D97-AF65-F5344CB8AC3E}">
        <p14:creationId xmlns:p14="http://schemas.microsoft.com/office/powerpoint/2010/main" val="329839933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wipe(left)">
                                      <p:cBhvr>
                                        <p:cTn id="7" dur="500"/>
                                        <p:tgtEl>
                                          <p:spTgt spid="20"/>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wipe(left)">
                                      <p:cBhvr>
                                        <p:cTn id="12" dur="500"/>
                                        <p:tgtEl>
                                          <p:spTgt spid="18"/>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wipe(left)">
                                      <p:cBhvr>
                                        <p:cTn id="17" dur="500"/>
                                        <p:tgtEl>
                                          <p:spTgt spid="19"/>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21"/>
                                        </p:tgtEl>
                                        <p:attrNameLst>
                                          <p:attrName>style.visibility</p:attrName>
                                        </p:attrNameLst>
                                      </p:cBhvr>
                                      <p:to>
                                        <p:strVal val="visible"/>
                                      </p:to>
                                    </p:set>
                                    <p:animEffect transition="in" filter="wipe(left)">
                                      <p:cBhvr>
                                        <p:cTn id="22" dur="500"/>
                                        <p:tgtEl>
                                          <p:spTgt spid="21"/>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37" fill="hold" nodeType="click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barn(outVertical)">
                                      <p:cBhvr>
                                        <p:cTn id="27" dur="500"/>
                                        <p:tgtEl>
                                          <p:spTgt spid="22"/>
                                        </p:tgtEl>
                                      </p:cBhvr>
                                    </p:animEffect>
                                  </p:childTnLst>
                                </p:cTn>
                              </p:par>
                              <p:par>
                                <p:cTn id="28" presetID="22" presetClass="entr" presetSubtype="1" fill="hold" grpId="0" nodeType="withEffect">
                                  <p:stCondLst>
                                    <p:cond delay="0"/>
                                  </p:stCondLst>
                                  <p:childTnLst>
                                    <p:set>
                                      <p:cBhvr>
                                        <p:cTn id="29" dur="1" fill="hold">
                                          <p:stCondLst>
                                            <p:cond delay="0"/>
                                          </p:stCondLst>
                                        </p:cTn>
                                        <p:tgtEl>
                                          <p:spTgt spid="24"/>
                                        </p:tgtEl>
                                        <p:attrNameLst>
                                          <p:attrName>style.visibility</p:attrName>
                                        </p:attrNameLst>
                                      </p:cBhvr>
                                      <p:to>
                                        <p:strVal val="visible"/>
                                      </p:to>
                                    </p:set>
                                    <p:animEffect transition="in" filter="wipe(up)">
                                      <p:cBhvr>
                                        <p:cTn id="30"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P spid="20" grpId="0"/>
      <p:bldP spid="21" grpId="0"/>
      <p:bldP spid="24"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extBox 15">
            <a:extLst>
              <a:ext uri="{FF2B5EF4-FFF2-40B4-BE49-F238E27FC236}">
                <a16:creationId xmlns:a16="http://schemas.microsoft.com/office/drawing/2014/main" id="{87C95777-3C08-49E9-AFB3-D6BAEFAFBBB7}"/>
              </a:ext>
            </a:extLst>
          </p:cNvPr>
          <p:cNvSpPr txBox="1"/>
          <p:nvPr/>
        </p:nvSpPr>
        <p:spPr>
          <a:xfrm>
            <a:off x="3563887" y="172339"/>
            <a:ext cx="4320481" cy="461665"/>
          </a:xfrm>
          <a:prstGeom prst="rect">
            <a:avLst/>
          </a:prstGeom>
          <a:noFill/>
        </p:spPr>
        <p:txBody>
          <a:bodyPr wrap="square" rtlCol="0">
            <a:spAutoFit/>
          </a:bodyPr>
          <a:lstStyle/>
          <a:p>
            <a:pPr algn="r" rtl="1"/>
            <a:r>
              <a:rPr lang="fa-IR" sz="2400" b="1" dirty="0">
                <a:solidFill>
                  <a:srgbClr val="0070C0"/>
                </a:solidFill>
              </a:rPr>
              <a:t>عدم دقت مطلوب</a:t>
            </a:r>
            <a:endParaRPr lang="en-US" sz="2400" b="1" dirty="0">
              <a:solidFill>
                <a:srgbClr val="0070C0"/>
              </a:solidFill>
            </a:endParaRPr>
          </a:p>
        </p:txBody>
      </p:sp>
      <p:sp>
        <p:nvSpPr>
          <p:cNvPr id="2" name="TextBox 1"/>
          <p:cNvSpPr txBox="1"/>
          <p:nvPr/>
        </p:nvSpPr>
        <p:spPr>
          <a:xfrm>
            <a:off x="2195736" y="980728"/>
            <a:ext cx="5544616" cy="461665"/>
          </a:xfrm>
          <a:prstGeom prst="rect">
            <a:avLst/>
          </a:prstGeom>
          <a:noFill/>
        </p:spPr>
        <p:txBody>
          <a:bodyPr wrap="square" rtlCol="0">
            <a:spAutoFit/>
          </a:bodyPr>
          <a:lstStyle/>
          <a:p>
            <a:pPr algn="r" rtl="1"/>
            <a:r>
              <a:rPr lang="fa-IR" sz="2400" b="1" dirty="0"/>
              <a:t>هدف: مقایسه مطمئن دو نتیجه متوالی</a:t>
            </a:r>
            <a:endParaRPr lang="en-US" sz="2400" b="1" dirty="0"/>
          </a:p>
        </p:txBody>
      </p:sp>
      <p:cxnSp>
        <p:nvCxnSpPr>
          <p:cNvPr id="13" name="Straight Arrow Connector 12"/>
          <p:cNvCxnSpPr/>
          <p:nvPr/>
        </p:nvCxnSpPr>
        <p:spPr>
          <a:xfrm flipV="1">
            <a:off x="1259632" y="3230136"/>
            <a:ext cx="0" cy="3474720"/>
          </a:xfrm>
          <a:prstGeom prst="straightConnector1">
            <a:avLst/>
          </a:prstGeom>
          <a:ln w="57150">
            <a:headEnd type="triangle"/>
            <a:tailEnd type="triangle"/>
          </a:ln>
        </p:spPr>
        <p:style>
          <a:lnRef idx="1">
            <a:schemeClr val="accent1"/>
          </a:lnRef>
          <a:fillRef idx="0">
            <a:schemeClr val="accent1"/>
          </a:fillRef>
          <a:effectRef idx="0">
            <a:schemeClr val="accent1"/>
          </a:effectRef>
          <a:fontRef idx="minor">
            <a:schemeClr val="tx1"/>
          </a:fontRef>
        </p:style>
      </p:cxnSp>
      <p:sp>
        <p:nvSpPr>
          <p:cNvPr id="20" name="TextBox 19"/>
          <p:cNvSpPr txBox="1"/>
          <p:nvPr/>
        </p:nvSpPr>
        <p:spPr>
          <a:xfrm>
            <a:off x="502948" y="5468184"/>
            <a:ext cx="612668" cy="461665"/>
          </a:xfrm>
          <a:prstGeom prst="rect">
            <a:avLst/>
          </a:prstGeom>
          <a:noFill/>
        </p:spPr>
        <p:txBody>
          <a:bodyPr wrap="none" rtlCol="0">
            <a:spAutoFit/>
          </a:bodyPr>
          <a:lstStyle/>
          <a:p>
            <a:r>
              <a:rPr lang="en-US" sz="2400" b="1" dirty="0"/>
              <a:t>CVI</a:t>
            </a:r>
            <a:endParaRPr lang="en-US" b="1" dirty="0"/>
          </a:p>
        </p:txBody>
      </p:sp>
      <p:cxnSp>
        <p:nvCxnSpPr>
          <p:cNvPr id="21" name="Straight Arrow Connector 20"/>
          <p:cNvCxnSpPr/>
          <p:nvPr/>
        </p:nvCxnSpPr>
        <p:spPr>
          <a:xfrm flipV="1">
            <a:off x="2627784" y="4693176"/>
            <a:ext cx="0" cy="2011680"/>
          </a:xfrm>
          <a:prstGeom prst="straightConnector1">
            <a:avLst/>
          </a:prstGeom>
          <a:ln w="57150">
            <a:solidFill>
              <a:schemeClr val="accent5">
                <a:lumMod val="60000"/>
                <a:lumOff val="40000"/>
              </a:schemeClr>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22" name="TextBox 21"/>
          <p:cNvSpPr txBox="1"/>
          <p:nvPr/>
        </p:nvSpPr>
        <p:spPr>
          <a:xfrm>
            <a:off x="1835696" y="5468184"/>
            <a:ext cx="639599" cy="461665"/>
          </a:xfrm>
          <a:prstGeom prst="rect">
            <a:avLst/>
          </a:prstGeom>
          <a:noFill/>
        </p:spPr>
        <p:txBody>
          <a:bodyPr wrap="none" rtlCol="0">
            <a:spAutoFit/>
          </a:bodyPr>
          <a:lstStyle/>
          <a:p>
            <a:r>
              <a:rPr lang="en-US" sz="2400" b="1" dirty="0"/>
              <a:t>CV</a:t>
            </a:r>
            <a:r>
              <a:rPr lang="en-US" sz="2400" b="1" baseline="-25000" dirty="0"/>
              <a:t>A</a:t>
            </a:r>
            <a:endParaRPr lang="en-US" b="1" baseline="-25000" dirty="0"/>
          </a:p>
        </p:txBody>
      </p:sp>
      <p:sp>
        <p:nvSpPr>
          <p:cNvPr id="23" name="Right Arrow 22"/>
          <p:cNvSpPr/>
          <p:nvPr/>
        </p:nvSpPr>
        <p:spPr>
          <a:xfrm>
            <a:off x="3328296" y="5166360"/>
            <a:ext cx="1152128" cy="85492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4" name="Straight Arrow Connector 23"/>
          <p:cNvCxnSpPr/>
          <p:nvPr/>
        </p:nvCxnSpPr>
        <p:spPr>
          <a:xfrm flipV="1">
            <a:off x="5724128" y="2132856"/>
            <a:ext cx="0" cy="4572000"/>
          </a:xfrm>
          <a:prstGeom prst="straightConnector1">
            <a:avLst/>
          </a:prstGeom>
          <a:ln w="76200">
            <a:solidFill>
              <a:srgbClr val="FF0000"/>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25" name="TextBox 24"/>
          <p:cNvSpPr txBox="1"/>
          <p:nvPr/>
        </p:nvSpPr>
        <p:spPr>
          <a:xfrm>
            <a:off x="4910056" y="4729520"/>
            <a:ext cx="639598" cy="1200329"/>
          </a:xfrm>
          <a:prstGeom prst="rect">
            <a:avLst/>
          </a:prstGeom>
          <a:noFill/>
        </p:spPr>
        <p:txBody>
          <a:bodyPr wrap="none" rtlCol="0">
            <a:spAutoFit/>
          </a:bodyPr>
          <a:lstStyle/>
          <a:p>
            <a:pPr algn="ctr"/>
            <a:r>
              <a:rPr lang="en-US" sz="2400" b="1" dirty="0"/>
              <a:t>CVI</a:t>
            </a:r>
          </a:p>
          <a:p>
            <a:pPr algn="ctr"/>
            <a:r>
              <a:rPr lang="en-US" sz="2400" b="1" dirty="0"/>
              <a:t>&amp;</a:t>
            </a:r>
          </a:p>
          <a:p>
            <a:pPr algn="ctr"/>
            <a:r>
              <a:rPr lang="en-US" sz="2400" b="1" dirty="0"/>
              <a:t>CV</a:t>
            </a:r>
            <a:r>
              <a:rPr lang="en-US" sz="2400" b="1" baseline="-25000" dirty="0"/>
              <a:t>A</a:t>
            </a:r>
            <a:endParaRPr lang="en-US" b="1" baseline="-25000" dirty="0"/>
          </a:p>
        </p:txBody>
      </p:sp>
      <p:cxnSp>
        <p:nvCxnSpPr>
          <p:cNvPr id="11" name="Straight Arrow Connector 10"/>
          <p:cNvCxnSpPr/>
          <p:nvPr/>
        </p:nvCxnSpPr>
        <p:spPr>
          <a:xfrm>
            <a:off x="1243568" y="3212976"/>
            <a:ext cx="4480560" cy="0"/>
          </a:xfrm>
          <a:prstGeom prst="straightConnector1">
            <a:avLst/>
          </a:prstGeom>
          <a:ln w="28575">
            <a:solidFill>
              <a:schemeClr val="tx1"/>
            </a:solidFill>
            <a:prstDash val="dash"/>
            <a:tailEnd type="triangle"/>
          </a:ln>
        </p:spPr>
        <p:style>
          <a:lnRef idx="1">
            <a:schemeClr val="accent1"/>
          </a:lnRef>
          <a:fillRef idx="0">
            <a:schemeClr val="accent1"/>
          </a:fillRef>
          <a:effectRef idx="0">
            <a:schemeClr val="accent1"/>
          </a:effectRef>
          <a:fontRef idx="minor">
            <a:schemeClr val="tx1"/>
          </a:fontRef>
        </p:style>
      </p:cxnSp>
      <p:cxnSp>
        <p:nvCxnSpPr>
          <p:cNvPr id="4" name="Straight Arrow Connector 3"/>
          <p:cNvCxnSpPr/>
          <p:nvPr/>
        </p:nvCxnSpPr>
        <p:spPr>
          <a:xfrm flipV="1">
            <a:off x="5724128" y="2132856"/>
            <a:ext cx="0" cy="1097280"/>
          </a:xfrm>
          <a:prstGeom prst="straightConnector1">
            <a:avLst/>
          </a:prstGeom>
          <a:ln w="76200">
            <a:solidFill>
              <a:srgbClr val="660066"/>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16004907"/>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0"/>
                                        </p:tgtEl>
                                        <p:attrNameLst>
                                          <p:attrName>style.visibility</p:attrName>
                                        </p:attrNameLst>
                                      </p:cBhvr>
                                      <p:to>
                                        <p:strVal val="visible"/>
                                      </p:to>
                                    </p:set>
                                    <p:animEffect transition="in" filter="wipe(left)">
                                      <p:cBhvr>
                                        <p:cTn id="12" dur="500"/>
                                        <p:tgtEl>
                                          <p:spTgt spid="20"/>
                                        </p:tgtEl>
                                      </p:cBhvr>
                                    </p:animEffect>
                                  </p:childTnLst>
                                </p:cTn>
                              </p:par>
                              <p:par>
                                <p:cTn id="13" presetID="16" presetClass="entr" presetSubtype="42" fill="hold" nodeType="with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barn(outHorizontal)">
                                      <p:cBhvr>
                                        <p:cTn id="15" dur="500"/>
                                        <p:tgtEl>
                                          <p:spTgt spid="13"/>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8" fill="hold" grpId="0" nodeType="clickEffect">
                                  <p:stCondLst>
                                    <p:cond delay="0"/>
                                  </p:stCondLst>
                                  <p:childTnLst>
                                    <p:set>
                                      <p:cBhvr>
                                        <p:cTn id="19" dur="1" fill="hold">
                                          <p:stCondLst>
                                            <p:cond delay="0"/>
                                          </p:stCondLst>
                                        </p:cTn>
                                        <p:tgtEl>
                                          <p:spTgt spid="22"/>
                                        </p:tgtEl>
                                        <p:attrNameLst>
                                          <p:attrName>style.visibility</p:attrName>
                                        </p:attrNameLst>
                                      </p:cBhvr>
                                      <p:to>
                                        <p:strVal val="visible"/>
                                      </p:to>
                                    </p:set>
                                    <p:animEffect transition="in" filter="wipe(left)">
                                      <p:cBhvr>
                                        <p:cTn id="20" dur="500"/>
                                        <p:tgtEl>
                                          <p:spTgt spid="22"/>
                                        </p:tgtEl>
                                      </p:cBhvr>
                                    </p:animEffect>
                                  </p:childTnLst>
                                </p:cTn>
                              </p:par>
                              <p:par>
                                <p:cTn id="21" presetID="16" presetClass="entr" presetSubtype="42" fill="hold" nodeType="withEffect">
                                  <p:stCondLst>
                                    <p:cond delay="0"/>
                                  </p:stCondLst>
                                  <p:childTnLst>
                                    <p:set>
                                      <p:cBhvr>
                                        <p:cTn id="22" dur="1" fill="hold">
                                          <p:stCondLst>
                                            <p:cond delay="0"/>
                                          </p:stCondLst>
                                        </p:cTn>
                                        <p:tgtEl>
                                          <p:spTgt spid="21"/>
                                        </p:tgtEl>
                                        <p:attrNameLst>
                                          <p:attrName>style.visibility</p:attrName>
                                        </p:attrNameLst>
                                      </p:cBhvr>
                                      <p:to>
                                        <p:strVal val="visible"/>
                                      </p:to>
                                    </p:set>
                                    <p:animEffect transition="in" filter="barn(outHorizontal)">
                                      <p:cBhvr>
                                        <p:cTn id="23" dur="10"/>
                                        <p:tgtEl>
                                          <p:spTgt spid="21"/>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grpId="0" nodeType="clickEffect">
                                  <p:stCondLst>
                                    <p:cond delay="0"/>
                                  </p:stCondLst>
                                  <p:childTnLst>
                                    <p:set>
                                      <p:cBhvr>
                                        <p:cTn id="27" dur="1" fill="hold">
                                          <p:stCondLst>
                                            <p:cond delay="0"/>
                                          </p:stCondLst>
                                        </p:cTn>
                                        <p:tgtEl>
                                          <p:spTgt spid="23"/>
                                        </p:tgtEl>
                                        <p:attrNameLst>
                                          <p:attrName>style.visibility</p:attrName>
                                        </p:attrNameLst>
                                      </p:cBhvr>
                                      <p:to>
                                        <p:strVal val="visible"/>
                                      </p:to>
                                    </p:set>
                                    <p:animEffect transition="in" filter="wipe(left)">
                                      <p:cBhvr>
                                        <p:cTn id="28" dur="500"/>
                                        <p:tgtEl>
                                          <p:spTgt spid="23"/>
                                        </p:tgtEl>
                                      </p:cBhvr>
                                    </p:animEffect>
                                  </p:childTnLst>
                                </p:cTn>
                              </p:par>
                            </p:childTnLst>
                          </p:cTn>
                        </p:par>
                        <p:par>
                          <p:cTn id="29" fill="hold">
                            <p:stCondLst>
                              <p:cond delay="500"/>
                            </p:stCondLst>
                            <p:childTnLst>
                              <p:par>
                                <p:cTn id="30" presetID="22" presetClass="entr" presetSubtype="8" fill="hold" grpId="0" nodeType="afterEffect">
                                  <p:stCondLst>
                                    <p:cond delay="0"/>
                                  </p:stCondLst>
                                  <p:childTnLst>
                                    <p:set>
                                      <p:cBhvr>
                                        <p:cTn id="31" dur="1" fill="hold">
                                          <p:stCondLst>
                                            <p:cond delay="0"/>
                                          </p:stCondLst>
                                        </p:cTn>
                                        <p:tgtEl>
                                          <p:spTgt spid="25"/>
                                        </p:tgtEl>
                                        <p:attrNameLst>
                                          <p:attrName>style.visibility</p:attrName>
                                        </p:attrNameLst>
                                      </p:cBhvr>
                                      <p:to>
                                        <p:strVal val="visible"/>
                                      </p:to>
                                    </p:set>
                                    <p:animEffect transition="in" filter="wipe(left)">
                                      <p:cBhvr>
                                        <p:cTn id="32" dur="500"/>
                                        <p:tgtEl>
                                          <p:spTgt spid="25"/>
                                        </p:tgtEl>
                                      </p:cBhvr>
                                    </p:animEffect>
                                  </p:childTnLst>
                                </p:cTn>
                              </p:par>
                            </p:childTnLst>
                          </p:cTn>
                        </p:par>
                        <p:par>
                          <p:cTn id="33" fill="hold">
                            <p:stCondLst>
                              <p:cond delay="1000"/>
                            </p:stCondLst>
                            <p:childTnLst>
                              <p:par>
                                <p:cTn id="34" presetID="16" presetClass="entr" presetSubtype="42" fill="hold" nodeType="afterEffect">
                                  <p:stCondLst>
                                    <p:cond delay="0"/>
                                  </p:stCondLst>
                                  <p:childTnLst>
                                    <p:set>
                                      <p:cBhvr>
                                        <p:cTn id="35" dur="1" fill="hold">
                                          <p:stCondLst>
                                            <p:cond delay="0"/>
                                          </p:stCondLst>
                                        </p:cTn>
                                        <p:tgtEl>
                                          <p:spTgt spid="24"/>
                                        </p:tgtEl>
                                        <p:attrNameLst>
                                          <p:attrName>style.visibility</p:attrName>
                                        </p:attrNameLst>
                                      </p:cBhvr>
                                      <p:to>
                                        <p:strVal val="visible"/>
                                      </p:to>
                                    </p:set>
                                    <p:animEffect transition="in" filter="barn(outHorizontal)">
                                      <p:cBhvr>
                                        <p:cTn id="36" dur="500"/>
                                        <p:tgtEl>
                                          <p:spTgt spid="24"/>
                                        </p:tgtEl>
                                      </p:cBhvr>
                                    </p:animEffect>
                                  </p:childTnLst>
                                </p:cTn>
                              </p:par>
                            </p:childTnLst>
                          </p:cTn>
                        </p:par>
                      </p:childTnLst>
                    </p:cTn>
                  </p:par>
                  <p:par>
                    <p:cTn id="37" fill="hold">
                      <p:stCondLst>
                        <p:cond delay="indefinite"/>
                      </p:stCondLst>
                      <p:childTnLst>
                        <p:par>
                          <p:cTn id="38" fill="hold">
                            <p:stCondLst>
                              <p:cond delay="0"/>
                            </p:stCondLst>
                            <p:childTnLst>
                              <p:par>
                                <p:cTn id="39" presetID="22" presetClass="entr" presetSubtype="1" fill="hold" nodeType="clickEffect">
                                  <p:stCondLst>
                                    <p:cond delay="0"/>
                                  </p:stCondLst>
                                  <p:childTnLst>
                                    <p:set>
                                      <p:cBhvr>
                                        <p:cTn id="40" dur="1" fill="hold">
                                          <p:stCondLst>
                                            <p:cond delay="0"/>
                                          </p:stCondLst>
                                        </p:cTn>
                                        <p:tgtEl>
                                          <p:spTgt spid="11"/>
                                        </p:tgtEl>
                                        <p:attrNameLst>
                                          <p:attrName>style.visibility</p:attrName>
                                        </p:attrNameLst>
                                      </p:cBhvr>
                                      <p:to>
                                        <p:strVal val="visible"/>
                                      </p:to>
                                    </p:set>
                                    <p:animEffect transition="in" filter="wipe(up)">
                                      <p:cBhvr>
                                        <p:cTn id="41" dur="500"/>
                                        <p:tgtEl>
                                          <p:spTgt spid="11"/>
                                        </p:tgtEl>
                                      </p:cBhvr>
                                    </p:animEffect>
                                  </p:childTnLst>
                                </p:cTn>
                              </p:par>
                            </p:childTnLst>
                          </p:cTn>
                        </p:par>
                        <p:par>
                          <p:cTn id="42" fill="hold">
                            <p:stCondLst>
                              <p:cond delay="500"/>
                            </p:stCondLst>
                            <p:childTnLst>
                              <p:par>
                                <p:cTn id="43" presetID="22" presetClass="entr" presetSubtype="4" fill="hold" nodeType="afterEffect">
                                  <p:stCondLst>
                                    <p:cond delay="0"/>
                                  </p:stCondLst>
                                  <p:childTnLst>
                                    <p:set>
                                      <p:cBhvr>
                                        <p:cTn id="44" dur="1" fill="hold">
                                          <p:stCondLst>
                                            <p:cond delay="0"/>
                                          </p:stCondLst>
                                        </p:cTn>
                                        <p:tgtEl>
                                          <p:spTgt spid="4"/>
                                        </p:tgtEl>
                                        <p:attrNameLst>
                                          <p:attrName>style.visibility</p:attrName>
                                        </p:attrNameLst>
                                      </p:cBhvr>
                                      <p:to>
                                        <p:strVal val="visible"/>
                                      </p:to>
                                    </p:set>
                                    <p:animEffect transition="in" filter="wipe(down)">
                                      <p:cBhvr>
                                        <p:cTn id="45"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0" grpId="0"/>
      <p:bldP spid="22" grpId="0"/>
      <p:bldP spid="23" grpId="0" animBg="1"/>
      <p:bldP spid="25"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extBox 15">
            <a:extLst>
              <a:ext uri="{FF2B5EF4-FFF2-40B4-BE49-F238E27FC236}">
                <a16:creationId xmlns:a16="http://schemas.microsoft.com/office/drawing/2014/main" id="{87C95777-3C08-49E9-AFB3-D6BAEFAFBBB7}"/>
              </a:ext>
            </a:extLst>
          </p:cNvPr>
          <p:cNvSpPr txBox="1"/>
          <p:nvPr/>
        </p:nvSpPr>
        <p:spPr>
          <a:xfrm>
            <a:off x="3563887" y="172339"/>
            <a:ext cx="4320481" cy="461665"/>
          </a:xfrm>
          <a:prstGeom prst="rect">
            <a:avLst/>
          </a:prstGeom>
          <a:noFill/>
        </p:spPr>
        <p:txBody>
          <a:bodyPr wrap="square" rtlCol="0">
            <a:spAutoFit/>
          </a:bodyPr>
          <a:lstStyle/>
          <a:p>
            <a:pPr algn="r" rtl="1"/>
            <a:r>
              <a:rPr lang="fa-IR" sz="2400" b="1" dirty="0">
                <a:solidFill>
                  <a:srgbClr val="0070C0"/>
                </a:solidFill>
              </a:rPr>
              <a:t>عدم دقت مطلوب</a:t>
            </a:r>
            <a:endParaRPr lang="en-US" sz="2400" b="1" dirty="0">
              <a:solidFill>
                <a:srgbClr val="0070C0"/>
              </a:solidFill>
            </a:endParaRPr>
          </a:p>
        </p:txBody>
      </p:sp>
      <p:sp>
        <p:nvSpPr>
          <p:cNvPr id="2" name="TextBox 1"/>
          <p:cNvSpPr txBox="1"/>
          <p:nvPr/>
        </p:nvSpPr>
        <p:spPr>
          <a:xfrm rot="3612613">
            <a:off x="6815375" y="-473880"/>
            <a:ext cx="5544616" cy="461665"/>
          </a:xfrm>
          <a:prstGeom prst="rect">
            <a:avLst/>
          </a:prstGeom>
          <a:noFill/>
        </p:spPr>
        <p:txBody>
          <a:bodyPr wrap="square" rtlCol="0">
            <a:spAutoFit/>
          </a:bodyPr>
          <a:lstStyle/>
          <a:p>
            <a:pPr algn="r" rtl="1"/>
            <a:r>
              <a:rPr lang="fa-IR" sz="2400" b="1" dirty="0"/>
              <a:t>هدف: مقایسه مطمئن دو نتیجه متوالی</a:t>
            </a:r>
            <a:endParaRPr lang="en-US" sz="2400" b="1" dirty="0"/>
          </a:p>
        </p:txBody>
      </p:sp>
      <p:cxnSp>
        <p:nvCxnSpPr>
          <p:cNvPr id="13" name="Straight Arrow Connector 12"/>
          <p:cNvCxnSpPr/>
          <p:nvPr/>
        </p:nvCxnSpPr>
        <p:spPr>
          <a:xfrm flipV="1">
            <a:off x="1259632" y="3218696"/>
            <a:ext cx="0" cy="3474720"/>
          </a:xfrm>
          <a:prstGeom prst="straightConnector1">
            <a:avLst/>
          </a:prstGeom>
          <a:ln w="57150">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p:nvPr/>
        </p:nvCxnSpPr>
        <p:spPr>
          <a:xfrm flipV="1">
            <a:off x="2627784" y="5870456"/>
            <a:ext cx="0" cy="822960"/>
          </a:xfrm>
          <a:prstGeom prst="straightConnector1">
            <a:avLst/>
          </a:prstGeom>
          <a:ln w="57150">
            <a:solidFill>
              <a:schemeClr val="accent5">
                <a:lumMod val="60000"/>
                <a:lumOff val="40000"/>
              </a:schemeClr>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24" name="Straight Arrow Connector 23"/>
          <p:cNvCxnSpPr/>
          <p:nvPr/>
        </p:nvCxnSpPr>
        <p:spPr>
          <a:xfrm flipV="1">
            <a:off x="5724128" y="2852936"/>
            <a:ext cx="0" cy="3840480"/>
          </a:xfrm>
          <a:prstGeom prst="straightConnector1">
            <a:avLst/>
          </a:prstGeom>
          <a:ln w="76200">
            <a:solidFill>
              <a:srgbClr val="FF0000"/>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p:nvPr/>
        </p:nvCxnSpPr>
        <p:spPr>
          <a:xfrm>
            <a:off x="1243568" y="3267824"/>
            <a:ext cx="4480560" cy="0"/>
          </a:xfrm>
          <a:prstGeom prst="straightConnector1">
            <a:avLst/>
          </a:prstGeom>
          <a:ln w="28575">
            <a:solidFill>
              <a:schemeClr val="tx1"/>
            </a:solidFill>
            <a:prstDash val="dash"/>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p:nvPr/>
        </p:nvCxnSpPr>
        <p:spPr>
          <a:xfrm flipV="1">
            <a:off x="5724128" y="2852936"/>
            <a:ext cx="0" cy="411480"/>
          </a:xfrm>
          <a:prstGeom prst="straightConnector1">
            <a:avLst/>
          </a:prstGeom>
          <a:ln w="76200">
            <a:solidFill>
              <a:srgbClr val="660066"/>
            </a:solidFill>
            <a:tailEnd type="triangle"/>
          </a:ln>
        </p:spPr>
        <p:style>
          <a:lnRef idx="1">
            <a:schemeClr val="accent1"/>
          </a:lnRef>
          <a:fillRef idx="0">
            <a:schemeClr val="accent1"/>
          </a:fillRef>
          <a:effectRef idx="0">
            <a:schemeClr val="accent1"/>
          </a:effectRef>
          <a:fontRef idx="minor">
            <a:schemeClr val="tx1"/>
          </a:fontRef>
        </p:style>
      </p:cxnSp>
      <p:sp>
        <p:nvSpPr>
          <p:cNvPr id="15" name="TextBox 14"/>
          <p:cNvSpPr txBox="1"/>
          <p:nvPr/>
        </p:nvSpPr>
        <p:spPr>
          <a:xfrm>
            <a:off x="502948" y="5468184"/>
            <a:ext cx="612668" cy="461665"/>
          </a:xfrm>
          <a:prstGeom prst="rect">
            <a:avLst/>
          </a:prstGeom>
          <a:noFill/>
        </p:spPr>
        <p:txBody>
          <a:bodyPr wrap="none" rtlCol="0">
            <a:spAutoFit/>
          </a:bodyPr>
          <a:lstStyle/>
          <a:p>
            <a:r>
              <a:rPr lang="en-US" sz="2400" b="1" dirty="0"/>
              <a:t>CVI</a:t>
            </a:r>
            <a:endParaRPr lang="en-US" b="1" dirty="0"/>
          </a:p>
        </p:txBody>
      </p:sp>
      <p:sp>
        <p:nvSpPr>
          <p:cNvPr id="17" name="TextBox 16"/>
          <p:cNvSpPr txBox="1"/>
          <p:nvPr/>
        </p:nvSpPr>
        <p:spPr>
          <a:xfrm>
            <a:off x="1835696" y="5468184"/>
            <a:ext cx="639599" cy="461665"/>
          </a:xfrm>
          <a:prstGeom prst="rect">
            <a:avLst/>
          </a:prstGeom>
          <a:noFill/>
        </p:spPr>
        <p:txBody>
          <a:bodyPr wrap="none" rtlCol="0">
            <a:spAutoFit/>
          </a:bodyPr>
          <a:lstStyle/>
          <a:p>
            <a:r>
              <a:rPr lang="en-US" sz="2400" b="1" dirty="0"/>
              <a:t>CV</a:t>
            </a:r>
            <a:r>
              <a:rPr lang="en-US" sz="2400" b="1" baseline="-25000" dirty="0"/>
              <a:t>A</a:t>
            </a:r>
            <a:endParaRPr lang="en-US" b="1" baseline="-25000" dirty="0"/>
          </a:p>
        </p:txBody>
      </p:sp>
      <p:sp>
        <p:nvSpPr>
          <p:cNvPr id="18" name="Right Arrow 17"/>
          <p:cNvSpPr/>
          <p:nvPr/>
        </p:nvSpPr>
        <p:spPr>
          <a:xfrm>
            <a:off x="3328296" y="5166360"/>
            <a:ext cx="1152128" cy="85492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p:cNvSpPr txBox="1"/>
          <p:nvPr/>
        </p:nvSpPr>
        <p:spPr>
          <a:xfrm>
            <a:off x="4910056" y="4729520"/>
            <a:ext cx="639598" cy="1200329"/>
          </a:xfrm>
          <a:prstGeom prst="rect">
            <a:avLst/>
          </a:prstGeom>
          <a:noFill/>
        </p:spPr>
        <p:txBody>
          <a:bodyPr wrap="none" rtlCol="0">
            <a:spAutoFit/>
          </a:bodyPr>
          <a:lstStyle/>
          <a:p>
            <a:pPr algn="ctr"/>
            <a:r>
              <a:rPr lang="en-US" sz="2400" b="1" dirty="0"/>
              <a:t>CVI</a:t>
            </a:r>
          </a:p>
          <a:p>
            <a:pPr algn="ctr"/>
            <a:r>
              <a:rPr lang="en-US" sz="2400" b="1" dirty="0"/>
              <a:t>&amp;</a:t>
            </a:r>
          </a:p>
          <a:p>
            <a:pPr algn="ctr"/>
            <a:r>
              <a:rPr lang="en-US" sz="2400" b="1" dirty="0"/>
              <a:t>CV</a:t>
            </a:r>
            <a:r>
              <a:rPr lang="en-US" sz="2400" b="1" baseline="-25000" dirty="0"/>
              <a:t>A</a:t>
            </a:r>
            <a:endParaRPr lang="en-US" b="1" baseline="-25000" dirty="0"/>
          </a:p>
        </p:txBody>
      </p:sp>
    </p:spTree>
    <p:extLst>
      <p:ext uri="{BB962C8B-B14F-4D97-AF65-F5344CB8AC3E}">
        <p14:creationId xmlns:p14="http://schemas.microsoft.com/office/powerpoint/2010/main" val="166525272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down)">
                                      <p:cBhvr>
                                        <p:cTn id="7" dur="125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extBox 15">
            <a:extLst>
              <a:ext uri="{FF2B5EF4-FFF2-40B4-BE49-F238E27FC236}">
                <a16:creationId xmlns:a16="http://schemas.microsoft.com/office/drawing/2014/main" id="{87C95777-3C08-49E9-AFB3-D6BAEFAFBBB7}"/>
              </a:ext>
            </a:extLst>
          </p:cNvPr>
          <p:cNvSpPr txBox="1"/>
          <p:nvPr/>
        </p:nvSpPr>
        <p:spPr>
          <a:xfrm>
            <a:off x="3563887" y="172339"/>
            <a:ext cx="4320481" cy="461665"/>
          </a:xfrm>
          <a:prstGeom prst="rect">
            <a:avLst/>
          </a:prstGeom>
          <a:noFill/>
        </p:spPr>
        <p:txBody>
          <a:bodyPr wrap="square" rtlCol="0">
            <a:spAutoFit/>
          </a:bodyPr>
          <a:lstStyle/>
          <a:p>
            <a:pPr algn="r" rtl="1"/>
            <a:r>
              <a:rPr lang="fa-IR" sz="2400" b="1" dirty="0">
                <a:solidFill>
                  <a:srgbClr val="0070C0"/>
                </a:solidFill>
              </a:rPr>
              <a:t>عدم دقت مطلوب</a:t>
            </a:r>
            <a:endParaRPr lang="en-US" sz="2400" b="1" dirty="0">
              <a:solidFill>
                <a:srgbClr val="0070C0"/>
              </a:solidFill>
            </a:endParaRPr>
          </a:p>
        </p:txBody>
      </p:sp>
      <p:sp>
        <p:nvSpPr>
          <p:cNvPr id="2" name="TextBox 1"/>
          <p:cNvSpPr txBox="1"/>
          <p:nvPr/>
        </p:nvSpPr>
        <p:spPr>
          <a:xfrm rot="3612613">
            <a:off x="6815375" y="-473880"/>
            <a:ext cx="5544616" cy="461665"/>
          </a:xfrm>
          <a:prstGeom prst="rect">
            <a:avLst/>
          </a:prstGeom>
          <a:noFill/>
        </p:spPr>
        <p:txBody>
          <a:bodyPr wrap="square" rtlCol="0">
            <a:spAutoFit/>
          </a:bodyPr>
          <a:lstStyle/>
          <a:p>
            <a:pPr algn="r" rtl="1"/>
            <a:r>
              <a:rPr lang="fa-IR" sz="2400" b="1" dirty="0"/>
              <a:t>هدف: مقایسه مطمئن دو نتیجه متوالی</a:t>
            </a:r>
            <a:endParaRPr lang="en-US" sz="2400" b="1" dirty="0"/>
          </a:p>
        </p:txBody>
      </p:sp>
      <p:cxnSp>
        <p:nvCxnSpPr>
          <p:cNvPr id="13" name="Straight Arrow Connector 12"/>
          <p:cNvCxnSpPr/>
          <p:nvPr/>
        </p:nvCxnSpPr>
        <p:spPr>
          <a:xfrm flipV="1">
            <a:off x="1259632" y="3218696"/>
            <a:ext cx="0" cy="3474720"/>
          </a:xfrm>
          <a:prstGeom prst="straightConnector1">
            <a:avLst/>
          </a:prstGeom>
          <a:ln w="57150">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a:cxnSpLocks/>
          </p:cNvCxnSpPr>
          <p:nvPr/>
        </p:nvCxnSpPr>
        <p:spPr>
          <a:xfrm flipV="1">
            <a:off x="2627784" y="5468184"/>
            <a:ext cx="0" cy="1225232"/>
          </a:xfrm>
          <a:prstGeom prst="straightConnector1">
            <a:avLst/>
          </a:prstGeom>
          <a:ln w="57150">
            <a:solidFill>
              <a:schemeClr val="accent5">
                <a:lumMod val="60000"/>
                <a:lumOff val="40000"/>
              </a:schemeClr>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24" name="Straight Arrow Connector 23"/>
          <p:cNvCxnSpPr>
            <a:cxnSpLocks/>
          </p:cNvCxnSpPr>
          <p:nvPr/>
        </p:nvCxnSpPr>
        <p:spPr>
          <a:xfrm flipV="1">
            <a:off x="5724128" y="2420888"/>
            <a:ext cx="0" cy="4272528"/>
          </a:xfrm>
          <a:prstGeom prst="straightConnector1">
            <a:avLst/>
          </a:prstGeom>
          <a:ln w="76200">
            <a:solidFill>
              <a:srgbClr val="FF0000"/>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p:nvPr/>
        </p:nvCxnSpPr>
        <p:spPr>
          <a:xfrm>
            <a:off x="1243568" y="3267824"/>
            <a:ext cx="4480560" cy="0"/>
          </a:xfrm>
          <a:prstGeom prst="straightConnector1">
            <a:avLst/>
          </a:prstGeom>
          <a:ln w="28575">
            <a:solidFill>
              <a:schemeClr val="tx1"/>
            </a:solidFill>
            <a:prstDash val="dash"/>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a:cxnSpLocks/>
          </p:cNvCxnSpPr>
          <p:nvPr/>
        </p:nvCxnSpPr>
        <p:spPr>
          <a:xfrm flipV="1">
            <a:off x="5724128" y="2420888"/>
            <a:ext cx="0" cy="843528"/>
          </a:xfrm>
          <a:prstGeom prst="straightConnector1">
            <a:avLst/>
          </a:prstGeom>
          <a:ln w="76200">
            <a:solidFill>
              <a:srgbClr val="660066"/>
            </a:solidFill>
            <a:tailEnd type="triangle"/>
          </a:ln>
        </p:spPr>
        <p:style>
          <a:lnRef idx="1">
            <a:schemeClr val="accent1"/>
          </a:lnRef>
          <a:fillRef idx="0">
            <a:schemeClr val="accent1"/>
          </a:fillRef>
          <a:effectRef idx="0">
            <a:schemeClr val="accent1"/>
          </a:effectRef>
          <a:fontRef idx="minor">
            <a:schemeClr val="tx1"/>
          </a:fontRef>
        </p:style>
      </p:cxnSp>
      <p:sp>
        <p:nvSpPr>
          <p:cNvPr id="15" name="TextBox 14"/>
          <p:cNvSpPr txBox="1"/>
          <p:nvPr/>
        </p:nvSpPr>
        <p:spPr>
          <a:xfrm>
            <a:off x="502948" y="5468184"/>
            <a:ext cx="612668" cy="461665"/>
          </a:xfrm>
          <a:prstGeom prst="rect">
            <a:avLst/>
          </a:prstGeom>
          <a:noFill/>
        </p:spPr>
        <p:txBody>
          <a:bodyPr wrap="none" rtlCol="0">
            <a:spAutoFit/>
          </a:bodyPr>
          <a:lstStyle/>
          <a:p>
            <a:r>
              <a:rPr lang="en-US" sz="2400" b="1" dirty="0"/>
              <a:t>CVI</a:t>
            </a:r>
            <a:endParaRPr lang="en-US" b="1" dirty="0"/>
          </a:p>
        </p:txBody>
      </p:sp>
      <p:sp>
        <p:nvSpPr>
          <p:cNvPr id="17" name="TextBox 16"/>
          <p:cNvSpPr txBox="1"/>
          <p:nvPr/>
        </p:nvSpPr>
        <p:spPr>
          <a:xfrm>
            <a:off x="1835696" y="5468184"/>
            <a:ext cx="639599" cy="461665"/>
          </a:xfrm>
          <a:prstGeom prst="rect">
            <a:avLst/>
          </a:prstGeom>
          <a:noFill/>
        </p:spPr>
        <p:txBody>
          <a:bodyPr wrap="none" rtlCol="0">
            <a:spAutoFit/>
          </a:bodyPr>
          <a:lstStyle/>
          <a:p>
            <a:r>
              <a:rPr lang="en-US" sz="2400" b="1" dirty="0"/>
              <a:t>CV</a:t>
            </a:r>
            <a:r>
              <a:rPr lang="en-US" sz="2400" b="1" baseline="-25000" dirty="0"/>
              <a:t>A</a:t>
            </a:r>
            <a:endParaRPr lang="en-US" b="1" baseline="-25000" dirty="0"/>
          </a:p>
        </p:txBody>
      </p:sp>
      <p:sp>
        <p:nvSpPr>
          <p:cNvPr id="18" name="Right Arrow 17"/>
          <p:cNvSpPr/>
          <p:nvPr/>
        </p:nvSpPr>
        <p:spPr>
          <a:xfrm>
            <a:off x="3328296" y="5166360"/>
            <a:ext cx="1152128" cy="85492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p:cNvSpPr txBox="1"/>
          <p:nvPr/>
        </p:nvSpPr>
        <p:spPr>
          <a:xfrm>
            <a:off x="4910056" y="4729520"/>
            <a:ext cx="639598" cy="1200329"/>
          </a:xfrm>
          <a:prstGeom prst="rect">
            <a:avLst/>
          </a:prstGeom>
          <a:noFill/>
        </p:spPr>
        <p:txBody>
          <a:bodyPr wrap="none" rtlCol="0">
            <a:spAutoFit/>
          </a:bodyPr>
          <a:lstStyle/>
          <a:p>
            <a:pPr algn="ctr"/>
            <a:r>
              <a:rPr lang="en-US" sz="2400" b="1" dirty="0"/>
              <a:t>CVI</a:t>
            </a:r>
          </a:p>
          <a:p>
            <a:pPr algn="ctr"/>
            <a:r>
              <a:rPr lang="en-US" sz="2400" b="1" dirty="0"/>
              <a:t>&amp;</a:t>
            </a:r>
          </a:p>
          <a:p>
            <a:pPr algn="ctr"/>
            <a:r>
              <a:rPr lang="en-US" sz="2400" b="1" dirty="0"/>
              <a:t>CV</a:t>
            </a:r>
            <a:r>
              <a:rPr lang="en-US" sz="2400" b="1" baseline="-25000" dirty="0"/>
              <a:t>A</a:t>
            </a:r>
            <a:endParaRPr lang="en-US" b="1" baseline="-25000" dirty="0"/>
          </a:p>
        </p:txBody>
      </p:sp>
    </p:spTree>
    <p:extLst>
      <p:ext uri="{BB962C8B-B14F-4D97-AF65-F5344CB8AC3E}">
        <p14:creationId xmlns:p14="http://schemas.microsoft.com/office/powerpoint/2010/main" val="304503565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down)">
                                      <p:cBhvr>
                                        <p:cTn id="7" dur="125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extBox 15">
            <a:extLst>
              <a:ext uri="{FF2B5EF4-FFF2-40B4-BE49-F238E27FC236}">
                <a16:creationId xmlns:a16="http://schemas.microsoft.com/office/drawing/2014/main" id="{87C95777-3C08-49E9-AFB3-D6BAEFAFBBB7}"/>
              </a:ext>
            </a:extLst>
          </p:cNvPr>
          <p:cNvSpPr txBox="1"/>
          <p:nvPr/>
        </p:nvSpPr>
        <p:spPr>
          <a:xfrm>
            <a:off x="3563887" y="172339"/>
            <a:ext cx="4320481" cy="461665"/>
          </a:xfrm>
          <a:prstGeom prst="rect">
            <a:avLst/>
          </a:prstGeom>
          <a:noFill/>
        </p:spPr>
        <p:txBody>
          <a:bodyPr wrap="square" rtlCol="0">
            <a:spAutoFit/>
          </a:bodyPr>
          <a:lstStyle/>
          <a:p>
            <a:pPr algn="r" rtl="1"/>
            <a:r>
              <a:rPr lang="fa-IR" sz="2400" b="1" dirty="0">
                <a:solidFill>
                  <a:srgbClr val="0070C0"/>
                </a:solidFill>
              </a:rPr>
              <a:t>عدم دقت مطلوب</a:t>
            </a:r>
            <a:endParaRPr lang="en-US" sz="2400" b="1" dirty="0">
              <a:solidFill>
                <a:srgbClr val="0070C0"/>
              </a:solidFill>
            </a:endParaRPr>
          </a:p>
        </p:txBody>
      </p:sp>
      <p:cxnSp>
        <p:nvCxnSpPr>
          <p:cNvPr id="13" name="Straight Arrow Connector 12"/>
          <p:cNvCxnSpPr/>
          <p:nvPr/>
        </p:nvCxnSpPr>
        <p:spPr>
          <a:xfrm flipV="1">
            <a:off x="1259632" y="3183280"/>
            <a:ext cx="0" cy="3474720"/>
          </a:xfrm>
          <a:prstGeom prst="straightConnector1">
            <a:avLst/>
          </a:prstGeom>
          <a:ln w="57150">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p:nvPr/>
        </p:nvCxnSpPr>
        <p:spPr>
          <a:xfrm flipV="1">
            <a:off x="2627784" y="3640480"/>
            <a:ext cx="0" cy="3017520"/>
          </a:xfrm>
          <a:prstGeom prst="straightConnector1">
            <a:avLst/>
          </a:prstGeom>
          <a:ln w="57150">
            <a:solidFill>
              <a:schemeClr val="accent5">
                <a:lumMod val="60000"/>
                <a:lumOff val="40000"/>
              </a:schemeClr>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24" name="Straight Arrow Connector 23"/>
          <p:cNvCxnSpPr/>
          <p:nvPr/>
        </p:nvCxnSpPr>
        <p:spPr>
          <a:xfrm flipV="1">
            <a:off x="5724128" y="1628800"/>
            <a:ext cx="0" cy="5029200"/>
          </a:xfrm>
          <a:prstGeom prst="straightConnector1">
            <a:avLst/>
          </a:prstGeom>
          <a:ln w="76200">
            <a:solidFill>
              <a:srgbClr val="FF0000"/>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3" name="TextBox 2"/>
          <p:cNvSpPr txBox="1"/>
          <p:nvPr/>
        </p:nvSpPr>
        <p:spPr>
          <a:xfrm>
            <a:off x="1647307" y="1027440"/>
            <a:ext cx="3361978" cy="707886"/>
          </a:xfrm>
          <a:prstGeom prst="rect">
            <a:avLst/>
          </a:prstGeom>
          <a:solidFill>
            <a:schemeClr val="bg1">
              <a:lumMod val="95000"/>
            </a:schemeClr>
          </a:solidFill>
          <a:ln>
            <a:solidFill>
              <a:schemeClr val="tx1"/>
            </a:solidFill>
          </a:ln>
        </p:spPr>
        <p:txBody>
          <a:bodyPr wrap="square" rtlCol="0">
            <a:spAutoFit/>
          </a:bodyPr>
          <a:lstStyle/>
          <a:p>
            <a:pPr algn="ctr"/>
            <a:r>
              <a:rPr lang="en-US" sz="4000" b="1" i="1" dirty="0">
                <a:solidFill>
                  <a:srgbClr val="FF0000"/>
                </a:solidFill>
              </a:rPr>
              <a:t>CVA/CVA=?</a:t>
            </a:r>
          </a:p>
        </p:txBody>
      </p:sp>
      <p:cxnSp>
        <p:nvCxnSpPr>
          <p:cNvPr id="17" name="Straight Arrow Connector 16"/>
          <p:cNvCxnSpPr/>
          <p:nvPr/>
        </p:nvCxnSpPr>
        <p:spPr>
          <a:xfrm>
            <a:off x="1243568" y="3195816"/>
            <a:ext cx="4480560" cy="0"/>
          </a:xfrm>
          <a:prstGeom prst="straightConnector1">
            <a:avLst/>
          </a:prstGeom>
          <a:ln w="28575">
            <a:solidFill>
              <a:schemeClr val="tx1"/>
            </a:solidFill>
            <a:prstDash val="dash"/>
            <a:tailEnd type="triangle"/>
          </a:ln>
        </p:spPr>
        <p:style>
          <a:lnRef idx="1">
            <a:schemeClr val="accent1"/>
          </a:lnRef>
          <a:fillRef idx="0">
            <a:schemeClr val="accent1"/>
          </a:fillRef>
          <a:effectRef idx="0">
            <a:schemeClr val="accent1"/>
          </a:effectRef>
          <a:fontRef idx="minor">
            <a:schemeClr val="tx1"/>
          </a:fontRef>
        </p:style>
      </p:cxnSp>
      <p:cxnSp>
        <p:nvCxnSpPr>
          <p:cNvPr id="18" name="Straight Arrow Connector 17"/>
          <p:cNvCxnSpPr/>
          <p:nvPr/>
        </p:nvCxnSpPr>
        <p:spPr>
          <a:xfrm flipV="1">
            <a:off x="5724128" y="1628800"/>
            <a:ext cx="0" cy="1554480"/>
          </a:xfrm>
          <a:prstGeom prst="straightConnector1">
            <a:avLst/>
          </a:prstGeom>
          <a:ln w="76200">
            <a:solidFill>
              <a:srgbClr val="660066"/>
            </a:solidFill>
            <a:tailEnd type="triangle"/>
          </a:ln>
        </p:spPr>
        <p:style>
          <a:lnRef idx="1">
            <a:schemeClr val="accent1"/>
          </a:lnRef>
          <a:fillRef idx="0">
            <a:schemeClr val="accent1"/>
          </a:fillRef>
          <a:effectRef idx="0">
            <a:schemeClr val="accent1"/>
          </a:effectRef>
          <a:fontRef idx="minor">
            <a:schemeClr val="tx1"/>
          </a:fontRef>
        </p:style>
      </p:cxnSp>
      <p:sp>
        <p:nvSpPr>
          <p:cNvPr id="14" name="TextBox 13"/>
          <p:cNvSpPr txBox="1"/>
          <p:nvPr/>
        </p:nvSpPr>
        <p:spPr>
          <a:xfrm>
            <a:off x="502948" y="5468184"/>
            <a:ext cx="612668" cy="461665"/>
          </a:xfrm>
          <a:prstGeom prst="rect">
            <a:avLst/>
          </a:prstGeom>
          <a:noFill/>
        </p:spPr>
        <p:txBody>
          <a:bodyPr wrap="none" rtlCol="0">
            <a:spAutoFit/>
          </a:bodyPr>
          <a:lstStyle/>
          <a:p>
            <a:r>
              <a:rPr lang="en-US" sz="2400" b="1" dirty="0"/>
              <a:t>CVI</a:t>
            </a:r>
            <a:endParaRPr lang="en-US" b="1" dirty="0"/>
          </a:p>
        </p:txBody>
      </p:sp>
      <p:sp>
        <p:nvSpPr>
          <p:cNvPr id="15" name="TextBox 14"/>
          <p:cNvSpPr txBox="1"/>
          <p:nvPr/>
        </p:nvSpPr>
        <p:spPr>
          <a:xfrm>
            <a:off x="1835696" y="5468184"/>
            <a:ext cx="639599" cy="461665"/>
          </a:xfrm>
          <a:prstGeom prst="rect">
            <a:avLst/>
          </a:prstGeom>
          <a:noFill/>
        </p:spPr>
        <p:txBody>
          <a:bodyPr wrap="none" rtlCol="0">
            <a:spAutoFit/>
          </a:bodyPr>
          <a:lstStyle/>
          <a:p>
            <a:r>
              <a:rPr lang="en-US" sz="2400" b="1" dirty="0"/>
              <a:t>CV</a:t>
            </a:r>
            <a:r>
              <a:rPr lang="en-US" sz="2400" b="1" baseline="-25000" dirty="0"/>
              <a:t>A</a:t>
            </a:r>
            <a:endParaRPr lang="en-US" b="1" baseline="-25000" dirty="0"/>
          </a:p>
        </p:txBody>
      </p:sp>
      <p:sp>
        <p:nvSpPr>
          <p:cNvPr id="19" name="Right Arrow 18"/>
          <p:cNvSpPr/>
          <p:nvPr/>
        </p:nvSpPr>
        <p:spPr>
          <a:xfrm>
            <a:off x="3328296" y="5166360"/>
            <a:ext cx="1152128" cy="85492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TextBox 22"/>
          <p:cNvSpPr txBox="1"/>
          <p:nvPr/>
        </p:nvSpPr>
        <p:spPr>
          <a:xfrm>
            <a:off x="4910056" y="4729520"/>
            <a:ext cx="639598" cy="1200329"/>
          </a:xfrm>
          <a:prstGeom prst="rect">
            <a:avLst/>
          </a:prstGeom>
          <a:noFill/>
        </p:spPr>
        <p:txBody>
          <a:bodyPr wrap="none" rtlCol="0">
            <a:spAutoFit/>
          </a:bodyPr>
          <a:lstStyle/>
          <a:p>
            <a:pPr algn="ctr"/>
            <a:r>
              <a:rPr lang="en-US" sz="2400" b="1" dirty="0"/>
              <a:t>CVI</a:t>
            </a:r>
          </a:p>
          <a:p>
            <a:pPr algn="ctr"/>
            <a:r>
              <a:rPr lang="en-US" sz="2400" b="1" dirty="0"/>
              <a:t>&amp;</a:t>
            </a:r>
          </a:p>
          <a:p>
            <a:pPr algn="ctr"/>
            <a:r>
              <a:rPr lang="en-US" sz="2400" b="1" dirty="0"/>
              <a:t>CV</a:t>
            </a:r>
            <a:r>
              <a:rPr lang="en-US" sz="2400" b="1" baseline="-25000" dirty="0"/>
              <a:t>A</a:t>
            </a:r>
            <a:endParaRPr lang="en-US" b="1" baseline="-25000" dirty="0"/>
          </a:p>
        </p:txBody>
      </p:sp>
    </p:spTree>
    <p:extLst>
      <p:ext uri="{BB962C8B-B14F-4D97-AF65-F5344CB8AC3E}">
        <p14:creationId xmlns:p14="http://schemas.microsoft.com/office/powerpoint/2010/main" val="317201998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ipe(down)">
                                      <p:cBhvr>
                                        <p:cTn id="7" dur="1250"/>
                                        <p:tgtEl>
                                          <p:spTgt spid="18"/>
                                        </p:tgtEl>
                                      </p:cBhvr>
                                    </p:animEffect>
                                  </p:childTnLst>
                                </p:cTn>
                              </p:par>
                            </p:childTnLst>
                          </p:cTn>
                        </p:par>
                      </p:childTnLst>
                    </p:cTn>
                  </p:par>
                  <p:par>
                    <p:cTn id="8" fill="hold">
                      <p:stCondLst>
                        <p:cond delay="indefinite"/>
                      </p:stCondLst>
                      <p:childTnLst>
                        <p:par>
                          <p:cTn id="9" fill="hold">
                            <p:stCondLst>
                              <p:cond delay="0"/>
                            </p:stCondLst>
                            <p:childTnLst>
                              <p:par>
                                <p:cTn id="10" presetID="26"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wipe(down)">
                                      <p:cBhvr>
                                        <p:cTn id="12" dur="580">
                                          <p:stCondLst>
                                            <p:cond delay="0"/>
                                          </p:stCondLst>
                                        </p:cTn>
                                        <p:tgtEl>
                                          <p:spTgt spid="3"/>
                                        </p:tgtEl>
                                      </p:cBhvr>
                                    </p:animEffect>
                                    <p:anim calcmode="lin" valueType="num">
                                      <p:cBhvr>
                                        <p:cTn id="13" dur="1822" tmFilter="0,0; 0.14,0.36; 0.43,0.73; 0.71,0.91; 1.0,1.0">
                                          <p:stCondLst>
                                            <p:cond delay="0"/>
                                          </p:stCondLst>
                                        </p:cTn>
                                        <p:tgtEl>
                                          <p:spTgt spid="3"/>
                                        </p:tgtEl>
                                        <p:attrNameLst>
                                          <p:attrName>ppt_x</p:attrName>
                                        </p:attrNameLst>
                                      </p:cBhvr>
                                      <p:tavLst>
                                        <p:tav tm="0">
                                          <p:val>
                                            <p:strVal val="#ppt_x-0.25"/>
                                          </p:val>
                                        </p:tav>
                                        <p:tav tm="100000">
                                          <p:val>
                                            <p:strVal val="#ppt_x"/>
                                          </p:val>
                                        </p:tav>
                                      </p:tavLst>
                                    </p:anim>
                                    <p:anim calcmode="lin" valueType="num">
                                      <p:cBhvr>
                                        <p:cTn id="14" dur="664" tmFilter="0.0,0.0; 0.25,0.07; 0.50,0.2; 0.75,0.467; 1.0,1.0">
                                          <p:stCondLst>
                                            <p:cond delay="0"/>
                                          </p:stCondLst>
                                        </p:cTn>
                                        <p:tgtEl>
                                          <p:spTgt spid="3"/>
                                        </p:tgtEl>
                                        <p:attrNameLst>
                                          <p:attrName>ppt_y</p:attrName>
                                        </p:attrNameLst>
                                      </p:cBhvr>
                                      <p:tavLst>
                                        <p:tav tm="0" fmla="#ppt_y-sin(pi*$)/3">
                                          <p:val>
                                            <p:fltVal val="0.5"/>
                                          </p:val>
                                        </p:tav>
                                        <p:tav tm="100000">
                                          <p:val>
                                            <p:fltVal val="1"/>
                                          </p:val>
                                        </p:tav>
                                      </p:tavLst>
                                    </p:anim>
                                    <p:anim calcmode="lin" valueType="num">
                                      <p:cBhvr>
                                        <p:cTn id="15" dur="664" tmFilter="0, 0; 0.125,0.2665; 0.25,0.4; 0.375,0.465; 0.5,0.5;  0.625,0.535; 0.75,0.6; 0.875,0.7335; 1,1">
                                          <p:stCondLst>
                                            <p:cond delay="664"/>
                                          </p:stCondLst>
                                        </p:cTn>
                                        <p:tgtEl>
                                          <p:spTgt spid="3"/>
                                        </p:tgtEl>
                                        <p:attrNameLst>
                                          <p:attrName>ppt_y</p:attrName>
                                        </p:attrNameLst>
                                      </p:cBhvr>
                                      <p:tavLst>
                                        <p:tav tm="0" fmla="#ppt_y-sin(pi*$)/9">
                                          <p:val>
                                            <p:fltVal val="0"/>
                                          </p:val>
                                        </p:tav>
                                        <p:tav tm="100000">
                                          <p:val>
                                            <p:fltVal val="1"/>
                                          </p:val>
                                        </p:tav>
                                      </p:tavLst>
                                    </p:anim>
                                    <p:anim calcmode="lin" valueType="num">
                                      <p:cBhvr>
                                        <p:cTn id="16" dur="332" tmFilter="0, 0; 0.125,0.2665; 0.25,0.4; 0.375,0.465; 0.5,0.5;  0.625,0.535; 0.75,0.6; 0.875,0.7335; 1,1">
                                          <p:stCondLst>
                                            <p:cond delay="1324"/>
                                          </p:stCondLst>
                                        </p:cTn>
                                        <p:tgtEl>
                                          <p:spTgt spid="3"/>
                                        </p:tgtEl>
                                        <p:attrNameLst>
                                          <p:attrName>ppt_y</p:attrName>
                                        </p:attrNameLst>
                                      </p:cBhvr>
                                      <p:tavLst>
                                        <p:tav tm="0" fmla="#ppt_y-sin(pi*$)/27">
                                          <p:val>
                                            <p:fltVal val="0"/>
                                          </p:val>
                                        </p:tav>
                                        <p:tav tm="100000">
                                          <p:val>
                                            <p:fltVal val="1"/>
                                          </p:val>
                                        </p:tav>
                                      </p:tavLst>
                                    </p:anim>
                                    <p:anim calcmode="lin" valueType="num">
                                      <p:cBhvr>
                                        <p:cTn id="17" dur="164" tmFilter="0, 0; 0.125,0.2665; 0.25,0.4; 0.375,0.465; 0.5,0.5;  0.625,0.535; 0.75,0.6; 0.875,0.7335; 1,1">
                                          <p:stCondLst>
                                            <p:cond delay="1656"/>
                                          </p:stCondLst>
                                        </p:cTn>
                                        <p:tgtEl>
                                          <p:spTgt spid="3"/>
                                        </p:tgtEl>
                                        <p:attrNameLst>
                                          <p:attrName>ppt_y</p:attrName>
                                        </p:attrNameLst>
                                      </p:cBhvr>
                                      <p:tavLst>
                                        <p:tav tm="0" fmla="#ppt_y-sin(pi*$)/81">
                                          <p:val>
                                            <p:fltVal val="0"/>
                                          </p:val>
                                        </p:tav>
                                        <p:tav tm="100000">
                                          <p:val>
                                            <p:fltVal val="1"/>
                                          </p:val>
                                        </p:tav>
                                      </p:tavLst>
                                    </p:anim>
                                    <p:animScale>
                                      <p:cBhvr>
                                        <p:cTn id="18" dur="26">
                                          <p:stCondLst>
                                            <p:cond delay="650"/>
                                          </p:stCondLst>
                                        </p:cTn>
                                        <p:tgtEl>
                                          <p:spTgt spid="3"/>
                                        </p:tgtEl>
                                      </p:cBhvr>
                                      <p:to x="100000" y="60000"/>
                                    </p:animScale>
                                    <p:animScale>
                                      <p:cBhvr>
                                        <p:cTn id="19" dur="166" decel="50000">
                                          <p:stCondLst>
                                            <p:cond delay="676"/>
                                          </p:stCondLst>
                                        </p:cTn>
                                        <p:tgtEl>
                                          <p:spTgt spid="3"/>
                                        </p:tgtEl>
                                      </p:cBhvr>
                                      <p:to x="100000" y="100000"/>
                                    </p:animScale>
                                    <p:animScale>
                                      <p:cBhvr>
                                        <p:cTn id="20" dur="26">
                                          <p:stCondLst>
                                            <p:cond delay="1312"/>
                                          </p:stCondLst>
                                        </p:cTn>
                                        <p:tgtEl>
                                          <p:spTgt spid="3"/>
                                        </p:tgtEl>
                                      </p:cBhvr>
                                      <p:to x="100000" y="80000"/>
                                    </p:animScale>
                                    <p:animScale>
                                      <p:cBhvr>
                                        <p:cTn id="21" dur="166" decel="50000">
                                          <p:stCondLst>
                                            <p:cond delay="1338"/>
                                          </p:stCondLst>
                                        </p:cTn>
                                        <p:tgtEl>
                                          <p:spTgt spid="3"/>
                                        </p:tgtEl>
                                      </p:cBhvr>
                                      <p:to x="100000" y="100000"/>
                                    </p:animScale>
                                    <p:animScale>
                                      <p:cBhvr>
                                        <p:cTn id="22" dur="26">
                                          <p:stCondLst>
                                            <p:cond delay="1642"/>
                                          </p:stCondLst>
                                        </p:cTn>
                                        <p:tgtEl>
                                          <p:spTgt spid="3"/>
                                        </p:tgtEl>
                                      </p:cBhvr>
                                      <p:to x="100000" y="90000"/>
                                    </p:animScale>
                                    <p:animScale>
                                      <p:cBhvr>
                                        <p:cTn id="23" dur="166" decel="50000">
                                          <p:stCondLst>
                                            <p:cond delay="1668"/>
                                          </p:stCondLst>
                                        </p:cTn>
                                        <p:tgtEl>
                                          <p:spTgt spid="3"/>
                                        </p:tgtEl>
                                      </p:cBhvr>
                                      <p:to x="100000" y="100000"/>
                                    </p:animScale>
                                    <p:animScale>
                                      <p:cBhvr>
                                        <p:cTn id="24" dur="26">
                                          <p:stCondLst>
                                            <p:cond delay="1808"/>
                                          </p:stCondLst>
                                        </p:cTn>
                                        <p:tgtEl>
                                          <p:spTgt spid="3"/>
                                        </p:tgtEl>
                                      </p:cBhvr>
                                      <p:to x="100000" y="95000"/>
                                    </p:animScale>
                                    <p:animScale>
                                      <p:cBhvr>
                                        <p:cTn id="25" dur="166" decel="50000">
                                          <p:stCondLst>
                                            <p:cond delay="1834"/>
                                          </p:stCondLst>
                                        </p:cTn>
                                        <p:tgtEl>
                                          <p:spTgt spid="3"/>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ChangeAspect="1"/>
          </p:cNvPicPr>
          <p:nvPr/>
        </p:nvPicPr>
        <p:blipFill>
          <a:blip r:embed="rId2">
            <a:extLst>
              <a:ext uri="{BEBA8EAE-BF5A-486C-A8C5-ECC9F3942E4B}">
                <a14:imgProps xmlns:a14="http://schemas.microsoft.com/office/drawing/2010/main">
                  <a14:imgLayer r:embed="rId3">
                    <a14:imgEffect>
                      <a14:saturation sat="400000"/>
                    </a14:imgEffect>
                  </a14:imgLayer>
                </a14:imgProps>
              </a:ext>
              <a:ext uri="{28A0092B-C50C-407E-A947-70E740481C1C}">
                <a14:useLocalDpi xmlns:a14="http://schemas.microsoft.com/office/drawing/2010/main" val="0"/>
              </a:ext>
            </a:extLst>
          </a:blip>
          <a:stretch>
            <a:fillRect/>
          </a:stretch>
        </p:blipFill>
        <p:spPr>
          <a:xfrm>
            <a:off x="755576" y="548680"/>
            <a:ext cx="7599023" cy="5705751"/>
          </a:xfrm>
          <a:prstGeom prst="rect">
            <a:avLst/>
          </a:prstGeom>
        </p:spPr>
      </p:pic>
      <p:sp>
        <p:nvSpPr>
          <p:cNvPr id="5" name="Oval 4"/>
          <p:cNvSpPr/>
          <p:nvPr/>
        </p:nvSpPr>
        <p:spPr>
          <a:xfrm rot="20522262">
            <a:off x="2899045" y="2746159"/>
            <a:ext cx="936104" cy="1440160"/>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Oval 5"/>
          <p:cNvSpPr/>
          <p:nvPr/>
        </p:nvSpPr>
        <p:spPr>
          <a:xfrm rot="2659377">
            <a:off x="5301959" y="1390862"/>
            <a:ext cx="936104" cy="1440160"/>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ardrop 6"/>
          <p:cNvSpPr/>
          <p:nvPr/>
        </p:nvSpPr>
        <p:spPr>
          <a:xfrm rot="14629464">
            <a:off x="6545294" y="1810886"/>
            <a:ext cx="1393492" cy="2056480"/>
          </a:xfrm>
          <a:custGeom>
            <a:avLst/>
            <a:gdLst>
              <a:gd name="connsiteX0" fmla="*/ 0 w 1152128"/>
              <a:gd name="connsiteY0" fmla="*/ 504056 h 1008112"/>
              <a:gd name="connsiteX1" fmla="*/ 576064 w 1152128"/>
              <a:gd name="connsiteY1" fmla="*/ 0 h 1008112"/>
              <a:gd name="connsiteX2" fmla="*/ 1152128 w 1152128"/>
              <a:gd name="connsiteY2" fmla="*/ 0 h 1008112"/>
              <a:gd name="connsiteX3" fmla="*/ 1152128 w 1152128"/>
              <a:gd name="connsiteY3" fmla="*/ 504056 h 1008112"/>
              <a:gd name="connsiteX4" fmla="*/ 576064 w 1152128"/>
              <a:gd name="connsiteY4" fmla="*/ 1008112 h 1008112"/>
              <a:gd name="connsiteX5" fmla="*/ 0 w 1152128"/>
              <a:gd name="connsiteY5" fmla="*/ 504056 h 1008112"/>
              <a:gd name="connsiteX0" fmla="*/ 0 w 1297809"/>
              <a:gd name="connsiteY0" fmla="*/ 1236837 h 1740893"/>
              <a:gd name="connsiteX1" fmla="*/ 576064 w 1297809"/>
              <a:gd name="connsiteY1" fmla="*/ 732781 h 1740893"/>
              <a:gd name="connsiteX2" fmla="*/ 1297809 w 1297809"/>
              <a:gd name="connsiteY2" fmla="*/ 0 h 1740893"/>
              <a:gd name="connsiteX3" fmla="*/ 1152128 w 1297809"/>
              <a:gd name="connsiteY3" fmla="*/ 1236837 h 1740893"/>
              <a:gd name="connsiteX4" fmla="*/ 576064 w 1297809"/>
              <a:gd name="connsiteY4" fmla="*/ 1740893 h 1740893"/>
              <a:gd name="connsiteX5" fmla="*/ 0 w 1297809"/>
              <a:gd name="connsiteY5" fmla="*/ 1236837 h 1740893"/>
              <a:gd name="connsiteX0" fmla="*/ 0 w 1310495"/>
              <a:gd name="connsiteY0" fmla="*/ 1236837 h 1741622"/>
              <a:gd name="connsiteX1" fmla="*/ 576064 w 1310495"/>
              <a:gd name="connsiteY1" fmla="*/ 732781 h 1741622"/>
              <a:gd name="connsiteX2" fmla="*/ 1297809 w 1310495"/>
              <a:gd name="connsiteY2" fmla="*/ 0 h 1741622"/>
              <a:gd name="connsiteX3" fmla="*/ 1310495 w 1310495"/>
              <a:gd name="connsiteY3" fmla="*/ 1314679 h 1741622"/>
              <a:gd name="connsiteX4" fmla="*/ 576064 w 1310495"/>
              <a:gd name="connsiteY4" fmla="*/ 1740893 h 1741622"/>
              <a:gd name="connsiteX5" fmla="*/ 0 w 1310495"/>
              <a:gd name="connsiteY5" fmla="*/ 1236837 h 1741622"/>
              <a:gd name="connsiteX0" fmla="*/ 2059 w 1312554"/>
              <a:gd name="connsiteY0" fmla="*/ 1236837 h 1741622"/>
              <a:gd name="connsiteX1" fmla="*/ 448063 w 1312554"/>
              <a:gd name="connsiteY1" fmla="*/ 597351 h 1741622"/>
              <a:gd name="connsiteX2" fmla="*/ 1299868 w 1312554"/>
              <a:gd name="connsiteY2" fmla="*/ 0 h 1741622"/>
              <a:gd name="connsiteX3" fmla="*/ 1312554 w 1312554"/>
              <a:gd name="connsiteY3" fmla="*/ 1314679 h 1741622"/>
              <a:gd name="connsiteX4" fmla="*/ 578123 w 1312554"/>
              <a:gd name="connsiteY4" fmla="*/ 1740893 h 1741622"/>
              <a:gd name="connsiteX5" fmla="*/ 2059 w 1312554"/>
              <a:gd name="connsiteY5" fmla="*/ 1236837 h 1741622"/>
              <a:gd name="connsiteX0" fmla="*/ 1399 w 1394862"/>
              <a:gd name="connsiteY0" fmla="*/ 1696564 h 1814593"/>
              <a:gd name="connsiteX1" fmla="*/ 530371 w 1394862"/>
              <a:gd name="connsiteY1" fmla="*/ 597351 h 1814593"/>
              <a:gd name="connsiteX2" fmla="*/ 1382176 w 1394862"/>
              <a:gd name="connsiteY2" fmla="*/ 0 h 1814593"/>
              <a:gd name="connsiteX3" fmla="*/ 1394862 w 1394862"/>
              <a:gd name="connsiteY3" fmla="*/ 1314679 h 1814593"/>
              <a:gd name="connsiteX4" fmla="*/ 660431 w 1394862"/>
              <a:gd name="connsiteY4" fmla="*/ 1740893 h 1814593"/>
              <a:gd name="connsiteX5" fmla="*/ 1399 w 1394862"/>
              <a:gd name="connsiteY5" fmla="*/ 1696564 h 1814593"/>
              <a:gd name="connsiteX0" fmla="*/ 29 w 1393492"/>
              <a:gd name="connsiteY0" fmla="*/ 1696564 h 2056480"/>
              <a:gd name="connsiteX1" fmla="*/ 529001 w 1393492"/>
              <a:gd name="connsiteY1" fmla="*/ 597351 h 2056480"/>
              <a:gd name="connsiteX2" fmla="*/ 1380806 w 1393492"/>
              <a:gd name="connsiteY2" fmla="*/ 0 h 2056480"/>
              <a:gd name="connsiteX3" fmla="*/ 1393492 w 1393492"/>
              <a:gd name="connsiteY3" fmla="*/ 1314679 h 2056480"/>
              <a:gd name="connsiteX4" fmla="*/ 546324 w 1393492"/>
              <a:gd name="connsiteY4" fmla="*/ 2042985 h 2056480"/>
              <a:gd name="connsiteX5" fmla="*/ 29 w 1393492"/>
              <a:gd name="connsiteY5" fmla="*/ 1696564 h 20564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93492" h="2056480">
                <a:moveTo>
                  <a:pt x="29" y="1696564"/>
                </a:moveTo>
                <a:cubicBezTo>
                  <a:pt x="-2858" y="1455625"/>
                  <a:pt x="210850" y="597351"/>
                  <a:pt x="529001" y="597351"/>
                </a:cubicBezTo>
                <a:lnTo>
                  <a:pt x="1380806" y="0"/>
                </a:lnTo>
                <a:cubicBezTo>
                  <a:pt x="1380806" y="168019"/>
                  <a:pt x="1393492" y="1146660"/>
                  <a:pt x="1393492" y="1314679"/>
                </a:cubicBezTo>
                <a:cubicBezTo>
                  <a:pt x="1393492" y="1593061"/>
                  <a:pt x="778568" y="1979337"/>
                  <a:pt x="546324" y="2042985"/>
                </a:cubicBezTo>
                <a:cubicBezTo>
                  <a:pt x="314080" y="2106633"/>
                  <a:pt x="2916" y="1937503"/>
                  <a:pt x="29" y="1696564"/>
                </a:cubicBezTo>
                <a:close/>
              </a:path>
            </a:pathLst>
          </a:cu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ardrop 6"/>
          <p:cNvSpPr/>
          <p:nvPr/>
        </p:nvSpPr>
        <p:spPr>
          <a:xfrm rot="14629464">
            <a:off x="4113619" y="3270891"/>
            <a:ext cx="785848" cy="2024633"/>
          </a:xfrm>
          <a:custGeom>
            <a:avLst/>
            <a:gdLst>
              <a:gd name="connsiteX0" fmla="*/ 0 w 1152128"/>
              <a:gd name="connsiteY0" fmla="*/ 504056 h 1008112"/>
              <a:gd name="connsiteX1" fmla="*/ 576064 w 1152128"/>
              <a:gd name="connsiteY1" fmla="*/ 0 h 1008112"/>
              <a:gd name="connsiteX2" fmla="*/ 1152128 w 1152128"/>
              <a:gd name="connsiteY2" fmla="*/ 0 h 1008112"/>
              <a:gd name="connsiteX3" fmla="*/ 1152128 w 1152128"/>
              <a:gd name="connsiteY3" fmla="*/ 504056 h 1008112"/>
              <a:gd name="connsiteX4" fmla="*/ 576064 w 1152128"/>
              <a:gd name="connsiteY4" fmla="*/ 1008112 h 1008112"/>
              <a:gd name="connsiteX5" fmla="*/ 0 w 1152128"/>
              <a:gd name="connsiteY5" fmla="*/ 504056 h 1008112"/>
              <a:gd name="connsiteX0" fmla="*/ 0 w 1297809"/>
              <a:gd name="connsiteY0" fmla="*/ 1236837 h 1740893"/>
              <a:gd name="connsiteX1" fmla="*/ 576064 w 1297809"/>
              <a:gd name="connsiteY1" fmla="*/ 732781 h 1740893"/>
              <a:gd name="connsiteX2" fmla="*/ 1297809 w 1297809"/>
              <a:gd name="connsiteY2" fmla="*/ 0 h 1740893"/>
              <a:gd name="connsiteX3" fmla="*/ 1152128 w 1297809"/>
              <a:gd name="connsiteY3" fmla="*/ 1236837 h 1740893"/>
              <a:gd name="connsiteX4" fmla="*/ 576064 w 1297809"/>
              <a:gd name="connsiteY4" fmla="*/ 1740893 h 1740893"/>
              <a:gd name="connsiteX5" fmla="*/ 0 w 1297809"/>
              <a:gd name="connsiteY5" fmla="*/ 1236837 h 1740893"/>
              <a:gd name="connsiteX0" fmla="*/ 0 w 1310495"/>
              <a:gd name="connsiteY0" fmla="*/ 1236837 h 1741622"/>
              <a:gd name="connsiteX1" fmla="*/ 576064 w 1310495"/>
              <a:gd name="connsiteY1" fmla="*/ 732781 h 1741622"/>
              <a:gd name="connsiteX2" fmla="*/ 1297809 w 1310495"/>
              <a:gd name="connsiteY2" fmla="*/ 0 h 1741622"/>
              <a:gd name="connsiteX3" fmla="*/ 1310495 w 1310495"/>
              <a:gd name="connsiteY3" fmla="*/ 1314679 h 1741622"/>
              <a:gd name="connsiteX4" fmla="*/ 576064 w 1310495"/>
              <a:gd name="connsiteY4" fmla="*/ 1740893 h 1741622"/>
              <a:gd name="connsiteX5" fmla="*/ 0 w 1310495"/>
              <a:gd name="connsiteY5" fmla="*/ 1236837 h 1741622"/>
              <a:gd name="connsiteX0" fmla="*/ 2059 w 1312554"/>
              <a:gd name="connsiteY0" fmla="*/ 1236837 h 1741622"/>
              <a:gd name="connsiteX1" fmla="*/ 448063 w 1312554"/>
              <a:gd name="connsiteY1" fmla="*/ 597351 h 1741622"/>
              <a:gd name="connsiteX2" fmla="*/ 1299868 w 1312554"/>
              <a:gd name="connsiteY2" fmla="*/ 0 h 1741622"/>
              <a:gd name="connsiteX3" fmla="*/ 1312554 w 1312554"/>
              <a:gd name="connsiteY3" fmla="*/ 1314679 h 1741622"/>
              <a:gd name="connsiteX4" fmla="*/ 578123 w 1312554"/>
              <a:gd name="connsiteY4" fmla="*/ 1740893 h 1741622"/>
              <a:gd name="connsiteX5" fmla="*/ 2059 w 1312554"/>
              <a:gd name="connsiteY5" fmla="*/ 1236837 h 1741622"/>
              <a:gd name="connsiteX0" fmla="*/ 1399 w 1394862"/>
              <a:gd name="connsiteY0" fmla="*/ 1696564 h 1814593"/>
              <a:gd name="connsiteX1" fmla="*/ 530371 w 1394862"/>
              <a:gd name="connsiteY1" fmla="*/ 597351 h 1814593"/>
              <a:gd name="connsiteX2" fmla="*/ 1382176 w 1394862"/>
              <a:gd name="connsiteY2" fmla="*/ 0 h 1814593"/>
              <a:gd name="connsiteX3" fmla="*/ 1394862 w 1394862"/>
              <a:gd name="connsiteY3" fmla="*/ 1314679 h 1814593"/>
              <a:gd name="connsiteX4" fmla="*/ 660431 w 1394862"/>
              <a:gd name="connsiteY4" fmla="*/ 1740893 h 1814593"/>
              <a:gd name="connsiteX5" fmla="*/ 1399 w 1394862"/>
              <a:gd name="connsiteY5" fmla="*/ 1696564 h 1814593"/>
              <a:gd name="connsiteX0" fmla="*/ 29 w 1393492"/>
              <a:gd name="connsiteY0" fmla="*/ 1696564 h 2056480"/>
              <a:gd name="connsiteX1" fmla="*/ 529001 w 1393492"/>
              <a:gd name="connsiteY1" fmla="*/ 597351 h 2056480"/>
              <a:gd name="connsiteX2" fmla="*/ 1380806 w 1393492"/>
              <a:gd name="connsiteY2" fmla="*/ 0 h 2056480"/>
              <a:gd name="connsiteX3" fmla="*/ 1393492 w 1393492"/>
              <a:gd name="connsiteY3" fmla="*/ 1314679 h 2056480"/>
              <a:gd name="connsiteX4" fmla="*/ 546324 w 1393492"/>
              <a:gd name="connsiteY4" fmla="*/ 2042985 h 2056480"/>
              <a:gd name="connsiteX5" fmla="*/ 29 w 1393492"/>
              <a:gd name="connsiteY5" fmla="*/ 1696564 h 2056480"/>
              <a:gd name="connsiteX0" fmla="*/ 2661 w 1396124"/>
              <a:gd name="connsiteY0" fmla="*/ 1696564 h 2055652"/>
              <a:gd name="connsiteX1" fmla="*/ 769061 w 1396124"/>
              <a:gd name="connsiteY1" fmla="*/ 696180 h 2055652"/>
              <a:gd name="connsiteX2" fmla="*/ 1383438 w 1396124"/>
              <a:gd name="connsiteY2" fmla="*/ 0 h 2055652"/>
              <a:gd name="connsiteX3" fmla="*/ 1396124 w 1396124"/>
              <a:gd name="connsiteY3" fmla="*/ 1314679 h 2055652"/>
              <a:gd name="connsiteX4" fmla="*/ 548956 w 1396124"/>
              <a:gd name="connsiteY4" fmla="*/ 2042985 h 2055652"/>
              <a:gd name="connsiteX5" fmla="*/ 2661 w 1396124"/>
              <a:gd name="connsiteY5" fmla="*/ 1696564 h 2055652"/>
              <a:gd name="connsiteX0" fmla="*/ 12665 w 1031808"/>
              <a:gd name="connsiteY0" fmla="*/ 1880554 h 2092706"/>
              <a:gd name="connsiteX1" fmla="*/ 404745 w 1031808"/>
              <a:gd name="connsiteY1" fmla="*/ 696180 h 2092706"/>
              <a:gd name="connsiteX2" fmla="*/ 1019122 w 1031808"/>
              <a:gd name="connsiteY2" fmla="*/ 0 h 2092706"/>
              <a:gd name="connsiteX3" fmla="*/ 1031808 w 1031808"/>
              <a:gd name="connsiteY3" fmla="*/ 1314679 h 2092706"/>
              <a:gd name="connsiteX4" fmla="*/ 184640 w 1031808"/>
              <a:gd name="connsiteY4" fmla="*/ 2042985 h 2092706"/>
              <a:gd name="connsiteX5" fmla="*/ 12665 w 1031808"/>
              <a:gd name="connsiteY5" fmla="*/ 1880554 h 2092706"/>
              <a:gd name="connsiteX0" fmla="*/ 20595 w 1039738"/>
              <a:gd name="connsiteY0" fmla="*/ 1880554 h 2090575"/>
              <a:gd name="connsiteX1" fmla="*/ 527850 w 1039738"/>
              <a:gd name="connsiteY1" fmla="*/ 752793 h 2090575"/>
              <a:gd name="connsiteX2" fmla="*/ 1027052 w 1039738"/>
              <a:gd name="connsiteY2" fmla="*/ 0 h 2090575"/>
              <a:gd name="connsiteX3" fmla="*/ 1039738 w 1039738"/>
              <a:gd name="connsiteY3" fmla="*/ 1314679 h 2090575"/>
              <a:gd name="connsiteX4" fmla="*/ 192570 w 1039738"/>
              <a:gd name="connsiteY4" fmla="*/ 2042985 h 2090575"/>
              <a:gd name="connsiteX5" fmla="*/ 20595 w 1039738"/>
              <a:gd name="connsiteY5" fmla="*/ 1880554 h 2090575"/>
              <a:gd name="connsiteX0" fmla="*/ 304676 w 863843"/>
              <a:gd name="connsiteY0" fmla="*/ 944753 h 2048091"/>
              <a:gd name="connsiteX1" fmla="*/ 351955 w 863843"/>
              <a:gd name="connsiteY1" fmla="*/ 752793 h 2048091"/>
              <a:gd name="connsiteX2" fmla="*/ 851157 w 863843"/>
              <a:gd name="connsiteY2" fmla="*/ 0 h 2048091"/>
              <a:gd name="connsiteX3" fmla="*/ 863843 w 863843"/>
              <a:gd name="connsiteY3" fmla="*/ 1314679 h 2048091"/>
              <a:gd name="connsiteX4" fmla="*/ 16675 w 863843"/>
              <a:gd name="connsiteY4" fmla="*/ 2042985 h 2048091"/>
              <a:gd name="connsiteX5" fmla="*/ 304676 w 863843"/>
              <a:gd name="connsiteY5" fmla="*/ 944753 h 2048091"/>
              <a:gd name="connsiteX0" fmla="*/ 299482 w 845963"/>
              <a:gd name="connsiteY0" fmla="*/ 944753 h 2047419"/>
              <a:gd name="connsiteX1" fmla="*/ 346761 w 845963"/>
              <a:gd name="connsiteY1" fmla="*/ 752793 h 2047419"/>
              <a:gd name="connsiteX2" fmla="*/ 845963 w 845963"/>
              <a:gd name="connsiteY2" fmla="*/ 0 h 2047419"/>
              <a:gd name="connsiteX3" fmla="*/ 743717 w 845963"/>
              <a:gd name="connsiteY3" fmla="*/ 1293937 h 2047419"/>
              <a:gd name="connsiteX4" fmla="*/ 11481 w 845963"/>
              <a:gd name="connsiteY4" fmla="*/ 2042985 h 2047419"/>
              <a:gd name="connsiteX5" fmla="*/ 299482 w 845963"/>
              <a:gd name="connsiteY5" fmla="*/ 944753 h 2047419"/>
              <a:gd name="connsiteX0" fmla="*/ 118904 w 876907"/>
              <a:gd name="connsiteY0" fmla="*/ 1495865 h 2045154"/>
              <a:gd name="connsiteX1" fmla="*/ 377705 w 876907"/>
              <a:gd name="connsiteY1" fmla="*/ 752793 h 2045154"/>
              <a:gd name="connsiteX2" fmla="*/ 876907 w 876907"/>
              <a:gd name="connsiteY2" fmla="*/ 0 h 2045154"/>
              <a:gd name="connsiteX3" fmla="*/ 774661 w 876907"/>
              <a:gd name="connsiteY3" fmla="*/ 1293937 h 2045154"/>
              <a:gd name="connsiteX4" fmla="*/ 42425 w 876907"/>
              <a:gd name="connsiteY4" fmla="*/ 2042985 h 2045154"/>
              <a:gd name="connsiteX5" fmla="*/ 118904 w 876907"/>
              <a:gd name="connsiteY5" fmla="*/ 1495865 h 2045154"/>
              <a:gd name="connsiteX0" fmla="*/ 118904 w 814515"/>
              <a:gd name="connsiteY0" fmla="*/ 1475344 h 2024633"/>
              <a:gd name="connsiteX1" fmla="*/ 377705 w 814515"/>
              <a:gd name="connsiteY1" fmla="*/ 732272 h 2024633"/>
              <a:gd name="connsiteX2" fmla="*/ 814515 w 814515"/>
              <a:gd name="connsiteY2" fmla="*/ 0 h 2024633"/>
              <a:gd name="connsiteX3" fmla="*/ 774661 w 814515"/>
              <a:gd name="connsiteY3" fmla="*/ 1273416 h 2024633"/>
              <a:gd name="connsiteX4" fmla="*/ 42425 w 814515"/>
              <a:gd name="connsiteY4" fmla="*/ 2022464 h 2024633"/>
              <a:gd name="connsiteX5" fmla="*/ 118904 w 814515"/>
              <a:gd name="connsiteY5" fmla="*/ 1475344 h 20246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14515" h="2024633">
                <a:moveTo>
                  <a:pt x="118904" y="1475344"/>
                </a:moveTo>
                <a:cubicBezTo>
                  <a:pt x="174784" y="1260312"/>
                  <a:pt x="59554" y="732272"/>
                  <a:pt x="377705" y="732272"/>
                </a:cubicBezTo>
                <a:lnTo>
                  <a:pt x="814515" y="0"/>
                </a:lnTo>
                <a:cubicBezTo>
                  <a:pt x="814515" y="168019"/>
                  <a:pt x="774661" y="1105397"/>
                  <a:pt x="774661" y="1273416"/>
                </a:cubicBezTo>
                <a:cubicBezTo>
                  <a:pt x="774661" y="1551798"/>
                  <a:pt x="151718" y="1988809"/>
                  <a:pt x="42425" y="2022464"/>
                </a:cubicBezTo>
                <a:cubicBezTo>
                  <a:pt x="-66868" y="2056119"/>
                  <a:pt x="63024" y="1690376"/>
                  <a:pt x="118904" y="1475344"/>
                </a:cubicBezTo>
                <a:close/>
              </a:path>
            </a:pathLst>
          </a:cu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rot="18159493">
            <a:off x="3281666" y="2165309"/>
            <a:ext cx="2912594" cy="984274"/>
          </a:xfrm>
          <a:custGeom>
            <a:avLst/>
            <a:gdLst>
              <a:gd name="connsiteX0" fmla="*/ 0 w 2952329"/>
              <a:gd name="connsiteY0" fmla="*/ 0 h 473380"/>
              <a:gd name="connsiteX1" fmla="*/ 2952329 w 2952329"/>
              <a:gd name="connsiteY1" fmla="*/ 0 h 473380"/>
              <a:gd name="connsiteX2" fmla="*/ 2952329 w 2952329"/>
              <a:gd name="connsiteY2" fmla="*/ 473380 h 473380"/>
              <a:gd name="connsiteX3" fmla="*/ 0 w 2952329"/>
              <a:gd name="connsiteY3" fmla="*/ 473380 h 473380"/>
              <a:gd name="connsiteX4" fmla="*/ 0 w 2952329"/>
              <a:gd name="connsiteY4" fmla="*/ 0 h 473380"/>
              <a:gd name="connsiteX0" fmla="*/ 208547 w 3160876"/>
              <a:gd name="connsiteY0" fmla="*/ 0 h 489422"/>
              <a:gd name="connsiteX1" fmla="*/ 3160876 w 3160876"/>
              <a:gd name="connsiteY1" fmla="*/ 0 h 489422"/>
              <a:gd name="connsiteX2" fmla="*/ 3160876 w 3160876"/>
              <a:gd name="connsiteY2" fmla="*/ 473380 h 489422"/>
              <a:gd name="connsiteX3" fmla="*/ 0 w 3160876"/>
              <a:gd name="connsiteY3" fmla="*/ 489422 h 489422"/>
              <a:gd name="connsiteX4" fmla="*/ 208547 w 3160876"/>
              <a:gd name="connsiteY4" fmla="*/ 0 h 489422"/>
              <a:gd name="connsiteX0" fmla="*/ 256673 w 3160876"/>
              <a:gd name="connsiteY0" fmla="*/ 80210 h 489422"/>
              <a:gd name="connsiteX1" fmla="*/ 3160876 w 3160876"/>
              <a:gd name="connsiteY1" fmla="*/ 0 h 489422"/>
              <a:gd name="connsiteX2" fmla="*/ 3160876 w 3160876"/>
              <a:gd name="connsiteY2" fmla="*/ 473380 h 489422"/>
              <a:gd name="connsiteX3" fmla="*/ 0 w 3160876"/>
              <a:gd name="connsiteY3" fmla="*/ 489422 h 489422"/>
              <a:gd name="connsiteX4" fmla="*/ 256673 w 3160876"/>
              <a:gd name="connsiteY4" fmla="*/ 80210 h 489422"/>
              <a:gd name="connsiteX0" fmla="*/ 256673 w 3160876"/>
              <a:gd name="connsiteY0" fmla="*/ 352925 h 762137"/>
              <a:gd name="connsiteX1" fmla="*/ 3160876 w 3160876"/>
              <a:gd name="connsiteY1" fmla="*/ 0 h 762137"/>
              <a:gd name="connsiteX2" fmla="*/ 3160876 w 3160876"/>
              <a:gd name="connsiteY2" fmla="*/ 746095 h 762137"/>
              <a:gd name="connsiteX3" fmla="*/ 0 w 3160876"/>
              <a:gd name="connsiteY3" fmla="*/ 762137 h 762137"/>
              <a:gd name="connsiteX4" fmla="*/ 256673 w 3160876"/>
              <a:gd name="connsiteY4" fmla="*/ 352925 h 762137"/>
              <a:gd name="connsiteX0" fmla="*/ 248282 w 3160876"/>
              <a:gd name="connsiteY0" fmla="*/ 0 h 866765"/>
              <a:gd name="connsiteX1" fmla="*/ 3160876 w 3160876"/>
              <a:gd name="connsiteY1" fmla="*/ 104628 h 866765"/>
              <a:gd name="connsiteX2" fmla="*/ 3160876 w 3160876"/>
              <a:gd name="connsiteY2" fmla="*/ 850723 h 866765"/>
              <a:gd name="connsiteX3" fmla="*/ 0 w 3160876"/>
              <a:gd name="connsiteY3" fmla="*/ 866765 h 866765"/>
              <a:gd name="connsiteX4" fmla="*/ 248282 w 3160876"/>
              <a:gd name="connsiteY4" fmla="*/ 0 h 866765"/>
              <a:gd name="connsiteX0" fmla="*/ 0 w 2912594"/>
              <a:gd name="connsiteY0" fmla="*/ 0 h 984274"/>
              <a:gd name="connsiteX1" fmla="*/ 2912594 w 2912594"/>
              <a:gd name="connsiteY1" fmla="*/ 104628 h 984274"/>
              <a:gd name="connsiteX2" fmla="*/ 2912594 w 2912594"/>
              <a:gd name="connsiteY2" fmla="*/ 850723 h 984274"/>
              <a:gd name="connsiteX3" fmla="*/ 735095 w 2912594"/>
              <a:gd name="connsiteY3" fmla="*/ 984274 h 984274"/>
              <a:gd name="connsiteX4" fmla="*/ 0 w 2912594"/>
              <a:gd name="connsiteY4" fmla="*/ 0 h 9842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12594" h="984274">
                <a:moveTo>
                  <a:pt x="0" y="0"/>
                </a:moveTo>
                <a:lnTo>
                  <a:pt x="2912594" y="104628"/>
                </a:lnTo>
                <a:lnTo>
                  <a:pt x="2912594" y="850723"/>
                </a:lnTo>
                <a:lnTo>
                  <a:pt x="735095" y="984274"/>
                </a:lnTo>
                <a:lnTo>
                  <a:pt x="0" y="0"/>
                </a:lnTo>
                <a:close/>
              </a:path>
            </a:pathLst>
          </a:cu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8"/>
          <p:cNvSpPr/>
          <p:nvPr/>
        </p:nvSpPr>
        <p:spPr>
          <a:xfrm>
            <a:off x="4716016" y="3140968"/>
            <a:ext cx="3160876" cy="762137"/>
          </a:xfrm>
          <a:custGeom>
            <a:avLst/>
            <a:gdLst>
              <a:gd name="connsiteX0" fmla="*/ 0 w 2952329"/>
              <a:gd name="connsiteY0" fmla="*/ 0 h 473380"/>
              <a:gd name="connsiteX1" fmla="*/ 2952329 w 2952329"/>
              <a:gd name="connsiteY1" fmla="*/ 0 h 473380"/>
              <a:gd name="connsiteX2" fmla="*/ 2952329 w 2952329"/>
              <a:gd name="connsiteY2" fmla="*/ 473380 h 473380"/>
              <a:gd name="connsiteX3" fmla="*/ 0 w 2952329"/>
              <a:gd name="connsiteY3" fmla="*/ 473380 h 473380"/>
              <a:gd name="connsiteX4" fmla="*/ 0 w 2952329"/>
              <a:gd name="connsiteY4" fmla="*/ 0 h 473380"/>
              <a:gd name="connsiteX0" fmla="*/ 208547 w 3160876"/>
              <a:gd name="connsiteY0" fmla="*/ 0 h 489422"/>
              <a:gd name="connsiteX1" fmla="*/ 3160876 w 3160876"/>
              <a:gd name="connsiteY1" fmla="*/ 0 h 489422"/>
              <a:gd name="connsiteX2" fmla="*/ 3160876 w 3160876"/>
              <a:gd name="connsiteY2" fmla="*/ 473380 h 489422"/>
              <a:gd name="connsiteX3" fmla="*/ 0 w 3160876"/>
              <a:gd name="connsiteY3" fmla="*/ 489422 h 489422"/>
              <a:gd name="connsiteX4" fmla="*/ 208547 w 3160876"/>
              <a:gd name="connsiteY4" fmla="*/ 0 h 489422"/>
              <a:gd name="connsiteX0" fmla="*/ 256673 w 3160876"/>
              <a:gd name="connsiteY0" fmla="*/ 80210 h 489422"/>
              <a:gd name="connsiteX1" fmla="*/ 3160876 w 3160876"/>
              <a:gd name="connsiteY1" fmla="*/ 0 h 489422"/>
              <a:gd name="connsiteX2" fmla="*/ 3160876 w 3160876"/>
              <a:gd name="connsiteY2" fmla="*/ 473380 h 489422"/>
              <a:gd name="connsiteX3" fmla="*/ 0 w 3160876"/>
              <a:gd name="connsiteY3" fmla="*/ 489422 h 489422"/>
              <a:gd name="connsiteX4" fmla="*/ 256673 w 3160876"/>
              <a:gd name="connsiteY4" fmla="*/ 80210 h 489422"/>
              <a:gd name="connsiteX0" fmla="*/ 256673 w 3160876"/>
              <a:gd name="connsiteY0" fmla="*/ 352925 h 762137"/>
              <a:gd name="connsiteX1" fmla="*/ 3160876 w 3160876"/>
              <a:gd name="connsiteY1" fmla="*/ 0 h 762137"/>
              <a:gd name="connsiteX2" fmla="*/ 3160876 w 3160876"/>
              <a:gd name="connsiteY2" fmla="*/ 746095 h 762137"/>
              <a:gd name="connsiteX3" fmla="*/ 0 w 3160876"/>
              <a:gd name="connsiteY3" fmla="*/ 762137 h 762137"/>
              <a:gd name="connsiteX4" fmla="*/ 256673 w 3160876"/>
              <a:gd name="connsiteY4" fmla="*/ 352925 h 7621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60876" h="762137">
                <a:moveTo>
                  <a:pt x="256673" y="352925"/>
                </a:moveTo>
                <a:lnTo>
                  <a:pt x="3160876" y="0"/>
                </a:lnTo>
                <a:lnTo>
                  <a:pt x="3160876" y="746095"/>
                </a:lnTo>
                <a:lnTo>
                  <a:pt x="0" y="762137"/>
                </a:lnTo>
                <a:lnTo>
                  <a:pt x="256673" y="352925"/>
                </a:lnTo>
                <a:close/>
              </a:path>
            </a:pathLst>
          </a:cu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87C95777-3C08-49E9-AFB3-D6BAEFAFBBB7}"/>
              </a:ext>
            </a:extLst>
          </p:cNvPr>
          <p:cNvSpPr txBox="1"/>
          <p:nvPr/>
        </p:nvSpPr>
        <p:spPr>
          <a:xfrm>
            <a:off x="3563887" y="172339"/>
            <a:ext cx="4320481" cy="461665"/>
          </a:xfrm>
          <a:prstGeom prst="rect">
            <a:avLst/>
          </a:prstGeom>
          <a:noFill/>
        </p:spPr>
        <p:txBody>
          <a:bodyPr wrap="square" rtlCol="0">
            <a:spAutoFit/>
          </a:bodyPr>
          <a:lstStyle/>
          <a:p>
            <a:pPr algn="r" rtl="1"/>
            <a:r>
              <a:rPr lang="fa-IR" sz="2400" b="1" dirty="0">
                <a:solidFill>
                  <a:srgbClr val="0070C0"/>
                </a:solidFill>
              </a:rPr>
              <a:t>عدم دقت مطلوب</a:t>
            </a:r>
            <a:endParaRPr lang="en-US" sz="2400" b="1" dirty="0">
              <a:solidFill>
                <a:srgbClr val="0070C0"/>
              </a:solidFill>
            </a:endParaRPr>
          </a:p>
        </p:txBody>
      </p:sp>
      <p:sp>
        <p:nvSpPr>
          <p:cNvPr id="2" name="Rectangle 1"/>
          <p:cNvSpPr/>
          <p:nvPr/>
        </p:nvSpPr>
        <p:spPr>
          <a:xfrm>
            <a:off x="2699790" y="706012"/>
            <a:ext cx="4464497" cy="3803108"/>
          </a:xfrm>
          <a:prstGeom prst="rect">
            <a:avLst/>
          </a:prstGeom>
          <a:solidFill>
            <a:srgbClr val="FAFAF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1" name="Straight Arrow Connector 10"/>
          <p:cNvCxnSpPr/>
          <p:nvPr/>
        </p:nvCxnSpPr>
        <p:spPr>
          <a:xfrm>
            <a:off x="2282552" y="3645024"/>
            <a:ext cx="2377440" cy="0"/>
          </a:xfrm>
          <a:prstGeom prst="straightConnector1">
            <a:avLst/>
          </a:prstGeom>
          <a:ln w="28575">
            <a:solidFill>
              <a:schemeClr val="tx1"/>
            </a:solidFill>
            <a:prstDash val="dash"/>
            <a:tailEnd type="triangle"/>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1706171" y="3291203"/>
            <a:ext cx="939209" cy="461665"/>
          </a:xfrm>
          <a:prstGeom prst="rect">
            <a:avLst/>
          </a:prstGeom>
          <a:noFill/>
        </p:spPr>
        <p:txBody>
          <a:bodyPr wrap="square" rtlCol="0">
            <a:spAutoFit/>
          </a:bodyPr>
          <a:lstStyle/>
          <a:p>
            <a:r>
              <a:rPr lang="en-US" sz="2400" b="1" dirty="0">
                <a:solidFill>
                  <a:srgbClr val="FF0000"/>
                </a:solidFill>
              </a:rPr>
              <a:t>12%</a:t>
            </a:r>
          </a:p>
        </p:txBody>
      </p:sp>
      <p:cxnSp>
        <p:nvCxnSpPr>
          <p:cNvPr id="14" name="Straight Arrow Connector 13"/>
          <p:cNvCxnSpPr/>
          <p:nvPr/>
        </p:nvCxnSpPr>
        <p:spPr>
          <a:xfrm>
            <a:off x="4660921" y="3699953"/>
            <a:ext cx="0" cy="1041211"/>
          </a:xfrm>
          <a:prstGeom prst="straightConnector1">
            <a:avLst/>
          </a:prstGeom>
          <a:ln w="28575">
            <a:solidFill>
              <a:schemeClr val="tx1"/>
            </a:solidFill>
            <a:prstDash val="dash"/>
            <a:tailEnd type="triangle"/>
          </a:ln>
        </p:spPr>
        <p:style>
          <a:lnRef idx="1">
            <a:schemeClr val="accent1"/>
          </a:lnRef>
          <a:fillRef idx="0">
            <a:schemeClr val="accent1"/>
          </a:fillRef>
          <a:effectRef idx="0">
            <a:schemeClr val="accent1"/>
          </a:effectRef>
          <a:fontRef idx="minor">
            <a:schemeClr val="tx1"/>
          </a:fontRef>
        </p:style>
      </p:cxnSp>
      <p:sp>
        <p:nvSpPr>
          <p:cNvPr id="15" name="TextBox 14"/>
          <p:cNvSpPr txBox="1"/>
          <p:nvPr/>
        </p:nvSpPr>
        <p:spPr>
          <a:xfrm>
            <a:off x="4427984" y="4695527"/>
            <a:ext cx="592977" cy="461665"/>
          </a:xfrm>
          <a:prstGeom prst="rect">
            <a:avLst/>
          </a:prstGeom>
          <a:noFill/>
        </p:spPr>
        <p:txBody>
          <a:bodyPr wrap="square" rtlCol="0">
            <a:spAutoFit/>
          </a:bodyPr>
          <a:lstStyle/>
          <a:p>
            <a:r>
              <a:rPr lang="en-US" sz="2400" b="1" dirty="0">
                <a:solidFill>
                  <a:srgbClr val="FF0000"/>
                </a:solidFill>
              </a:rPr>
              <a:t>0.5</a:t>
            </a:r>
          </a:p>
        </p:txBody>
      </p:sp>
      <p:sp>
        <p:nvSpPr>
          <p:cNvPr id="17" name="TextBox 16"/>
          <p:cNvSpPr txBox="1"/>
          <p:nvPr/>
        </p:nvSpPr>
        <p:spPr>
          <a:xfrm>
            <a:off x="1979712" y="5301208"/>
            <a:ext cx="6120680" cy="1415772"/>
          </a:xfrm>
          <a:prstGeom prst="rect">
            <a:avLst/>
          </a:prstGeom>
          <a:solidFill>
            <a:srgbClr val="F5F5F5"/>
          </a:solidFill>
        </p:spPr>
        <p:txBody>
          <a:bodyPr wrap="square" rtlCol="0">
            <a:spAutoFit/>
          </a:bodyPr>
          <a:lstStyle/>
          <a:p>
            <a:pPr algn="ctr">
              <a:spcBef>
                <a:spcPts val="1800"/>
              </a:spcBef>
              <a:spcAft>
                <a:spcPts val="1800"/>
              </a:spcAft>
            </a:pPr>
            <a:r>
              <a:rPr lang="en-US" sz="2800" b="1" dirty="0"/>
              <a:t>CV</a:t>
            </a:r>
            <a:r>
              <a:rPr lang="en-US" sz="2800" b="1" baseline="-25000" dirty="0"/>
              <a:t>A</a:t>
            </a:r>
            <a:r>
              <a:rPr lang="en-US" sz="2800" b="1" dirty="0"/>
              <a:t>/CVI</a:t>
            </a:r>
          </a:p>
          <a:p>
            <a:pPr algn="ctr">
              <a:spcBef>
                <a:spcPts val="1800"/>
              </a:spcBef>
              <a:spcAft>
                <a:spcPts val="1800"/>
              </a:spcAft>
            </a:pPr>
            <a:endParaRPr lang="en-US" sz="2800" b="1" dirty="0"/>
          </a:p>
        </p:txBody>
      </p:sp>
      <p:sp>
        <p:nvSpPr>
          <p:cNvPr id="18" name="TextBox 17"/>
          <p:cNvSpPr txBox="1"/>
          <p:nvPr/>
        </p:nvSpPr>
        <p:spPr>
          <a:xfrm>
            <a:off x="4418881" y="3778975"/>
            <a:ext cx="1077195" cy="523220"/>
          </a:xfrm>
          <a:prstGeom prst="rect">
            <a:avLst/>
          </a:prstGeom>
          <a:noFill/>
          <a:ln>
            <a:noFill/>
          </a:ln>
        </p:spPr>
        <p:txBody>
          <a:bodyPr wrap="square" rtlCol="0">
            <a:spAutoFit/>
          </a:bodyPr>
          <a:lstStyle/>
          <a:p>
            <a:pPr algn="ctr">
              <a:spcBef>
                <a:spcPts val="1800"/>
              </a:spcBef>
              <a:spcAft>
                <a:spcPts val="1800"/>
              </a:spcAft>
            </a:pPr>
            <a:r>
              <a:rPr lang="en-US" sz="2800" b="1" dirty="0"/>
              <a:t>→</a:t>
            </a:r>
            <a:endParaRPr lang="en-US" sz="2800" b="1" dirty="0">
              <a:solidFill>
                <a:srgbClr val="FF0000"/>
              </a:solidFill>
            </a:endParaRPr>
          </a:p>
        </p:txBody>
      </p:sp>
      <p:sp>
        <p:nvSpPr>
          <p:cNvPr id="19" name="TextBox 18"/>
          <p:cNvSpPr txBox="1"/>
          <p:nvPr/>
        </p:nvSpPr>
        <p:spPr>
          <a:xfrm>
            <a:off x="5205541" y="3789040"/>
            <a:ext cx="2318787" cy="523220"/>
          </a:xfrm>
          <a:prstGeom prst="rect">
            <a:avLst/>
          </a:prstGeom>
          <a:solidFill>
            <a:srgbClr val="FFFF00"/>
          </a:solidFill>
          <a:ln>
            <a:solidFill>
              <a:schemeClr val="tx1"/>
            </a:solidFill>
          </a:ln>
        </p:spPr>
        <p:txBody>
          <a:bodyPr wrap="square" rtlCol="0">
            <a:spAutoFit/>
          </a:bodyPr>
          <a:lstStyle/>
          <a:p>
            <a:pPr algn="ctr">
              <a:spcBef>
                <a:spcPts val="1800"/>
              </a:spcBef>
              <a:spcAft>
                <a:spcPts val="1800"/>
              </a:spcAft>
            </a:pPr>
            <a:r>
              <a:rPr lang="en-US" sz="2800" b="1" dirty="0">
                <a:solidFill>
                  <a:sysClr val="windowText" lastClr="000000"/>
                </a:solidFill>
              </a:rPr>
              <a:t>CV</a:t>
            </a:r>
            <a:r>
              <a:rPr lang="en-US" sz="2800" b="1" baseline="-25000" dirty="0">
                <a:solidFill>
                  <a:sysClr val="windowText" lastClr="000000"/>
                </a:solidFill>
              </a:rPr>
              <a:t>A</a:t>
            </a:r>
            <a:r>
              <a:rPr lang="en-US" sz="2800" b="1" dirty="0">
                <a:solidFill>
                  <a:sysClr val="windowText" lastClr="000000"/>
                </a:solidFill>
              </a:rPr>
              <a:t>/CVI = 0.5</a:t>
            </a:r>
          </a:p>
        </p:txBody>
      </p:sp>
    </p:spTree>
    <p:extLst>
      <p:ext uri="{BB962C8B-B14F-4D97-AF65-F5344CB8AC3E}">
        <p14:creationId xmlns:p14="http://schemas.microsoft.com/office/powerpoint/2010/main" val="2735668138"/>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xit" presetSubtype="4" fill="hold" grpId="0" nodeType="clickEffect">
                                  <p:stCondLst>
                                    <p:cond delay="0"/>
                                  </p:stCondLst>
                                  <p:childTnLst>
                                    <p:animEffect transition="out" filter="wipe(down)">
                                      <p:cBhvr>
                                        <p:cTn id="6" dur="5000"/>
                                        <p:tgtEl>
                                          <p:spTgt spid="2"/>
                                        </p:tgtEl>
                                      </p:cBhvr>
                                    </p:animEffect>
                                    <p:set>
                                      <p:cBhvr>
                                        <p:cTn id="7" dur="1" fill="hold">
                                          <p:stCondLst>
                                            <p:cond delay="4999"/>
                                          </p:stCondLst>
                                        </p:cTn>
                                        <p:tgtEl>
                                          <p:spTgt spid="2"/>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wipe(left)">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wipe(left)">
                                      <p:cBhvr>
                                        <p:cTn id="17" dur="500"/>
                                        <p:tgtEl>
                                          <p:spTgt spid="11"/>
                                        </p:tgtEl>
                                      </p:cBhvr>
                                    </p:animEffect>
                                  </p:childTnLst>
                                </p:cTn>
                              </p:par>
                            </p:childTnLst>
                          </p:cTn>
                        </p:par>
                        <p:par>
                          <p:cTn id="18" fill="hold">
                            <p:stCondLst>
                              <p:cond delay="500"/>
                            </p:stCondLst>
                            <p:childTnLst>
                              <p:par>
                                <p:cTn id="19" presetID="22" presetClass="entr" presetSubtype="1" fill="hold" nodeType="after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wipe(up)">
                                      <p:cBhvr>
                                        <p:cTn id="21" dur="500"/>
                                        <p:tgtEl>
                                          <p:spTgt spid="14"/>
                                        </p:tgtEl>
                                      </p:cBhvr>
                                    </p:animEffect>
                                  </p:childTnLst>
                                </p:cTn>
                              </p:par>
                            </p:childTnLst>
                          </p:cTn>
                        </p:par>
                        <p:par>
                          <p:cTn id="22" fill="hold">
                            <p:stCondLst>
                              <p:cond delay="1000"/>
                            </p:stCondLst>
                            <p:childTnLst>
                              <p:par>
                                <p:cTn id="23" presetID="22" presetClass="entr" presetSubtype="1" fill="hold" grpId="0" nodeType="after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wipe(up)">
                                      <p:cBhvr>
                                        <p:cTn id="25" dur="500"/>
                                        <p:tgtEl>
                                          <p:spTgt spid="15"/>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8" fill="hold" grpId="0" nodeType="clickEffect">
                                  <p:stCondLst>
                                    <p:cond delay="0"/>
                                  </p:stCondLst>
                                  <p:childTnLst>
                                    <p:set>
                                      <p:cBhvr>
                                        <p:cTn id="29" dur="1" fill="hold">
                                          <p:stCondLst>
                                            <p:cond delay="0"/>
                                          </p:stCondLst>
                                        </p:cTn>
                                        <p:tgtEl>
                                          <p:spTgt spid="18"/>
                                        </p:tgtEl>
                                        <p:attrNameLst>
                                          <p:attrName>style.visibility</p:attrName>
                                        </p:attrNameLst>
                                      </p:cBhvr>
                                      <p:to>
                                        <p:strVal val="visible"/>
                                      </p:to>
                                    </p:set>
                                    <p:animEffect transition="in" filter="wipe(left)">
                                      <p:cBhvr>
                                        <p:cTn id="30" dur="500"/>
                                        <p:tgtEl>
                                          <p:spTgt spid="18"/>
                                        </p:tgtEl>
                                      </p:cBhvr>
                                    </p:animEffect>
                                  </p:childTnLst>
                                </p:cTn>
                              </p:par>
                            </p:childTnLst>
                          </p:cTn>
                        </p:par>
                        <p:par>
                          <p:cTn id="31" fill="hold">
                            <p:stCondLst>
                              <p:cond delay="500"/>
                            </p:stCondLst>
                            <p:childTnLst>
                              <p:par>
                                <p:cTn id="32" presetID="22" presetClass="entr" presetSubtype="8" fill="hold" grpId="0" nodeType="afterEffect">
                                  <p:stCondLst>
                                    <p:cond delay="0"/>
                                  </p:stCondLst>
                                  <p:childTnLst>
                                    <p:set>
                                      <p:cBhvr>
                                        <p:cTn id="33" dur="1" fill="hold">
                                          <p:stCondLst>
                                            <p:cond delay="0"/>
                                          </p:stCondLst>
                                        </p:cTn>
                                        <p:tgtEl>
                                          <p:spTgt spid="19"/>
                                        </p:tgtEl>
                                        <p:attrNameLst>
                                          <p:attrName>style.visibility</p:attrName>
                                        </p:attrNameLst>
                                      </p:cBhvr>
                                      <p:to>
                                        <p:strVal val="visible"/>
                                      </p:to>
                                    </p:set>
                                    <p:animEffect transition="in" filter="wipe(left)">
                                      <p:cBhvr>
                                        <p:cTn id="34"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2" grpId="0"/>
      <p:bldP spid="15" grpId="0"/>
      <p:bldP spid="18" grpId="0"/>
      <p:bldP spid="19"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cstate="print">
            <a:clrChange>
              <a:clrFrom>
                <a:srgbClr val="FFFFFF"/>
              </a:clrFrom>
              <a:clrTo>
                <a:srgbClr val="FFFFFF">
                  <a:alpha val="0"/>
                </a:srgbClr>
              </a:clrTo>
            </a:clrChange>
            <a:extLst>
              <a:ext uri="{BEBA8EAE-BF5A-486C-A8C5-ECC9F3942E4B}">
                <a14:imgProps xmlns:a14="http://schemas.microsoft.com/office/drawing/2010/main">
                  <a14:imgLayer r:embed="rId3">
                    <a14:imgEffect>
                      <a14:backgroundRemoval t="18049" b="76585" l="19681" r="90071">
                        <a14:foregroundMark x1="58156" y1="18049" x2="58156" y2="18049"/>
                        <a14:foregroundMark x1="23582" y1="76341" x2="23582" y2="76341"/>
                        <a14:foregroundMark x1="90071" y1="76585" x2="90071" y2="76585"/>
                        <a14:foregroundMark x1="87943" y1="76341" x2="87943" y2="76341"/>
                        <a14:foregroundMark x1="19858" y1="75610" x2="19858" y2="75610"/>
                        <a14:foregroundMark x1="21277" y1="76585" x2="21277" y2="76585"/>
                      </a14:backgroundRemoval>
                    </a14:imgEffect>
                  </a14:imgLayer>
                </a14:imgProps>
              </a:ext>
              <a:ext uri="{28A0092B-C50C-407E-A947-70E740481C1C}">
                <a14:useLocalDpi xmlns:a14="http://schemas.microsoft.com/office/drawing/2010/main" val="0"/>
              </a:ext>
            </a:extLst>
          </a:blip>
          <a:srcRect l="11648" t="16346" r="6683" b="23281"/>
          <a:stretch/>
        </p:blipFill>
        <p:spPr>
          <a:xfrm>
            <a:off x="1948290" y="1550298"/>
            <a:ext cx="4977910" cy="2766065"/>
          </a:xfrm>
          <a:prstGeom prst="rect">
            <a:avLst/>
          </a:prstGeom>
        </p:spPr>
      </p:pic>
      <p:sp>
        <p:nvSpPr>
          <p:cNvPr id="25" name="TextBox 24"/>
          <p:cNvSpPr txBox="1"/>
          <p:nvPr/>
        </p:nvSpPr>
        <p:spPr>
          <a:xfrm>
            <a:off x="3555655" y="3371768"/>
            <a:ext cx="527538" cy="415498"/>
          </a:xfrm>
          <a:prstGeom prst="rect">
            <a:avLst/>
          </a:prstGeom>
          <a:noFill/>
        </p:spPr>
        <p:txBody>
          <a:bodyPr wrap="square" rtlCol="0">
            <a:spAutoFit/>
          </a:bodyPr>
          <a:lstStyle/>
          <a:p>
            <a:r>
              <a:rPr lang="en-US" sz="2100" b="1" dirty="0">
                <a:solidFill>
                  <a:schemeClr val="bg1"/>
                </a:solidFill>
              </a:rPr>
              <a:t>7 </a:t>
            </a:r>
            <a:r>
              <a:rPr lang="el-GR" sz="2100" b="1" dirty="0">
                <a:solidFill>
                  <a:schemeClr val="bg1"/>
                </a:solidFill>
              </a:rPr>
              <a:t>σ</a:t>
            </a:r>
            <a:endParaRPr lang="en-US" sz="2100" b="1" dirty="0">
              <a:solidFill>
                <a:schemeClr val="bg1"/>
              </a:solidFill>
            </a:endParaRPr>
          </a:p>
        </p:txBody>
      </p:sp>
      <p:sp>
        <p:nvSpPr>
          <p:cNvPr id="37" name="Rectangular Callout 36"/>
          <p:cNvSpPr/>
          <p:nvPr/>
        </p:nvSpPr>
        <p:spPr>
          <a:xfrm>
            <a:off x="6134112" y="4872424"/>
            <a:ext cx="1174192" cy="644808"/>
          </a:xfrm>
          <a:prstGeom prst="wedgeRectCallout">
            <a:avLst>
              <a:gd name="adj1" fmla="val -50168"/>
              <a:gd name="adj2" fmla="val -142570"/>
            </a:avLst>
          </a:prstGeom>
          <a:solidFill>
            <a:schemeClr val="bg1"/>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rPr>
              <a:t>2.5% FP</a:t>
            </a:r>
          </a:p>
        </p:txBody>
      </p:sp>
      <p:sp>
        <p:nvSpPr>
          <p:cNvPr id="2" name="TextBox 1"/>
          <p:cNvSpPr txBox="1"/>
          <p:nvPr/>
        </p:nvSpPr>
        <p:spPr>
          <a:xfrm>
            <a:off x="4055238" y="3501008"/>
            <a:ext cx="1142770" cy="646331"/>
          </a:xfrm>
          <a:prstGeom prst="rect">
            <a:avLst/>
          </a:prstGeom>
          <a:noFill/>
        </p:spPr>
        <p:txBody>
          <a:bodyPr wrap="square" rtlCol="0">
            <a:spAutoFit/>
          </a:bodyPr>
          <a:lstStyle/>
          <a:p>
            <a:pPr algn="ctr"/>
            <a:r>
              <a:rPr lang="en-US" b="1" dirty="0"/>
              <a:t>Healthy 95%</a:t>
            </a:r>
          </a:p>
        </p:txBody>
      </p:sp>
      <p:sp>
        <p:nvSpPr>
          <p:cNvPr id="11" name="Rectangular Callout 10"/>
          <p:cNvSpPr/>
          <p:nvPr/>
        </p:nvSpPr>
        <p:spPr>
          <a:xfrm>
            <a:off x="1949576" y="4872424"/>
            <a:ext cx="1174192" cy="644808"/>
          </a:xfrm>
          <a:prstGeom prst="wedgeRectCallout">
            <a:avLst>
              <a:gd name="adj1" fmla="val 46857"/>
              <a:gd name="adj2" fmla="val -149545"/>
            </a:avLst>
          </a:prstGeom>
          <a:solidFill>
            <a:schemeClr val="bg1"/>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rPr>
              <a:t>2.5% FP</a:t>
            </a:r>
          </a:p>
        </p:txBody>
      </p:sp>
      <p:cxnSp>
        <p:nvCxnSpPr>
          <p:cNvPr id="5" name="Straight Arrow Connector 4"/>
          <p:cNvCxnSpPr/>
          <p:nvPr/>
        </p:nvCxnSpPr>
        <p:spPr>
          <a:xfrm>
            <a:off x="3253792" y="4869160"/>
            <a:ext cx="2628000" cy="0"/>
          </a:xfrm>
          <a:prstGeom prst="straightConnector1">
            <a:avLst/>
          </a:prstGeom>
          <a:ln w="57150">
            <a:headEnd type="arrow"/>
            <a:tailEnd type="arrow"/>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flipV="1">
            <a:off x="3253792" y="1413168"/>
            <a:ext cx="0" cy="3528000"/>
          </a:xfrm>
          <a:prstGeom prst="line">
            <a:avLst/>
          </a:prstGeom>
          <a:ln w="38100">
            <a:solidFill>
              <a:srgbClr val="FF0000"/>
            </a:solidFill>
            <a:prstDash val="dash"/>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flipV="1">
            <a:off x="5918088" y="1378990"/>
            <a:ext cx="0" cy="3528000"/>
          </a:xfrm>
          <a:prstGeom prst="line">
            <a:avLst/>
          </a:prstGeom>
          <a:ln w="38100">
            <a:solidFill>
              <a:srgbClr val="FF0000"/>
            </a:solidFill>
            <a:prstDash val="dash"/>
          </a:ln>
        </p:spPr>
        <p:style>
          <a:lnRef idx="1">
            <a:schemeClr val="accent1"/>
          </a:lnRef>
          <a:fillRef idx="0">
            <a:schemeClr val="accent1"/>
          </a:fillRef>
          <a:effectRef idx="0">
            <a:schemeClr val="accent1"/>
          </a:effectRef>
          <a:fontRef idx="minor">
            <a:schemeClr val="tx1"/>
          </a:fontRef>
        </p:style>
      </p:cxnSp>
      <p:sp>
        <p:nvSpPr>
          <p:cNvPr id="15" name="TextBox 14"/>
          <p:cNvSpPr txBox="1"/>
          <p:nvPr/>
        </p:nvSpPr>
        <p:spPr>
          <a:xfrm>
            <a:off x="3541824" y="4509120"/>
            <a:ext cx="2098664" cy="369332"/>
          </a:xfrm>
          <a:prstGeom prst="rect">
            <a:avLst/>
          </a:prstGeom>
          <a:noFill/>
        </p:spPr>
        <p:txBody>
          <a:bodyPr wrap="square" rtlCol="0">
            <a:spAutoFit/>
          </a:bodyPr>
          <a:lstStyle/>
          <a:p>
            <a:pPr algn="ctr"/>
            <a:r>
              <a:rPr lang="en-US" b="1" dirty="0"/>
              <a:t>Reference Interval</a:t>
            </a:r>
          </a:p>
        </p:txBody>
      </p:sp>
      <p:sp>
        <p:nvSpPr>
          <p:cNvPr id="12" name="TextBox 11">
            <a:extLst>
              <a:ext uri="{FF2B5EF4-FFF2-40B4-BE49-F238E27FC236}">
                <a16:creationId xmlns:a16="http://schemas.microsoft.com/office/drawing/2014/main" id="{19035215-1A1E-4A85-966B-06DAEEF1E625}"/>
              </a:ext>
            </a:extLst>
          </p:cNvPr>
          <p:cNvSpPr txBox="1"/>
          <p:nvPr/>
        </p:nvSpPr>
        <p:spPr>
          <a:xfrm>
            <a:off x="3563887" y="172339"/>
            <a:ext cx="4320481" cy="461665"/>
          </a:xfrm>
          <a:prstGeom prst="rect">
            <a:avLst/>
          </a:prstGeom>
          <a:noFill/>
        </p:spPr>
        <p:txBody>
          <a:bodyPr wrap="square" rtlCol="0">
            <a:spAutoFit/>
          </a:bodyPr>
          <a:lstStyle/>
          <a:p>
            <a:pPr algn="r" rtl="1"/>
            <a:r>
              <a:rPr lang="fa-IR" sz="2400" b="1" dirty="0">
                <a:solidFill>
                  <a:srgbClr val="0070C0"/>
                </a:solidFill>
              </a:rPr>
              <a:t>عدم صحت مطلوب</a:t>
            </a:r>
            <a:endParaRPr lang="en-US" sz="2400" b="1" dirty="0">
              <a:solidFill>
                <a:srgbClr val="0070C0"/>
              </a:solidFill>
            </a:endParaRPr>
          </a:p>
        </p:txBody>
      </p:sp>
      <p:sp>
        <p:nvSpPr>
          <p:cNvPr id="16" name="TextBox 15"/>
          <p:cNvSpPr txBox="1"/>
          <p:nvPr/>
        </p:nvSpPr>
        <p:spPr>
          <a:xfrm>
            <a:off x="2195736" y="692696"/>
            <a:ext cx="5544616" cy="461665"/>
          </a:xfrm>
          <a:prstGeom prst="rect">
            <a:avLst/>
          </a:prstGeom>
          <a:noFill/>
        </p:spPr>
        <p:txBody>
          <a:bodyPr wrap="square" rtlCol="0">
            <a:spAutoFit/>
          </a:bodyPr>
          <a:lstStyle/>
          <a:p>
            <a:pPr algn="r" rtl="1"/>
            <a:r>
              <a:rPr lang="fa-IR" sz="2400" b="1" dirty="0"/>
              <a:t>هدف: مقایسه مطمئن نتیجه بیمار با بازه مرجع</a:t>
            </a:r>
            <a:endParaRPr lang="en-US" sz="2400" b="1" dirty="0"/>
          </a:p>
        </p:txBody>
      </p:sp>
    </p:spTree>
    <p:extLst>
      <p:ext uri="{BB962C8B-B14F-4D97-AF65-F5344CB8AC3E}">
        <p14:creationId xmlns:p14="http://schemas.microsoft.com/office/powerpoint/2010/main" val="964438627"/>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wipe(right)">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37"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outVertical)">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wipe(up)">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37" fill="hold"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barn(outVertical)">
                                      <p:cBhvr>
                                        <p:cTn id="22" dur="500"/>
                                        <p:tgtEl>
                                          <p:spTgt spid="5"/>
                                        </p:tgtEl>
                                      </p:cBhvr>
                                    </p:animEffect>
                                  </p:childTnLst>
                                </p:cTn>
                              </p:par>
                              <p:par>
                                <p:cTn id="23" presetID="16" presetClass="entr" presetSubtype="37" fill="hold" grpId="0" nodeType="with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barn(outVertical)">
                                      <p:cBhvr>
                                        <p:cTn id="25" dur="500"/>
                                        <p:tgtEl>
                                          <p:spTgt spid="15"/>
                                        </p:tgtEl>
                                      </p:cBhvr>
                                    </p:animEffect>
                                  </p:childTnLst>
                                </p:cTn>
                              </p:par>
                            </p:childTnLst>
                          </p:cTn>
                        </p:par>
                        <p:par>
                          <p:cTn id="26" fill="hold">
                            <p:stCondLst>
                              <p:cond delay="500"/>
                            </p:stCondLst>
                            <p:childTnLst>
                              <p:par>
                                <p:cTn id="27" presetID="22" presetClass="entr" presetSubtype="4" fill="hold" nodeType="afterEffect">
                                  <p:stCondLst>
                                    <p:cond delay="0"/>
                                  </p:stCondLst>
                                  <p:childTnLst>
                                    <p:set>
                                      <p:cBhvr>
                                        <p:cTn id="28" dur="1" fill="hold">
                                          <p:stCondLst>
                                            <p:cond delay="0"/>
                                          </p:stCondLst>
                                        </p:cTn>
                                        <p:tgtEl>
                                          <p:spTgt spid="13"/>
                                        </p:tgtEl>
                                        <p:attrNameLst>
                                          <p:attrName>style.visibility</p:attrName>
                                        </p:attrNameLst>
                                      </p:cBhvr>
                                      <p:to>
                                        <p:strVal val="visible"/>
                                      </p:to>
                                    </p:set>
                                    <p:animEffect transition="in" filter="wipe(down)">
                                      <p:cBhvr>
                                        <p:cTn id="29" dur="500"/>
                                        <p:tgtEl>
                                          <p:spTgt spid="13"/>
                                        </p:tgtEl>
                                      </p:cBhvr>
                                    </p:animEffect>
                                  </p:childTnLst>
                                </p:cTn>
                              </p:par>
                              <p:par>
                                <p:cTn id="30" presetID="22" presetClass="entr" presetSubtype="4" fill="hold" nodeType="with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wipe(down)">
                                      <p:cBhvr>
                                        <p:cTn id="32" dur="500"/>
                                        <p:tgtEl>
                                          <p:spTgt spid="14"/>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wipe(down)">
                                      <p:cBhvr>
                                        <p:cTn id="37" dur="500"/>
                                        <p:tgtEl>
                                          <p:spTgt spid="11"/>
                                        </p:tgtEl>
                                      </p:cBhvr>
                                    </p:animEffect>
                                  </p:childTnLst>
                                </p:cTn>
                              </p:par>
                              <p:par>
                                <p:cTn id="38" presetID="22" presetClass="entr" presetSubtype="4" fill="hold" grpId="0" nodeType="withEffect">
                                  <p:stCondLst>
                                    <p:cond delay="0"/>
                                  </p:stCondLst>
                                  <p:childTnLst>
                                    <p:set>
                                      <p:cBhvr>
                                        <p:cTn id="39" dur="1" fill="hold">
                                          <p:stCondLst>
                                            <p:cond delay="0"/>
                                          </p:stCondLst>
                                        </p:cTn>
                                        <p:tgtEl>
                                          <p:spTgt spid="37"/>
                                        </p:tgtEl>
                                        <p:attrNameLst>
                                          <p:attrName>style.visibility</p:attrName>
                                        </p:attrNameLst>
                                      </p:cBhvr>
                                      <p:to>
                                        <p:strVal val="visible"/>
                                      </p:to>
                                    </p:set>
                                    <p:animEffect transition="in" filter="wipe(down)">
                                      <p:cBhvr>
                                        <p:cTn id="40"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animBg="1"/>
      <p:bldP spid="2" grpId="0"/>
      <p:bldP spid="11" grpId="0" animBg="1"/>
      <p:bldP spid="15" grpId="0"/>
      <p:bldP spid="16"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TextBox 24"/>
          <p:cNvSpPr txBox="1"/>
          <p:nvPr/>
        </p:nvSpPr>
        <p:spPr>
          <a:xfrm>
            <a:off x="3555655" y="3371768"/>
            <a:ext cx="527538" cy="415498"/>
          </a:xfrm>
          <a:prstGeom prst="rect">
            <a:avLst/>
          </a:prstGeom>
          <a:noFill/>
        </p:spPr>
        <p:txBody>
          <a:bodyPr wrap="square" rtlCol="0">
            <a:spAutoFit/>
          </a:bodyPr>
          <a:lstStyle/>
          <a:p>
            <a:r>
              <a:rPr lang="en-US" sz="2100" b="1" dirty="0">
                <a:solidFill>
                  <a:schemeClr val="bg1"/>
                </a:solidFill>
              </a:rPr>
              <a:t>7 </a:t>
            </a:r>
            <a:r>
              <a:rPr lang="el-GR" sz="2100" b="1" dirty="0">
                <a:solidFill>
                  <a:schemeClr val="bg1"/>
                </a:solidFill>
              </a:rPr>
              <a:t>σ</a:t>
            </a:r>
            <a:endParaRPr lang="en-US" sz="2100" b="1" dirty="0">
              <a:solidFill>
                <a:schemeClr val="bg1"/>
              </a:solidFill>
            </a:endParaRPr>
          </a:p>
        </p:txBody>
      </p:sp>
      <p:sp>
        <p:nvSpPr>
          <p:cNvPr id="37" name="Rectangular Callout 36"/>
          <p:cNvSpPr/>
          <p:nvPr/>
        </p:nvSpPr>
        <p:spPr>
          <a:xfrm>
            <a:off x="6134112" y="4872424"/>
            <a:ext cx="1174192" cy="644808"/>
          </a:xfrm>
          <a:prstGeom prst="wedgeRectCallout">
            <a:avLst>
              <a:gd name="adj1" fmla="val -50168"/>
              <a:gd name="adj2" fmla="val -142570"/>
            </a:avLst>
          </a:prstGeom>
          <a:solidFill>
            <a:schemeClr val="bg1"/>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rPr>
              <a:t>2.5% FP</a:t>
            </a:r>
          </a:p>
        </p:txBody>
      </p:sp>
      <p:sp>
        <p:nvSpPr>
          <p:cNvPr id="2" name="TextBox 1"/>
          <p:cNvSpPr txBox="1"/>
          <p:nvPr/>
        </p:nvSpPr>
        <p:spPr>
          <a:xfrm>
            <a:off x="3996407" y="-891480"/>
            <a:ext cx="1142770" cy="646331"/>
          </a:xfrm>
          <a:prstGeom prst="rect">
            <a:avLst/>
          </a:prstGeom>
          <a:noFill/>
        </p:spPr>
        <p:txBody>
          <a:bodyPr wrap="square" rtlCol="0">
            <a:spAutoFit/>
          </a:bodyPr>
          <a:lstStyle/>
          <a:p>
            <a:pPr algn="ctr"/>
            <a:r>
              <a:rPr lang="en-US" b="1" dirty="0"/>
              <a:t>Healthy 95%</a:t>
            </a:r>
          </a:p>
        </p:txBody>
      </p:sp>
      <p:sp>
        <p:nvSpPr>
          <p:cNvPr id="11" name="Rectangular Callout 10"/>
          <p:cNvSpPr/>
          <p:nvPr/>
        </p:nvSpPr>
        <p:spPr>
          <a:xfrm>
            <a:off x="1949576" y="4872424"/>
            <a:ext cx="1174192" cy="644808"/>
          </a:xfrm>
          <a:prstGeom prst="wedgeRectCallout">
            <a:avLst>
              <a:gd name="adj1" fmla="val 46857"/>
              <a:gd name="adj2" fmla="val -149545"/>
            </a:avLst>
          </a:prstGeom>
          <a:solidFill>
            <a:schemeClr val="bg1"/>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rPr>
              <a:t>2.5% FP</a:t>
            </a:r>
          </a:p>
        </p:txBody>
      </p:sp>
      <p:cxnSp>
        <p:nvCxnSpPr>
          <p:cNvPr id="5" name="Straight Arrow Connector 4"/>
          <p:cNvCxnSpPr/>
          <p:nvPr/>
        </p:nvCxnSpPr>
        <p:spPr>
          <a:xfrm>
            <a:off x="3253792" y="7596172"/>
            <a:ext cx="2628000" cy="0"/>
          </a:xfrm>
          <a:prstGeom prst="straightConnector1">
            <a:avLst/>
          </a:prstGeom>
          <a:ln w="57150">
            <a:headEnd type="arrow"/>
            <a:tailEnd type="arrow"/>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flipV="1">
            <a:off x="3253792" y="1413168"/>
            <a:ext cx="0" cy="3528000"/>
          </a:xfrm>
          <a:prstGeom prst="line">
            <a:avLst/>
          </a:prstGeom>
          <a:ln w="38100">
            <a:solidFill>
              <a:srgbClr val="FF0000"/>
            </a:solidFill>
            <a:prstDash val="dash"/>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flipV="1">
            <a:off x="5918088" y="1378990"/>
            <a:ext cx="0" cy="3528000"/>
          </a:xfrm>
          <a:prstGeom prst="line">
            <a:avLst/>
          </a:prstGeom>
          <a:ln w="38100">
            <a:solidFill>
              <a:srgbClr val="FF0000"/>
            </a:solidFill>
            <a:prstDash val="dash"/>
          </a:ln>
        </p:spPr>
        <p:style>
          <a:lnRef idx="1">
            <a:schemeClr val="accent1"/>
          </a:lnRef>
          <a:fillRef idx="0">
            <a:schemeClr val="accent1"/>
          </a:fillRef>
          <a:effectRef idx="0">
            <a:schemeClr val="accent1"/>
          </a:effectRef>
          <a:fontRef idx="minor">
            <a:schemeClr val="tx1"/>
          </a:fontRef>
        </p:style>
      </p:cxnSp>
      <p:sp>
        <p:nvSpPr>
          <p:cNvPr id="15" name="TextBox 14"/>
          <p:cNvSpPr txBox="1"/>
          <p:nvPr/>
        </p:nvSpPr>
        <p:spPr>
          <a:xfrm>
            <a:off x="3541824" y="7236132"/>
            <a:ext cx="2098664" cy="369332"/>
          </a:xfrm>
          <a:prstGeom prst="rect">
            <a:avLst/>
          </a:prstGeom>
          <a:noFill/>
        </p:spPr>
        <p:txBody>
          <a:bodyPr wrap="square" rtlCol="0">
            <a:spAutoFit/>
          </a:bodyPr>
          <a:lstStyle/>
          <a:p>
            <a:pPr algn="ctr"/>
            <a:r>
              <a:rPr lang="en-US" b="1" dirty="0"/>
              <a:t>Reference Interval</a:t>
            </a:r>
          </a:p>
        </p:txBody>
      </p:sp>
      <p:sp>
        <p:nvSpPr>
          <p:cNvPr id="12" name="TextBox 11">
            <a:extLst>
              <a:ext uri="{FF2B5EF4-FFF2-40B4-BE49-F238E27FC236}">
                <a16:creationId xmlns:a16="http://schemas.microsoft.com/office/drawing/2014/main" id="{19035215-1A1E-4A85-966B-06DAEEF1E625}"/>
              </a:ext>
            </a:extLst>
          </p:cNvPr>
          <p:cNvSpPr txBox="1"/>
          <p:nvPr/>
        </p:nvSpPr>
        <p:spPr>
          <a:xfrm>
            <a:off x="3563887" y="172339"/>
            <a:ext cx="4320481" cy="461665"/>
          </a:xfrm>
          <a:prstGeom prst="rect">
            <a:avLst/>
          </a:prstGeom>
          <a:noFill/>
        </p:spPr>
        <p:txBody>
          <a:bodyPr wrap="square" rtlCol="0">
            <a:spAutoFit/>
          </a:bodyPr>
          <a:lstStyle/>
          <a:p>
            <a:pPr algn="r" rtl="1"/>
            <a:r>
              <a:rPr lang="fa-IR" sz="2400" b="1" dirty="0">
                <a:solidFill>
                  <a:srgbClr val="0070C0"/>
                </a:solidFill>
              </a:rPr>
              <a:t>عدم صحت مطلوب</a:t>
            </a:r>
            <a:endParaRPr lang="en-US" sz="2400" b="1" dirty="0">
              <a:solidFill>
                <a:srgbClr val="0070C0"/>
              </a:solidFill>
            </a:endParaRPr>
          </a:p>
        </p:txBody>
      </p:sp>
      <p:sp>
        <p:nvSpPr>
          <p:cNvPr id="16" name="TextBox 15"/>
          <p:cNvSpPr txBox="1"/>
          <p:nvPr/>
        </p:nvSpPr>
        <p:spPr>
          <a:xfrm rot="3463160">
            <a:off x="7135148" y="-230832"/>
            <a:ext cx="5544616" cy="461665"/>
          </a:xfrm>
          <a:prstGeom prst="rect">
            <a:avLst/>
          </a:prstGeom>
          <a:noFill/>
        </p:spPr>
        <p:txBody>
          <a:bodyPr wrap="square" rtlCol="0">
            <a:spAutoFit/>
          </a:bodyPr>
          <a:lstStyle/>
          <a:p>
            <a:pPr algn="r" rtl="1"/>
            <a:r>
              <a:rPr lang="fa-IR" sz="2400" b="1" dirty="0"/>
              <a:t>هدف: مقایسه مطمئن نتیجه بیمار با بازه مرجع</a:t>
            </a:r>
            <a:endParaRPr lang="en-US" sz="2400" b="1" dirty="0"/>
          </a:p>
        </p:txBody>
      </p:sp>
      <p:sp>
        <p:nvSpPr>
          <p:cNvPr id="3" name="TextBox 2"/>
          <p:cNvSpPr txBox="1"/>
          <p:nvPr/>
        </p:nvSpPr>
        <p:spPr>
          <a:xfrm>
            <a:off x="395536" y="1126485"/>
            <a:ext cx="1944216" cy="954107"/>
          </a:xfrm>
          <a:prstGeom prst="rect">
            <a:avLst/>
          </a:prstGeom>
          <a:noFill/>
        </p:spPr>
        <p:txBody>
          <a:bodyPr wrap="square" rtlCol="0">
            <a:spAutoFit/>
          </a:bodyPr>
          <a:lstStyle/>
          <a:p>
            <a:r>
              <a:rPr lang="en-US" sz="2800" b="1" dirty="0"/>
              <a:t>IFCC:</a:t>
            </a:r>
          </a:p>
          <a:p>
            <a:r>
              <a:rPr lang="en-US" sz="2800" dirty="0"/>
              <a:t>N = 120</a:t>
            </a:r>
          </a:p>
        </p:txBody>
      </p:sp>
      <p:sp>
        <p:nvSpPr>
          <p:cNvPr id="6" name="Rectangle 5"/>
          <p:cNvSpPr/>
          <p:nvPr/>
        </p:nvSpPr>
        <p:spPr>
          <a:xfrm>
            <a:off x="2771800" y="1413168"/>
            <a:ext cx="936104" cy="3527999"/>
          </a:xfrm>
          <a:prstGeom prst="rect">
            <a:avLst/>
          </a:prstGeom>
          <a:solidFill>
            <a:schemeClr val="tx1">
              <a:lumMod val="50000"/>
              <a:lumOff val="5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TextBox 16"/>
          <p:cNvSpPr txBox="1"/>
          <p:nvPr/>
        </p:nvSpPr>
        <p:spPr>
          <a:xfrm>
            <a:off x="1511607" y="2554906"/>
            <a:ext cx="1025065" cy="400110"/>
          </a:xfrm>
          <a:prstGeom prst="wedgeRectCallout">
            <a:avLst>
              <a:gd name="adj1" fmla="val 73091"/>
              <a:gd name="adj2" fmla="val 162736"/>
            </a:avLst>
          </a:prstGeom>
          <a:noFill/>
          <a:ln>
            <a:solidFill>
              <a:schemeClr val="tx1"/>
            </a:solidFill>
          </a:ln>
        </p:spPr>
        <p:txBody>
          <a:bodyPr wrap="square" rtlCol="0">
            <a:spAutoFit/>
          </a:bodyPr>
          <a:lstStyle/>
          <a:p>
            <a:r>
              <a:rPr lang="en-US" sz="2000" b="1" dirty="0"/>
              <a:t>90% CI</a:t>
            </a:r>
            <a:endParaRPr lang="en-US" sz="2000" dirty="0"/>
          </a:p>
        </p:txBody>
      </p:sp>
      <p:sp>
        <p:nvSpPr>
          <p:cNvPr id="18" name="Rectangle 17"/>
          <p:cNvSpPr/>
          <p:nvPr/>
        </p:nvSpPr>
        <p:spPr>
          <a:xfrm>
            <a:off x="5492394" y="1405588"/>
            <a:ext cx="936104" cy="3527999"/>
          </a:xfrm>
          <a:prstGeom prst="rect">
            <a:avLst/>
          </a:prstGeom>
          <a:solidFill>
            <a:schemeClr val="tx1">
              <a:lumMod val="50000"/>
              <a:lumOff val="5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 name="Picture 19">
            <a:extLst>
              <a:ext uri="{FF2B5EF4-FFF2-40B4-BE49-F238E27FC236}">
                <a16:creationId xmlns:a16="http://schemas.microsoft.com/office/drawing/2014/main" id="{53559BBC-9276-4572-B67C-07450EA1D059}"/>
              </a:ext>
            </a:extLst>
          </p:cNvPr>
          <p:cNvPicPr>
            <a:picLocks noChangeAspect="1"/>
          </p:cNvPicPr>
          <p:nvPr/>
        </p:nvPicPr>
        <p:blipFill rotWithShape="1">
          <a:blip r:embed="rId2" cstate="print">
            <a:clrChange>
              <a:clrFrom>
                <a:srgbClr val="FFFFFF"/>
              </a:clrFrom>
              <a:clrTo>
                <a:srgbClr val="FFFFFF">
                  <a:alpha val="0"/>
                </a:srgbClr>
              </a:clrTo>
            </a:clrChange>
            <a:extLst>
              <a:ext uri="{BEBA8EAE-BF5A-486C-A8C5-ECC9F3942E4B}">
                <a14:imgProps xmlns:a14="http://schemas.microsoft.com/office/drawing/2010/main">
                  <a14:imgLayer r:embed="rId3">
                    <a14:imgEffect>
                      <a14:backgroundRemoval t="18049" b="76585" l="19681" r="90071">
                        <a14:foregroundMark x1="58156" y1="18049" x2="58156" y2="18049"/>
                        <a14:foregroundMark x1="23582" y1="76341" x2="23582" y2="76341"/>
                        <a14:foregroundMark x1="90071" y1="76585" x2="90071" y2="76585"/>
                        <a14:foregroundMark x1="87943" y1="76341" x2="87943" y2="76341"/>
                        <a14:foregroundMark x1="19858" y1="75610" x2="19858" y2="75610"/>
                        <a14:foregroundMark x1="21277" y1="76585" x2="21277" y2="76585"/>
                      </a14:backgroundRemoval>
                    </a14:imgEffect>
                  </a14:imgLayer>
                </a14:imgProps>
              </a:ext>
              <a:ext uri="{28A0092B-C50C-407E-A947-70E740481C1C}">
                <a14:useLocalDpi xmlns:a14="http://schemas.microsoft.com/office/drawing/2010/main" val="0"/>
              </a:ext>
            </a:extLst>
          </a:blip>
          <a:srcRect l="11648" t="16346" r="6683" b="23281"/>
          <a:stretch/>
        </p:blipFill>
        <p:spPr>
          <a:xfrm>
            <a:off x="1948290" y="1550298"/>
            <a:ext cx="4977910" cy="2766065"/>
          </a:xfrm>
          <a:prstGeom prst="rect">
            <a:avLst/>
          </a:prstGeom>
        </p:spPr>
      </p:pic>
    </p:spTree>
    <p:extLst>
      <p:ext uri="{BB962C8B-B14F-4D97-AF65-F5344CB8AC3E}">
        <p14:creationId xmlns:p14="http://schemas.microsoft.com/office/powerpoint/2010/main" val="1318786933"/>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wipe(left)">
                                      <p:cBhvr>
                                        <p:cTn id="12" dur="500"/>
                                        <p:tgtEl>
                                          <p:spTgt spid="17"/>
                                        </p:tgtEl>
                                      </p:cBhvr>
                                    </p:animEffect>
                                  </p:childTnLst>
                                </p:cTn>
                              </p:par>
                            </p:childTnLst>
                          </p:cTn>
                        </p:par>
                        <p:par>
                          <p:cTn id="13" fill="hold">
                            <p:stCondLst>
                              <p:cond delay="500"/>
                            </p:stCondLst>
                            <p:childTnLst>
                              <p:par>
                                <p:cTn id="14" presetID="10" presetClass="entr" presetSubtype="0" fill="hold" grpId="0" nodeType="after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childTnLst>
                          </p:cTn>
                        </p:par>
                        <p:par>
                          <p:cTn id="17" fill="hold">
                            <p:stCondLst>
                              <p:cond delay="1000"/>
                            </p:stCondLst>
                            <p:childTnLst>
                              <p:par>
                                <p:cTn id="18" presetID="10" presetClass="entr" presetSubtype="0" fill="hold" grpId="0" nodeType="afterEffect">
                                  <p:stCondLst>
                                    <p:cond delay="0"/>
                                  </p:stCondLst>
                                  <p:childTnLst>
                                    <p:set>
                                      <p:cBhvr>
                                        <p:cTn id="19" dur="1" fill="hold">
                                          <p:stCondLst>
                                            <p:cond delay="0"/>
                                          </p:stCondLst>
                                        </p:cTn>
                                        <p:tgtEl>
                                          <p:spTgt spid="18"/>
                                        </p:tgtEl>
                                        <p:attrNameLst>
                                          <p:attrName>style.visibility</p:attrName>
                                        </p:attrNameLst>
                                      </p:cBhvr>
                                      <p:to>
                                        <p:strVal val="visible"/>
                                      </p:to>
                                    </p:set>
                                    <p:animEffect transition="in" filter="fade">
                                      <p:cBhvr>
                                        <p:cTn id="20"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 grpId="0" animBg="1"/>
      <p:bldP spid="17" grpId="0" animBg="1"/>
      <p:bldP spid="18"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TextBox 24"/>
          <p:cNvSpPr txBox="1"/>
          <p:nvPr/>
        </p:nvSpPr>
        <p:spPr>
          <a:xfrm>
            <a:off x="3555655" y="3371768"/>
            <a:ext cx="527538" cy="415498"/>
          </a:xfrm>
          <a:prstGeom prst="rect">
            <a:avLst/>
          </a:prstGeom>
          <a:noFill/>
        </p:spPr>
        <p:txBody>
          <a:bodyPr wrap="square" rtlCol="0">
            <a:spAutoFit/>
          </a:bodyPr>
          <a:lstStyle/>
          <a:p>
            <a:r>
              <a:rPr lang="en-US" sz="2100" b="1" dirty="0">
                <a:solidFill>
                  <a:schemeClr val="bg1"/>
                </a:solidFill>
              </a:rPr>
              <a:t>7 </a:t>
            </a:r>
            <a:r>
              <a:rPr lang="el-GR" sz="2100" b="1" dirty="0">
                <a:solidFill>
                  <a:schemeClr val="bg1"/>
                </a:solidFill>
              </a:rPr>
              <a:t>σ</a:t>
            </a:r>
            <a:endParaRPr lang="en-US" sz="2100" b="1" dirty="0">
              <a:solidFill>
                <a:schemeClr val="bg1"/>
              </a:solidFill>
            </a:endParaRPr>
          </a:p>
        </p:txBody>
      </p:sp>
      <p:sp>
        <p:nvSpPr>
          <p:cNvPr id="37" name="Rectangular Callout 36"/>
          <p:cNvSpPr/>
          <p:nvPr/>
        </p:nvSpPr>
        <p:spPr>
          <a:xfrm>
            <a:off x="6134112" y="4872424"/>
            <a:ext cx="1174192" cy="644808"/>
          </a:xfrm>
          <a:prstGeom prst="wedgeRectCallout">
            <a:avLst>
              <a:gd name="adj1" fmla="val -50168"/>
              <a:gd name="adj2" fmla="val -142570"/>
            </a:avLst>
          </a:prstGeom>
          <a:solidFill>
            <a:schemeClr val="bg1"/>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FF0000"/>
                </a:solidFill>
              </a:rPr>
              <a:t>4.4% FP</a:t>
            </a:r>
          </a:p>
        </p:txBody>
      </p:sp>
      <p:sp>
        <p:nvSpPr>
          <p:cNvPr id="2" name="TextBox 1"/>
          <p:cNvSpPr txBox="1"/>
          <p:nvPr/>
        </p:nvSpPr>
        <p:spPr>
          <a:xfrm>
            <a:off x="3996407" y="-891480"/>
            <a:ext cx="1142770" cy="646331"/>
          </a:xfrm>
          <a:prstGeom prst="rect">
            <a:avLst/>
          </a:prstGeom>
          <a:noFill/>
        </p:spPr>
        <p:txBody>
          <a:bodyPr wrap="square" rtlCol="0">
            <a:spAutoFit/>
          </a:bodyPr>
          <a:lstStyle/>
          <a:p>
            <a:pPr algn="ctr"/>
            <a:r>
              <a:rPr lang="en-US" b="1" dirty="0"/>
              <a:t>Healthy 95%</a:t>
            </a:r>
          </a:p>
        </p:txBody>
      </p:sp>
      <p:sp>
        <p:nvSpPr>
          <p:cNvPr id="11" name="Rectangular Callout 10"/>
          <p:cNvSpPr/>
          <p:nvPr/>
        </p:nvSpPr>
        <p:spPr>
          <a:xfrm>
            <a:off x="1949576" y="4872424"/>
            <a:ext cx="1174192" cy="644808"/>
          </a:xfrm>
          <a:prstGeom prst="wedgeRectCallout">
            <a:avLst>
              <a:gd name="adj1" fmla="val 46857"/>
              <a:gd name="adj2" fmla="val -149545"/>
            </a:avLst>
          </a:prstGeom>
          <a:solidFill>
            <a:schemeClr val="bg1"/>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rPr>
              <a:t>2.5% FP</a:t>
            </a:r>
          </a:p>
        </p:txBody>
      </p:sp>
      <p:cxnSp>
        <p:nvCxnSpPr>
          <p:cNvPr id="5" name="Straight Arrow Connector 4"/>
          <p:cNvCxnSpPr/>
          <p:nvPr/>
        </p:nvCxnSpPr>
        <p:spPr>
          <a:xfrm>
            <a:off x="3253792" y="7596172"/>
            <a:ext cx="2628000" cy="0"/>
          </a:xfrm>
          <a:prstGeom prst="straightConnector1">
            <a:avLst/>
          </a:prstGeom>
          <a:ln w="57150">
            <a:headEnd type="arrow"/>
            <a:tailEnd type="arrow"/>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flipV="1">
            <a:off x="3253792" y="1413168"/>
            <a:ext cx="0" cy="3528000"/>
          </a:xfrm>
          <a:prstGeom prst="line">
            <a:avLst/>
          </a:prstGeom>
          <a:ln w="38100">
            <a:solidFill>
              <a:srgbClr val="FF0000"/>
            </a:solidFill>
            <a:prstDash val="dash"/>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flipV="1">
            <a:off x="5508104" y="1378990"/>
            <a:ext cx="0" cy="3528000"/>
          </a:xfrm>
          <a:prstGeom prst="line">
            <a:avLst/>
          </a:prstGeom>
          <a:ln w="38100">
            <a:solidFill>
              <a:srgbClr val="FF0000"/>
            </a:solidFill>
            <a:prstDash val="dash"/>
          </a:ln>
        </p:spPr>
        <p:style>
          <a:lnRef idx="1">
            <a:schemeClr val="accent1"/>
          </a:lnRef>
          <a:fillRef idx="0">
            <a:schemeClr val="accent1"/>
          </a:fillRef>
          <a:effectRef idx="0">
            <a:schemeClr val="accent1"/>
          </a:effectRef>
          <a:fontRef idx="minor">
            <a:schemeClr val="tx1"/>
          </a:fontRef>
        </p:style>
      </p:cxnSp>
      <p:sp>
        <p:nvSpPr>
          <p:cNvPr id="15" name="TextBox 14"/>
          <p:cNvSpPr txBox="1"/>
          <p:nvPr/>
        </p:nvSpPr>
        <p:spPr>
          <a:xfrm>
            <a:off x="3541824" y="7236132"/>
            <a:ext cx="2098664" cy="369332"/>
          </a:xfrm>
          <a:prstGeom prst="rect">
            <a:avLst/>
          </a:prstGeom>
          <a:noFill/>
        </p:spPr>
        <p:txBody>
          <a:bodyPr wrap="square" rtlCol="0">
            <a:spAutoFit/>
          </a:bodyPr>
          <a:lstStyle/>
          <a:p>
            <a:pPr algn="ctr"/>
            <a:r>
              <a:rPr lang="en-US" b="1" dirty="0"/>
              <a:t>Reference Interval</a:t>
            </a:r>
          </a:p>
        </p:txBody>
      </p:sp>
      <p:sp>
        <p:nvSpPr>
          <p:cNvPr id="12" name="TextBox 11">
            <a:extLst>
              <a:ext uri="{FF2B5EF4-FFF2-40B4-BE49-F238E27FC236}">
                <a16:creationId xmlns:a16="http://schemas.microsoft.com/office/drawing/2014/main" id="{19035215-1A1E-4A85-966B-06DAEEF1E625}"/>
              </a:ext>
            </a:extLst>
          </p:cNvPr>
          <p:cNvSpPr txBox="1"/>
          <p:nvPr/>
        </p:nvSpPr>
        <p:spPr>
          <a:xfrm>
            <a:off x="3563887" y="172339"/>
            <a:ext cx="4320481" cy="461665"/>
          </a:xfrm>
          <a:prstGeom prst="rect">
            <a:avLst/>
          </a:prstGeom>
          <a:noFill/>
        </p:spPr>
        <p:txBody>
          <a:bodyPr wrap="square" rtlCol="0">
            <a:spAutoFit/>
          </a:bodyPr>
          <a:lstStyle/>
          <a:p>
            <a:pPr algn="r" rtl="1"/>
            <a:r>
              <a:rPr lang="fa-IR" sz="2400" b="1" dirty="0">
                <a:solidFill>
                  <a:srgbClr val="0070C0"/>
                </a:solidFill>
              </a:rPr>
              <a:t>عدم صحت مطلوب</a:t>
            </a:r>
            <a:endParaRPr lang="en-US" sz="2400" b="1" dirty="0">
              <a:solidFill>
                <a:srgbClr val="0070C0"/>
              </a:solidFill>
            </a:endParaRPr>
          </a:p>
        </p:txBody>
      </p:sp>
      <p:sp>
        <p:nvSpPr>
          <p:cNvPr id="16" name="TextBox 15"/>
          <p:cNvSpPr txBox="1"/>
          <p:nvPr/>
        </p:nvSpPr>
        <p:spPr>
          <a:xfrm rot="3463160">
            <a:off x="7135148" y="-230832"/>
            <a:ext cx="5544616" cy="461665"/>
          </a:xfrm>
          <a:prstGeom prst="rect">
            <a:avLst/>
          </a:prstGeom>
          <a:noFill/>
        </p:spPr>
        <p:txBody>
          <a:bodyPr wrap="square" rtlCol="0">
            <a:spAutoFit/>
          </a:bodyPr>
          <a:lstStyle/>
          <a:p>
            <a:pPr algn="r" rtl="1"/>
            <a:r>
              <a:rPr lang="fa-IR" sz="2400" b="1" dirty="0"/>
              <a:t>هدف: مقایسه مطمئن نتیجه بیمار با بازه مرجع</a:t>
            </a:r>
            <a:endParaRPr lang="en-US" sz="2400" b="1" dirty="0"/>
          </a:p>
        </p:txBody>
      </p:sp>
      <p:sp>
        <p:nvSpPr>
          <p:cNvPr id="3" name="TextBox 2"/>
          <p:cNvSpPr txBox="1"/>
          <p:nvPr/>
        </p:nvSpPr>
        <p:spPr>
          <a:xfrm>
            <a:off x="395536" y="1126485"/>
            <a:ext cx="1944216" cy="954107"/>
          </a:xfrm>
          <a:prstGeom prst="rect">
            <a:avLst/>
          </a:prstGeom>
          <a:noFill/>
        </p:spPr>
        <p:txBody>
          <a:bodyPr wrap="square" rtlCol="0">
            <a:spAutoFit/>
          </a:bodyPr>
          <a:lstStyle/>
          <a:p>
            <a:r>
              <a:rPr lang="en-US" sz="2800" b="1" dirty="0"/>
              <a:t>IFCC:</a:t>
            </a:r>
          </a:p>
          <a:p>
            <a:r>
              <a:rPr lang="en-US" sz="2800" dirty="0"/>
              <a:t>N = 120</a:t>
            </a:r>
          </a:p>
        </p:txBody>
      </p:sp>
      <p:sp>
        <p:nvSpPr>
          <p:cNvPr id="6" name="Rectangle 5"/>
          <p:cNvSpPr/>
          <p:nvPr/>
        </p:nvSpPr>
        <p:spPr>
          <a:xfrm>
            <a:off x="2771800" y="1413168"/>
            <a:ext cx="936104" cy="3527999"/>
          </a:xfrm>
          <a:prstGeom prst="rect">
            <a:avLst/>
          </a:prstGeom>
          <a:solidFill>
            <a:schemeClr val="tx1">
              <a:lumMod val="50000"/>
              <a:lumOff val="5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TextBox 16"/>
          <p:cNvSpPr txBox="1"/>
          <p:nvPr/>
        </p:nvSpPr>
        <p:spPr>
          <a:xfrm>
            <a:off x="1511607" y="2554906"/>
            <a:ext cx="1025065" cy="400110"/>
          </a:xfrm>
          <a:prstGeom prst="wedgeRectCallout">
            <a:avLst>
              <a:gd name="adj1" fmla="val 73091"/>
              <a:gd name="adj2" fmla="val 162736"/>
            </a:avLst>
          </a:prstGeom>
          <a:noFill/>
          <a:ln>
            <a:solidFill>
              <a:schemeClr val="tx1"/>
            </a:solidFill>
          </a:ln>
        </p:spPr>
        <p:txBody>
          <a:bodyPr wrap="square" rtlCol="0">
            <a:spAutoFit/>
          </a:bodyPr>
          <a:lstStyle/>
          <a:p>
            <a:r>
              <a:rPr lang="en-US" sz="2000" b="1" dirty="0"/>
              <a:t>90% CI</a:t>
            </a:r>
            <a:endParaRPr lang="en-US" sz="2000" dirty="0"/>
          </a:p>
        </p:txBody>
      </p:sp>
      <p:sp>
        <p:nvSpPr>
          <p:cNvPr id="18" name="Rectangle 17"/>
          <p:cNvSpPr/>
          <p:nvPr/>
        </p:nvSpPr>
        <p:spPr>
          <a:xfrm>
            <a:off x="5492394" y="1405588"/>
            <a:ext cx="936104" cy="3527999"/>
          </a:xfrm>
          <a:prstGeom prst="rect">
            <a:avLst/>
          </a:prstGeom>
          <a:solidFill>
            <a:schemeClr val="tx1">
              <a:lumMod val="50000"/>
              <a:lumOff val="5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 name="Picture 19">
            <a:extLst>
              <a:ext uri="{FF2B5EF4-FFF2-40B4-BE49-F238E27FC236}">
                <a16:creationId xmlns:a16="http://schemas.microsoft.com/office/drawing/2014/main" id="{53559BBC-9276-4572-B67C-07450EA1D059}"/>
              </a:ext>
            </a:extLst>
          </p:cNvPr>
          <p:cNvPicPr>
            <a:picLocks noChangeAspect="1"/>
          </p:cNvPicPr>
          <p:nvPr/>
        </p:nvPicPr>
        <p:blipFill rotWithShape="1">
          <a:blip r:embed="rId2" cstate="print">
            <a:clrChange>
              <a:clrFrom>
                <a:srgbClr val="FFFFFF"/>
              </a:clrFrom>
              <a:clrTo>
                <a:srgbClr val="FFFFFF">
                  <a:alpha val="0"/>
                </a:srgbClr>
              </a:clrTo>
            </a:clrChange>
            <a:extLst>
              <a:ext uri="{BEBA8EAE-BF5A-486C-A8C5-ECC9F3942E4B}">
                <a14:imgProps xmlns:a14="http://schemas.microsoft.com/office/drawing/2010/main">
                  <a14:imgLayer r:embed="rId3">
                    <a14:imgEffect>
                      <a14:backgroundRemoval t="18049" b="76585" l="19681" r="90071">
                        <a14:foregroundMark x1="58156" y1="18049" x2="58156" y2="18049"/>
                        <a14:foregroundMark x1="23582" y1="76341" x2="23582" y2="76341"/>
                        <a14:foregroundMark x1="90071" y1="76585" x2="90071" y2="76585"/>
                        <a14:foregroundMark x1="87943" y1="76341" x2="87943" y2="76341"/>
                        <a14:foregroundMark x1="19858" y1="75610" x2="19858" y2="75610"/>
                        <a14:foregroundMark x1="21277" y1="76585" x2="21277" y2="76585"/>
                      </a14:backgroundRemoval>
                    </a14:imgEffect>
                  </a14:imgLayer>
                </a14:imgProps>
              </a:ext>
              <a:ext uri="{28A0092B-C50C-407E-A947-70E740481C1C}">
                <a14:useLocalDpi xmlns:a14="http://schemas.microsoft.com/office/drawing/2010/main" val="0"/>
              </a:ext>
            </a:extLst>
          </a:blip>
          <a:srcRect l="11648" t="16346" r="6683" b="23281"/>
          <a:stretch/>
        </p:blipFill>
        <p:spPr>
          <a:xfrm>
            <a:off x="1948290" y="1550298"/>
            <a:ext cx="4977910" cy="2766065"/>
          </a:xfrm>
          <a:prstGeom prst="rect">
            <a:avLst/>
          </a:prstGeom>
        </p:spPr>
      </p:pic>
    </p:spTree>
    <p:extLst>
      <p:ext uri="{BB962C8B-B14F-4D97-AF65-F5344CB8AC3E}">
        <p14:creationId xmlns:p14="http://schemas.microsoft.com/office/powerpoint/2010/main" val="124226288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TextBox 24"/>
          <p:cNvSpPr txBox="1"/>
          <p:nvPr/>
        </p:nvSpPr>
        <p:spPr>
          <a:xfrm>
            <a:off x="3555655" y="3371768"/>
            <a:ext cx="527538" cy="415498"/>
          </a:xfrm>
          <a:prstGeom prst="rect">
            <a:avLst/>
          </a:prstGeom>
          <a:noFill/>
        </p:spPr>
        <p:txBody>
          <a:bodyPr wrap="square" rtlCol="0">
            <a:spAutoFit/>
          </a:bodyPr>
          <a:lstStyle/>
          <a:p>
            <a:r>
              <a:rPr lang="en-US" sz="2100" b="1" dirty="0">
                <a:solidFill>
                  <a:schemeClr val="bg1"/>
                </a:solidFill>
              </a:rPr>
              <a:t>7 </a:t>
            </a:r>
            <a:r>
              <a:rPr lang="el-GR" sz="2100" b="1" dirty="0">
                <a:solidFill>
                  <a:schemeClr val="bg1"/>
                </a:solidFill>
              </a:rPr>
              <a:t>σ</a:t>
            </a:r>
            <a:endParaRPr lang="en-US" sz="2100" b="1" dirty="0">
              <a:solidFill>
                <a:schemeClr val="bg1"/>
              </a:solidFill>
            </a:endParaRPr>
          </a:p>
        </p:txBody>
      </p:sp>
      <p:sp>
        <p:nvSpPr>
          <p:cNvPr id="37" name="Rectangular Callout 36"/>
          <p:cNvSpPr/>
          <p:nvPr/>
        </p:nvSpPr>
        <p:spPr>
          <a:xfrm>
            <a:off x="6134112" y="4872424"/>
            <a:ext cx="1174192" cy="644808"/>
          </a:xfrm>
          <a:prstGeom prst="wedgeRectCallout">
            <a:avLst>
              <a:gd name="adj1" fmla="val -50168"/>
              <a:gd name="adj2" fmla="val -142570"/>
            </a:avLst>
          </a:prstGeom>
          <a:solidFill>
            <a:schemeClr val="bg1"/>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FF0000"/>
                </a:solidFill>
              </a:rPr>
              <a:t>4.4% FP</a:t>
            </a:r>
          </a:p>
        </p:txBody>
      </p:sp>
      <p:sp>
        <p:nvSpPr>
          <p:cNvPr id="2" name="TextBox 1"/>
          <p:cNvSpPr txBox="1"/>
          <p:nvPr/>
        </p:nvSpPr>
        <p:spPr>
          <a:xfrm>
            <a:off x="3996407" y="-891480"/>
            <a:ext cx="1142770" cy="646331"/>
          </a:xfrm>
          <a:prstGeom prst="rect">
            <a:avLst/>
          </a:prstGeom>
          <a:noFill/>
        </p:spPr>
        <p:txBody>
          <a:bodyPr wrap="square" rtlCol="0">
            <a:spAutoFit/>
          </a:bodyPr>
          <a:lstStyle/>
          <a:p>
            <a:pPr algn="ctr"/>
            <a:r>
              <a:rPr lang="en-US" b="1" dirty="0"/>
              <a:t>Healthy 95%</a:t>
            </a:r>
          </a:p>
        </p:txBody>
      </p:sp>
      <p:sp>
        <p:nvSpPr>
          <p:cNvPr id="11" name="Rectangular Callout 10"/>
          <p:cNvSpPr/>
          <p:nvPr/>
        </p:nvSpPr>
        <p:spPr>
          <a:xfrm>
            <a:off x="1949576" y="4872424"/>
            <a:ext cx="1174192" cy="644808"/>
          </a:xfrm>
          <a:prstGeom prst="wedgeRectCallout">
            <a:avLst>
              <a:gd name="adj1" fmla="val 46857"/>
              <a:gd name="adj2" fmla="val -149545"/>
            </a:avLst>
          </a:prstGeom>
          <a:solidFill>
            <a:schemeClr val="bg1"/>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FF0000"/>
                </a:solidFill>
              </a:rPr>
              <a:t>4.4% FP</a:t>
            </a:r>
          </a:p>
        </p:txBody>
      </p:sp>
      <p:cxnSp>
        <p:nvCxnSpPr>
          <p:cNvPr id="5" name="Straight Arrow Connector 4"/>
          <p:cNvCxnSpPr/>
          <p:nvPr/>
        </p:nvCxnSpPr>
        <p:spPr>
          <a:xfrm>
            <a:off x="3253792" y="7596172"/>
            <a:ext cx="2628000" cy="0"/>
          </a:xfrm>
          <a:prstGeom prst="straightConnector1">
            <a:avLst/>
          </a:prstGeom>
          <a:ln w="57150">
            <a:headEnd type="arrow"/>
            <a:tailEnd type="arrow"/>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flipV="1">
            <a:off x="3707904" y="1413168"/>
            <a:ext cx="0" cy="3528000"/>
          </a:xfrm>
          <a:prstGeom prst="line">
            <a:avLst/>
          </a:prstGeom>
          <a:ln w="38100">
            <a:solidFill>
              <a:srgbClr val="FF0000"/>
            </a:solidFill>
            <a:prstDash val="dash"/>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flipV="1">
            <a:off x="5508104" y="1378990"/>
            <a:ext cx="0" cy="3528000"/>
          </a:xfrm>
          <a:prstGeom prst="line">
            <a:avLst/>
          </a:prstGeom>
          <a:ln w="38100">
            <a:solidFill>
              <a:srgbClr val="FF0000"/>
            </a:solidFill>
            <a:prstDash val="dash"/>
          </a:ln>
        </p:spPr>
        <p:style>
          <a:lnRef idx="1">
            <a:schemeClr val="accent1"/>
          </a:lnRef>
          <a:fillRef idx="0">
            <a:schemeClr val="accent1"/>
          </a:fillRef>
          <a:effectRef idx="0">
            <a:schemeClr val="accent1"/>
          </a:effectRef>
          <a:fontRef idx="minor">
            <a:schemeClr val="tx1"/>
          </a:fontRef>
        </p:style>
      </p:cxnSp>
      <p:sp>
        <p:nvSpPr>
          <p:cNvPr id="15" name="TextBox 14"/>
          <p:cNvSpPr txBox="1"/>
          <p:nvPr/>
        </p:nvSpPr>
        <p:spPr>
          <a:xfrm>
            <a:off x="3541824" y="7236132"/>
            <a:ext cx="2098664" cy="369332"/>
          </a:xfrm>
          <a:prstGeom prst="rect">
            <a:avLst/>
          </a:prstGeom>
          <a:noFill/>
        </p:spPr>
        <p:txBody>
          <a:bodyPr wrap="square" rtlCol="0">
            <a:spAutoFit/>
          </a:bodyPr>
          <a:lstStyle/>
          <a:p>
            <a:pPr algn="ctr"/>
            <a:r>
              <a:rPr lang="en-US" b="1" dirty="0"/>
              <a:t>Reference Interval</a:t>
            </a:r>
          </a:p>
        </p:txBody>
      </p:sp>
      <p:sp>
        <p:nvSpPr>
          <p:cNvPr id="12" name="TextBox 11">
            <a:extLst>
              <a:ext uri="{FF2B5EF4-FFF2-40B4-BE49-F238E27FC236}">
                <a16:creationId xmlns:a16="http://schemas.microsoft.com/office/drawing/2014/main" id="{19035215-1A1E-4A85-966B-06DAEEF1E625}"/>
              </a:ext>
            </a:extLst>
          </p:cNvPr>
          <p:cNvSpPr txBox="1"/>
          <p:nvPr/>
        </p:nvSpPr>
        <p:spPr>
          <a:xfrm>
            <a:off x="3563887" y="172339"/>
            <a:ext cx="4320481" cy="461665"/>
          </a:xfrm>
          <a:prstGeom prst="rect">
            <a:avLst/>
          </a:prstGeom>
          <a:noFill/>
        </p:spPr>
        <p:txBody>
          <a:bodyPr wrap="square" rtlCol="0">
            <a:spAutoFit/>
          </a:bodyPr>
          <a:lstStyle/>
          <a:p>
            <a:pPr algn="r" rtl="1"/>
            <a:r>
              <a:rPr lang="fa-IR" sz="2400" b="1" dirty="0">
                <a:solidFill>
                  <a:srgbClr val="0070C0"/>
                </a:solidFill>
              </a:rPr>
              <a:t>عدم صحت مطلوب</a:t>
            </a:r>
            <a:endParaRPr lang="en-US" sz="2400" b="1" dirty="0">
              <a:solidFill>
                <a:srgbClr val="0070C0"/>
              </a:solidFill>
            </a:endParaRPr>
          </a:p>
        </p:txBody>
      </p:sp>
      <p:sp>
        <p:nvSpPr>
          <p:cNvPr id="16" name="TextBox 15"/>
          <p:cNvSpPr txBox="1"/>
          <p:nvPr/>
        </p:nvSpPr>
        <p:spPr>
          <a:xfrm rot="3463160">
            <a:off x="7135148" y="-230832"/>
            <a:ext cx="5544616" cy="461665"/>
          </a:xfrm>
          <a:prstGeom prst="rect">
            <a:avLst/>
          </a:prstGeom>
          <a:noFill/>
        </p:spPr>
        <p:txBody>
          <a:bodyPr wrap="square" rtlCol="0">
            <a:spAutoFit/>
          </a:bodyPr>
          <a:lstStyle/>
          <a:p>
            <a:pPr algn="r" rtl="1"/>
            <a:r>
              <a:rPr lang="fa-IR" sz="2400" b="1" dirty="0"/>
              <a:t>هدف: مقایسه مطمئن نتیجه بیمار با بازه مرجع</a:t>
            </a:r>
            <a:endParaRPr lang="en-US" sz="2400" b="1" dirty="0"/>
          </a:p>
        </p:txBody>
      </p:sp>
      <p:sp>
        <p:nvSpPr>
          <p:cNvPr id="3" name="TextBox 2"/>
          <p:cNvSpPr txBox="1"/>
          <p:nvPr/>
        </p:nvSpPr>
        <p:spPr>
          <a:xfrm>
            <a:off x="395536" y="1126485"/>
            <a:ext cx="1944216" cy="954107"/>
          </a:xfrm>
          <a:prstGeom prst="rect">
            <a:avLst/>
          </a:prstGeom>
          <a:noFill/>
        </p:spPr>
        <p:txBody>
          <a:bodyPr wrap="square" rtlCol="0">
            <a:spAutoFit/>
          </a:bodyPr>
          <a:lstStyle/>
          <a:p>
            <a:r>
              <a:rPr lang="en-US" sz="2800" b="1" dirty="0"/>
              <a:t>IFCC:</a:t>
            </a:r>
          </a:p>
          <a:p>
            <a:r>
              <a:rPr lang="en-US" sz="2800" dirty="0"/>
              <a:t>N = 120</a:t>
            </a:r>
          </a:p>
        </p:txBody>
      </p:sp>
      <p:sp>
        <p:nvSpPr>
          <p:cNvPr id="6" name="Rectangle 5"/>
          <p:cNvSpPr/>
          <p:nvPr/>
        </p:nvSpPr>
        <p:spPr>
          <a:xfrm>
            <a:off x="2771800" y="1413168"/>
            <a:ext cx="936104" cy="3527999"/>
          </a:xfrm>
          <a:prstGeom prst="rect">
            <a:avLst/>
          </a:prstGeom>
          <a:solidFill>
            <a:schemeClr val="tx1">
              <a:lumMod val="50000"/>
              <a:lumOff val="5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TextBox 16"/>
          <p:cNvSpPr txBox="1"/>
          <p:nvPr/>
        </p:nvSpPr>
        <p:spPr>
          <a:xfrm>
            <a:off x="1511607" y="2554906"/>
            <a:ext cx="1025065" cy="400110"/>
          </a:xfrm>
          <a:prstGeom prst="wedgeRectCallout">
            <a:avLst>
              <a:gd name="adj1" fmla="val 73091"/>
              <a:gd name="adj2" fmla="val 162736"/>
            </a:avLst>
          </a:prstGeom>
          <a:noFill/>
          <a:ln>
            <a:solidFill>
              <a:schemeClr val="tx1"/>
            </a:solidFill>
          </a:ln>
        </p:spPr>
        <p:txBody>
          <a:bodyPr wrap="square" rtlCol="0">
            <a:spAutoFit/>
          </a:bodyPr>
          <a:lstStyle/>
          <a:p>
            <a:r>
              <a:rPr lang="en-US" sz="2000" b="1" dirty="0"/>
              <a:t>90% CI</a:t>
            </a:r>
            <a:endParaRPr lang="en-US" sz="2000" dirty="0"/>
          </a:p>
        </p:txBody>
      </p:sp>
      <p:sp>
        <p:nvSpPr>
          <p:cNvPr id="18" name="Rectangle 17"/>
          <p:cNvSpPr/>
          <p:nvPr/>
        </p:nvSpPr>
        <p:spPr>
          <a:xfrm>
            <a:off x="5492394" y="1405588"/>
            <a:ext cx="936104" cy="3527999"/>
          </a:xfrm>
          <a:prstGeom prst="rect">
            <a:avLst/>
          </a:prstGeom>
          <a:solidFill>
            <a:schemeClr val="tx1">
              <a:lumMod val="50000"/>
              <a:lumOff val="5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 name="Picture 19">
            <a:extLst>
              <a:ext uri="{FF2B5EF4-FFF2-40B4-BE49-F238E27FC236}">
                <a16:creationId xmlns:a16="http://schemas.microsoft.com/office/drawing/2014/main" id="{53559BBC-9276-4572-B67C-07450EA1D059}"/>
              </a:ext>
            </a:extLst>
          </p:cNvPr>
          <p:cNvPicPr>
            <a:picLocks noChangeAspect="1"/>
          </p:cNvPicPr>
          <p:nvPr/>
        </p:nvPicPr>
        <p:blipFill rotWithShape="1">
          <a:blip r:embed="rId2" cstate="print">
            <a:clrChange>
              <a:clrFrom>
                <a:srgbClr val="FFFFFF"/>
              </a:clrFrom>
              <a:clrTo>
                <a:srgbClr val="FFFFFF">
                  <a:alpha val="0"/>
                </a:srgbClr>
              </a:clrTo>
            </a:clrChange>
            <a:extLst>
              <a:ext uri="{BEBA8EAE-BF5A-486C-A8C5-ECC9F3942E4B}">
                <a14:imgProps xmlns:a14="http://schemas.microsoft.com/office/drawing/2010/main">
                  <a14:imgLayer r:embed="rId3">
                    <a14:imgEffect>
                      <a14:backgroundRemoval t="18049" b="76585" l="19681" r="90071">
                        <a14:foregroundMark x1="58156" y1="18049" x2="58156" y2="18049"/>
                        <a14:foregroundMark x1="23582" y1="76341" x2="23582" y2="76341"/>
                        <a14:foregroundMark x1="90071" y1="76585" x2="90071" y2="76585"/>
                        <a14:foregroundMark x1="87943" y1="76341" x2="87943" y2="76341"/>
                        <a14:foregroundMark x1="19858" y1="75610" x2="19858" y2="75610"/>
                        <a14:foregroundMark x1="21277" y1="76585" x2="21277" y2="76585"/>
                      </a14:backgroundRemoval>
                    </a14:imgEffect>
                  </a14:imgLayer>
                </a14:imgProps>
              </a:ext>
              <a:ext uri="{28A0092B-C50C-407E-A947-70E740481C1C}">
                <a14:useLocalDpi xmlns:a14="http://schemas.microsoft.com/office/drawing/2010/main" val="0"/>
              </a:ext>
            </a:extLst>
          </a:blip>
          <a:srcRect l="11648" t="16346" r="6683" b="23281"/>
          <a:stretch/>
        </p:blipFill>
        <p:spPr>
          <a:xfrm>
            <a:off x="1948290" y="1550298"/>
            <a:ext cx="4977910" cy="2766065"/>
          </a:xfrm>
          <a:prstGeom prst="rect">
            <a:avLst/>
          </a:prstGeom>
        </p:spPr>
      </p:pic>
      <p:sp>
        <p:nvSpPr>
          <p:cNvPr id="19" name="TextBox 18">
            <a:extLst>
              <a:ext uri="{FF2B5EF4-FFF2-40B4-BE49-F238E27FC236}">
                <a16:creationId xmlns:a16="http://schemas.microsoft.com/office/drawing/2014/main" id="{7581CA73-F399-436E-A335-B0E225BAAF85}"/>
              </a:ext>
            </a:extLst>
          </p:cNvPr>
          <p:cNvSpPr txBox="1"/>
          <p:nvPr/>
        </p:nvSpPr>
        <p:spPr>
          <a:xfrm>
            <a:off x="1946583" y="5731515"/>
            <a:ext cx="5250833" cy="523220"/>
          </a:xfrm>
          <a:prstGeom prst="rect">
            <a:avLst/>
          </a:prstGeom>
          <a:noFill/>
        </p:spPr>
        <p:txBody>
          <a:bodyPr wrap="square" rtlCol="0">
            <a:spAutoFit/>
          </a:bodyPr>
          <a:lstStyle/>
          <a:p>
            <a:pPr algn="r" rtl="1"/>
            <a:r>
              <a:rPr lang="en-US" sz="2800" b="1" dirty="0">
                <a:solidFill>
                  <a:srgbClr val="0070C0"/>
                </a:solidFill>
              </a:rPr>
              <a:t>FP</a:t>
            </a:r>
            <a:r>
              <a:rPr lang="fa-IR" sz="2800" b="1" dirty="0">
                <a:solidFill>
                  <a:srgbClr val="0070C0"/>
                </a:solidFill>
              </a:rPr>
              <a:t> تا 4.4% قابل قبول در نظر گرفته شده!</a:t>
            </a:r>
            <a:endParaRPr lang="en-US" sz="2800" dirty="0">
              <a:solidFill>
                <a:srgbClr val="0070C0"/>
              </a:solidFill>
            </a:endParaRPr>
          </a:p>
        </p:txBody>
      </p:sp>
    </p:spTree>
    <p:extLst>
      <p:ext uri="{BB962C8B-B14F-4D97-AF65-F5344CB8AC3E}">
        <p14:creationId xmlns:p14="http://schemas.microsoft.com/office/powerpoint/2010/main" val="284757719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wipe(down)">
                                      <p:cBhvr>
                                        <p:cTn id="7" dur="580">
                                          <p:stCondLst>
                                            <p:cond delay="0"/>
                                          </p:stCondLst>
                                        </p:cTn>
                                        <p:tgtEl>
                                          <p:spTgt spid="19"/>
                                        </p:tgtEl>
                                      </p:cBhvr>
                                    </p:animEffect>
                                    <p:anim calcmode="lin" valueType="num">
                                      <p:cBhvr>
                                        <p:cTn id="8" dur="1822" tmFilter="0,0; 0.14,0.36; 0.43,0.73; 0.71,0.91; 1.0,1.0">
                                          <p:stCondLst>
                                            <p:cond delay="0"/>
                                          </p:stCondLst>
                                        </p:cTn>
                                        <p:tgtEl>
                                          <p:spTgt spid="19"/>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19"/>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19"/>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19"/>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19"/>
                                        </p:tgtEl>
                                        <p:attrNameLst>
                                          <p:attrName>ppt_y</p:attrName>
                                        </p:attrNameLst>
                                      </p:cBhvr>
                                      <p:tavLst>
                                        <p:tav tm="0" fmla="#ppt_y-sin(pi*$)/81">
                                          <p:val>
                                            <p:fltVal val="0"/>
                                          </p:val>
                                        </p:tav>
                                        <p:tav tm="100000">
                                          <p:val>
                                            <p:fltVal val="1"/>
                                          </p:val>
                                        </p:tav>
                                      </p:tavLst>
                                    </p:anim>
                                    <p:animScale>
                                      <p:cBhvr>
                                        <p:cTn id="13" dur="26">
                                          <p:stCondLst>
                                            <p:cond delay="650"/>
                                          </p:stCondLst>
                                        </p:cTn>
                                        <p:tgtEl>
                                          <p:spTgt spid="19"/>
                                        </p:tgtEl>
                                      </p:cBhvr>
                                      <p:to x="100000" y="60000"/>
                                    </p:animScale>
                                    <p:animScale>
                                      <p:cBhvr>
                                        <p:cTn id="14" dur="166" decel="50000">
                                          <p:stCondLst>
                                            <p:cond delay="676"/>
                                          </p:stCondLst>
                                        </p:cTn>
                                        <p:tgtEl>
                                          <p:spTgt spid="19"/>
                                        </p:tgtEl>
                                      </p:cBhvr>
                                      <p:to x="100000" y="100000"/>
                                    </p:animScale>
                                    <p:animScale>
                                      <p:cBhvr>
                                        <p:cTn id="15" dur="26">
                                          <p:stCondLst>
                                            <p:cond delay="1312"/>
                                          </p:stCondLst>
                                        </p:cTn>
                                        <p:tgtEl>
                                          <p:spTgt spid="19"/>
                                        </p:tgtEl>
                                      </p:cBhvr>
                                      <p:to x="100000" y="80000"/>
                                    </p:animScale>
                                    <p:animScale>
                                      <p:cBhvr>
                                        <p:cTn id="16" dur="166" decel="50000">
                                          <p:stCondLst>
                                            <p:cond delay="1338"/>
                                          </p:stCondLst>
                                        </p:cTn>
                                        <p:tgtEl>
                                          <p:spTgt spid="19"/>
                                        </p:tgtEl>
                                      </p:cBhvr>
                                      <p:to x="100000" y="100000"/>
                                    </p:animScale>
                                    <p:animScale>
                                      <p:cBhvr>
                                        <p:cTn id="17" dur="26">
                                          <p:stCondLst>
                                            <p:cond delay="1642"/>
                                          </p:stCondLst>
                                        </p:cTn>
                                        <p:tgtEl>
                                          <p:spTgt spid="19"/>
                                        </p:tgtEl>
                                      </p:cBhvr>
                                      <p:to x="100000" y="90000"/>
                                    </p:animScale>
                                    <p:animScale>
                                      <p:cBhvr>
                                        <p:cTn id="18" dur="166" decel="50000">
                                          <p:stCondLst>
                                            <p:cond delay="1668"/>
                                          </p:stCondLst>
                                        </p:cTn>
                                        <p:tgtEl>
                                          <p:spTgt spid="19"/>
                                        </p:tgtEl>
                                      </p:cBhvr>
                                      <p:to x="100000" y="100000"/>
                                    </p:animScale>
                                    <p:animScale>
                                      <p:cBhvr>
                                        <p:cTn id="19" dur="26">
                                          <p:stCondLst>
                                            <p:cond delay="1808"/>
                                          </p:stCondLst>
                                        </p:cTn>
                                        <p:tgtEl>
                                          <p:spTgt spid="19"/>
                                        </p:tgtEl>
                                      </p:cBhvr>
                                      <p:to x="100000" y="95000"/>
                                    </p:animScale>
                                    <p:animScale>
                                      <p:cBhvr>
                                        <p:cTn id="20" dur="166" decel="50000">
                                          <p:stCondLst>
                                            <p:cond delay="1834"/>
                                          </p:stCondLst>
                                        </p:cTn>
                                        <p:tgtEl>
                                          <p:spTgt spid="19"/>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TextBox 24"/>
          <p:cNvSpPr txBox="1"/>
          <p:nvPr/>
        </p:nvSpPr>
        <p:spPr>
          <a:xfrm>
            <a:off x="3555655" y="3371768"/>
            <a:ext cx="527538" cy="415498"/>
          </a:xfrm>
          <a:prstGeom prst="rect">
            <a:avLst/>
          </a:prstGeom>
          <a:noFill/>
        </p:spPr>
        <p:txBody>
          <a:bodyPr wrap="square" rtlCol="0">
            <a:spAutoFit/>
          </a:bodyPr>
          <a:lstStyle/>
          <a:p>
            <a:r>
              <a:rPr lang="en-US" sz="2100" b="1" dirty="0">
                <a:solidFill>
                  <a:schemeClr val="bg1"/>
                </a:solidFill>
              </a:rPr>
              <a:t>7 </a:t>
            </a:r>
            <a:r>
              <a:rPr lang="el-GR" sz="2100" b="1" dirty="0">
                <a:solidFill>
                  <a:schemeClr val="bg1"/>
                </a:solidFill>
              </a:rPr>
              <a:t>σ</a:t>
            </a:r>
            <a:endParaRPr lang="en-US" sz="2100" b="1" dirty="0">
              <a:solidFill>
                <a:schemeClr val="bg1"/>
              </a:solidFill>
            </a:endParaRPr>
          </a:p>
        </p:txBody>
      </p:sp>
      <p:sp>
        <p:nvSpPr>
          <p:cNvPr id="37" name="Rectangular Callout 36"/>
          <p:cNvSpPr/>
          <p:nvPr/>
        </p:nvSpPr>
        <p:spPr>
          <a:xfrm>
            <a:off x="6134112" y="4872424"/>
            <a:ext cx="1174192" cy="644808"/>
          </a:xfrm>
          <a:prstGeom prst="wedgeRectCallout">
            <a:avLst>
              <a:gd name="adj1" fmla="val -50168"/>
              <a:gd name="adj2" fmla="val -142570"/>
            </a:avLst>
          </a:prstGeom>
          <a:solidFill>
            <a:schemeClr val="bg1"/>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rPr>
              <a:t>2.5% FP</a:t>
            </a:r>
          </a:p>
        </p:txBody>
      </p:sp>
      <p:sp>
        <p:nvSpPr>
          <p:cNvPr id="2" name="TextBox 1"/>
          <p:cNvSpPr txBox="1"/>
          <p:nvPr/>
        </p:nvSpPr>
        <p:spPr>
          <a:xfrm>
            <a:off x="3996407" y="-891480"/>
            <a:ext cx="1142770" cy="646331"/>
          </a:xfrm>
          <a:prstGeom prst="rect">
            <a:avLst/>
          </a:prstGeom>
          <a:noFill/>
        </p:spPr>
        <p:txBody>
          <a:bodyPr wrap="square" rtlCol="0">
            <a:spAutoFit/>
          </a:bodyPr>
          <a:lstStyle/>
          <a:p>
            <a:pPr algn="ctr"/>
            <a:r>
              <a:rPr lang="en-US" b="1" dirty="0"/>
              <a:t>Healthy 95%</a:t>
            </a:r>
          </a:p>
        </p:txBody>
      </p:sp>
      <p:sp>
        <p:nvSpPr>
          <p:cNvPr id="11" name="Rectangular Callout 10"/>
          <p:cNvSpPr/>
          <p:nvPr/>
        </p:nvSpPr>
        <p:spPr>
          <a:xfrm>
            <a:off x="1949576" y="4872424"/>
            <a:ext cx="1174192" cy="644808"/>
          </a:xfrm>
          <a:prstGeom prst="wedgeRectCallout">
            <a:avLst>
              <a:gd name="adj1" fmla="val 46857"/>
              <a:gd name="adj2" fmla="val -149545"/>
            </a:avLst>
          </a:prstGeom>
          <a:solidFill>
            <a:schemeClr val="bg1"/>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rPr>
              <a:t>2.5% FP</a:t>
            </a:r>
          </a:p>
        </p:txBody>
      </p:sp>
      <p:cxnSp>
        <p:nvCxnSpPr>
          <p:cNvPr id="5" name="Straight Arrow Connector 4"/>
          <p:cNvCxnSpPr/>
          <p:nvPr/>
        </p:nvCxnSpPr>
        <p:spPr>
          <a:xfrm>
            <a:off x="3253792" y="7596172"/>
            <a:ext cx="2628000" cy="0"/>
          </a:xfrm>
          <a:prstGeom prst="straightConnector1">
            <a:avLst/>
          </a:prstGeom>
          <a:ln w="57150">
            <a:headEnd type="arrow"/>
            <a:tailEnd type="arrow"/>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flipV="1">
            <a:off x="3253792" y="1413168"/>
            <a:ext cx="0" cy="3528000"/>
          </a:xfrm>
          <a:prstGeom prst="line">
            <a:avLst/>
          </a:prstGeom>
          <a:ln w="38100">
            <a:solidFill>
              <a:srgbClr val="FF0000"/>
            </a:solidFill>
            <a:prstDash val="dash"/>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flipV="1">
            <a:off x="5918088" y="1378990"/>
            <a:ext cx="0" cy="3528000"/>
          </a:xfrm>
          <a:prstGeom prst="line">
            <a:avLst/>
          </a:prstGeom>
          <a:ln w="38100">
            <a:solidFill>
              <a:srgbClr val="FF0000"/>
            </a:solidFill>
            <a:prstDash val="dash"/>
          </a:ln>
        </p:spPr>
        <p:style>
          <a:lnRef idx="1">
            <a:schemeClr val="accent1"/>
          </a:lnRef>
          <a:fillRef idx="0">
            <a:schemeClr val="accent1"/>
          </a:fillRef>
          <a:effectRef idx="0">
            <a:schemeClr val="accent1"/>
          </a:effectRef>
          <a:fontRef idx="minor">
            <a:schemeClr val="tx1"/>
          </a:fontRef>
        </p:style>
      </p:cxnSp>
      <p:sp>
        <p:nvSpPr>
          <p:cNvPr id="15" name="TextBox 14"/>
          <p:cNvSpPr txBox="1"/>
          <p:nvPr/>
        </p:nvSpPr>
        <p:spPr>
          <a:xfrm>
            <a:off x="3541824" y="7236132"/>
            <a:ext cx="2098664" cy="369332"/>
          </a:xfrm>
          <a:prstGeom prst="rect">
            <a:avLst/>
          </a:prstGeom>
          <a:noFill/>
        </p:spPr>
        <p:txBody>
          <a:bodyPr wrap="square" rtlCol="0">
            <a:spAutoFit/>
          </a:bodyPr>
          <a:lstStyle/>
          <a:p>
            <a:pPr algn="ctr"/>
            <a:r>
              <a:rPr lang="en-US" b="1" dirty="0"/>
              <a:t>Reference Interval</a:t>
            </a:r>
          </a:p>
        </p:txBody>
      </p:sp>
      <p:sp>
        <p:nvSpPr>
          <p:cNvPr id="12" name="TextBox 11">
            <a:extLst>
              <a:ext uri="{FF2B5EF4-FFF2-40B4-BE49-F238E27FC236}">
                <a16:creationId xmlns:a16="http://schemas.microsoft.com/office/drawing/2014/main" id="{19035215-1A1E-4A85-966B-06DAEEF1E625}"/>
              </a:ext>
            </a:extLst>
          </p:cNvPr>
          <p:cNvSpPr txBox="1"/>
          <p:nvPr/>
        </p:nvSpPr>
        <p:spPr>
          <a:xfrm>
            <a:off x="3563887" y="172339"/>
            <a:ext cx="4320481" cy="461665"/>
          </a:xfrm>
          <a:prstGeom prst="rect">
            <a:avLst/>
          </a:prstGeom>
          <a:noFill/>
        </p:spPr>
        <p:txBody>
          <a:bodyPr wrap="square" rtlCol="0">
            <a:spAutoFit/>
          </a:bodyPr>
          <a:lstStyle/>
          <a:p>
            <a:pPr algn="r" rtl="1"/>
            <a:r>
              <a:rPr lang="fa-IR" sz="2400" b="1" dirty="0">
                <a:solidFill>
                  <a:srgbClr val="0070C0"/>
                </a:solidFill>
              </a:rPr>
              <a:t>عدم صحت مطلوب</a:t>
            </a:r>
            <a:endParaRPr lang="en-US" sz="2400" b="1" dirty="0">
              <a:solidFill>
                <a:srgbClr val="0070C0"/>
              </a:solidFill>
            </a:endParaRPr>
          </a:p>
        </p:txBody>
      </p:sp>
      <p:sp>
        <p:nvSpPr>
          <p:cNvPr id="16" name="TextBox 15"/>
          <p:cNvSpPr txBox="1"/>
          <p:nvPr/>
        </p:nvSpPr>
        <p:spPr>
          <a:xfrm rot="3463160">
            <a:off x="7135148" y="-230832"/>
            <a:ext cx="5544616" cy="461665"/>
          </a:xfrm>
          <a:prstGeom prst="rect">
            <a:avLst/>
          </a:prstGeom>
          <a:noFill/>
        </p:spPr>
        <p:txBody>
          <a:bodyPr wrap="square" rtlCol="0">
            <a:spAutoFit/>
          </a:bodyPr>
          <a:lstStyle/>
          <a:p>
            <a:pPr algn="r" rtl="1"/>
            <a:r>
              <a:rPr lang="fa-IR" sz="2400" b="1" dirty="0"/>
              <a:t>هدف: مقایسه مطمئن نتیجه بیمار با بازه مرجع</a:t>
            </a:r>
            <a:endParaRPr lang="en-US" sz="2400" b="1" dirty="0"/>
          </a:p>
        </p:txBody>
      </p:sp>
      <p:sp>
        <p:nvSpPr>
          <p:cNvPr id="3" name="TextBox 2"/>
          <p:cNvSpPr txBox="1"/>
          <p:nvPr/>
        </p:nvSpPr>
        <p:spPr>
          <a:xfrm>
            <a:off x="395536" y="1126485"/>
            <a:ext cx="1944216" cy="523220"/>
          </a:xfrm>
          <a:prstGeom prst="rect">
            <a:avLst/>
          </a:prstGeom>
          <a:noFill/>
        </p:spPr>
        <p:txBody>
          <a:bodyPr wrap="square" rtlCol="0">
            <a:spAutoFit/>
          </a:bodyPr>
          <a:lstStyle/>
          <a:p>
            <a:r>
              <a:rPr lang="en-US" sz="2800" b="1" dirty="0">
                <a:solidFill>
                  <a:srgbClr val="FF0000"/>
                </a:solidFill>
              </a:rPr>
              <a:t>N &gt; 800</a:t>
            </a:r>
          </a:p>
        </p:txBody>
      </p:sp>
      <p:sp>
        <p:nvSpPr>
          <p:cNvPr id="6" name="Rectangle 5"/>
          <p:cNvSpPr/>
          <p:nvPr/>
        </p:nvSpPr>
        <p:spPr>
          <a:xfrm>
            <a:off x="2771800" y="1413168"/>
            <a:ext cx="936104" cy="3527999"/>
          </a:xfrm>
          <a:prstGeom prst="rect">
            <a:avLst/>
          </a:prstGeom>
          <a:solidFill>
            <a:schemeClr val="tx1">
              <a:lumMod val="50000"/>
              <a:lumOff val="5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TextBox 16"/>
          <p:cNvSpPr txBox="1"/>
          <p:nvPr/>
        </p:nvSpPr>
        <p:spPr>
          <a:xfrm>
            <a:off x="1511607" y="2554906"/>
            <a:ext cx="1025065" cy="400110"/>
          </a:xfrm>
          <a:prstGeom prst="wedgeRectCallout">
            <a:avLst>
              <a:gd name="adj1" fmla="val 73091"/>
              <a:gd name="adj2" fmla="val 162736"/>
            </a:avLst>
          </a:prstGeom>
          <a:noFill/>
          <a:ln>
            <a:solidFill>
              <a:schemeClr val="tx1"/>
            </a:solidFill>
          </a:ln>
        </p:spPr>
        <p:txBody>
          <a:bodyPr wrap="square" rtlCol="0">
            <a:spAutoFit/>
          </a:bodyPr>
          <a:lstStyle/>
          <a:p>
            <a:r>
              <a:rPr lang="en-US" sz="2000" b="1" dirty="0"/>
              <a:t>90% CI</a:t>
            </a:r>
            <a:endParaRPr lang="en-US" sz="2000" dirty="0"/>
          </a:p>
        </p:txBody>
      </p:sp>
      <p:sp>
        <p:nvSpPr>
          <p:cNvPr id="18" name="Rectangle 17"/>
          <p:cNvSpPr/>
          <p:nvPr/>
        </p:nvSpPr>
        <p:spPr>
          <a:xfrm>
            <a:off x="5492394" y="1405588"/>
            <a:ext cx="936104" cy="3527999"/>
          </a:xfrm>
          <a:prstGeom prst="rect">
            <a:avLst/>
          </a:prstGeom>
          <a:solidFill>
            <a:schemeClr val="tx1">
              <a:lumMod val="50000"/>
              <a:lumOff val="5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TextBox 19"/>
          <p:cNvSpPr txBox="1"/>
          <p:nvPr/>
        </p:nvSpPr>
        <p:spPr>
          <a:xfrm>
            <a:off x="2024139" y="8669552"/>
            <a:ext cx="5250833" cy="523220"/>
          </a:xfrm>
          <a:prstGeom prst="rect">
            <a:avLst/>
          </a:prstGeom>
          <a:noFill/>
        </p:spPr>
        <p:txBody>
          <a:bodyPr wrap="square" rtlCol="0">
            <a:spAutoFit/>
          </a:bodyPr>
          <a:lstStyle/>
          <a:p>
            <a:pPr algn="r" rtl="1"/>
            <a:r>
              <a:rPr lang="en-US" sz="2800" b="1" dirty="0">
                <a:solidFill>
                  <a:srgbClr val="FF0000"/>
                </a:solidFill>
              </a:rPr>
              <a:t>FP</a:t>
            </a:r>
            <a:r>
              <a:rPr lang="fa-IR" sz="2800" b="1" dirty="0">
                <a:solidFill>
                  <a:srgbClr val="FF0000"/>
                </a:solidFill>
              </a:rPr>
              <a:t> تا 4.4% قابل قبول در نظر گرفته شده!</a:t>
            </a:r>
            <a:endParaRPr lang="en-US" sz="2800" dirty="0">
              <a:solidFill>
                <a:srgbClr val="FF0000"/>
              </a:solidFill>
            </a:endParaRPr>
          </a:p>
        </p:txBody>
      </p:sp>
      <p:pic>
        <p:nvPicPr>
          <p:cNvPr id="19" name="Picture 18">
            <a:extLst>
              <a:ext uri="{FF2B5EF4-FFF2-40B4-BE49-F238E27FC236}">
                <a16:creationId xmlns:a16="http://schemas.microsoft.com/office/drawing/2014/main" id="{8891B47F-7157-4829-8842-83431B3DFCBA}"/>
              </a:ext>
            </a:extLst>
          </p:cNvPr>
          <p:cNvPicPr>
            <a:picLocks noChangeAspect="1"/>
          </p:cNvPicPr>
          <p:nvPr/>
        </p:nvPicPr>
        <p:blipFill rotWithShape="1">
          <a:blip r:embed="rId2" cstate="print">
            <a:clrChange>
              <a:clrFrom>
                <a:srgbClr val="FFFFFF"/>
              </a:clrFrom>
              <a:clrTo>
                <a:srgbClr val="FFFFFF">
                  <a:alpha val="0"/>
                </a:srgbClr>
              </a:clrTo>
            </a:clrChange>
            <a:extLst>
              <a:ext uri="{BEBA8EAE-BF5A-486C-A8C5-ECC9F3942E4B}">
                <a14:imgProps xmlns:a14="http://schemas.microsoft.com/office/drawing/2010/main">
                  <a14:imgLayer r:embed="rId3">
                    <a14:imgEffect>
                      <a14:backgroundRemoval t="18049" b="76585" l="19681" r="90071">
                        <a14:foregroundMark x1="58156" y1="18049" x2="58156" y2="18049"/>
                        <a14:foregroundMark x1="23582" y1="76341" x2="23582" y2="76341"/>
                        <a14:foregroundMark x1="90071" y1="76585" x2="90071" y2="76585"/>
                        <a14:foregroundMark x1="87943" y1="76341" x2="87943" y2="76341"/>
                        <a14:foregroundMark x1="19858" y1="75610" x2="19858" y2="75610"/>
                        <a14:foregroundMark x1="21277" y1="76585" x2="21277" y2="76585"/>
                      </a14:backgroundRemoval>
                    </a14:imgEffect>
                  </a14:imgLayer>
                </a14:imgProps>
              </a:ext>
              <a:ext uri="{28A0092B-C50C-407E-A947-70E740481C1C}">
                <a14:useLocalDpi xmlns:a14="http://schemas.microsoft.com/office/drawing/2010/main" val="0"/>
              </a:ext>
            </a:extLst>
          </a:blip>
          <a:srcRect l="11648" t="16346" r="6683" b="23281"/>
          <a:stretch/>
        </p:blipFill>
        <p:spPr>
          <a:xfrm>
            <a:off x="1948290" y="1550298"/>
            <a:ext cx="4977910" cy="2766065"/>
          </a:xfrm>
          <a:prstGeom prst="rect">
            <a:avLst/>
          </a:prstGeom>
        </p:spPr>
      </p:pic>
    </p:spTree>
    <p:extLst>
      <p:ext uri="{BB962C8B-B14F-4D97-AF65-F5344CB8AC3E}">
        <p14:creationId xmlns:p14="http://schemas.microsoft.com/office/powerpoint/2010/main" val="6053679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TextBox 24"/>
          <p:cNvSpPr txBox="1"/>
          <p:nvPr/>
        </p:nvSpPr>
        <p:spPr>
          <a:xfrm>
            <a:off x="3555655" y="3371768"/>
            <a:ext cx="527538" cy="415498"/>
          </a:xfrm>
          <a:prstGeom prst="rect">
            <a:avLst/>
          </a:prstGeom>
          <a:noFill/>
        </p:spPr>
        <p:txBody>
          <a:bodyPr wrap="square" rtlCol="0">
            <a:spAutoFit/>
          </a:bodyPr>
          <a:lstStyle/>
          <a:p>
            <a:r>
              <a:rPr lang="en-US" sz="2100" b="1" dirty="0">
                <a:solidFill>
                  <a:schemeClr val="bg1"/>
                </a:solidFill>
              </a:rPr>
              <a:t>7 </a:t>
            </a:r>
            <a:r>
              <a:rPr lang="el-GR" sz="2100" b="1" dirty="0">
                <a:solidFill>
                  <a:schemeClr val="bg1"/>
                </a:solidFill>
              </a:rPr>
              <a:t>σ</a:t>
            </a:r>
            <a:endParaRPr lang="en-US" sz="2100" b="1" dirty="0">
              <a:solidFill>
                <a:schemeClr val="bg1"/>
              </a:solidFill>
            </a:endParaRPr>
          </a:p>
        </p:txBody>
      </p:sp>
      <p:sp>
        <p:nvSpPr>
          <p:cNvPr id="37" name="Rectangular Callout 36"/>
          <p:cNvSpPr/>
          <p:nvPr/>
        </p:nvSpPr>
        <p:spPr>
          <a:xfrm>
            <a:off x="6134112" y="4872424"/>
            <a:ext cx="1174192" cy="644808"/>
          </a:xfrm>
          <a:prstGeom prst="wedgeRectCallout">
            <a:avLst>
              <a:gd name="adj1" fmla="val -50168"/>
              <a:gd name="adj2" fmla="val -142570"/>
            </a:avLst>
          </a:prstGeom>
          <a:solidFill>
            <a:schemeClr val="bg1"/>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rPr>
              <a:t>2.5% FP</a:t>
            </a:r>
          </a:p>
        </p:txBody>
      </p:sp>
      <p:sp>
        <p:nvSpPr>
          <p:cNvPr id="2" name="TextBox 1"/>
          <p:cNvSpPr txBox="1"/>
          <p:nvPr/>
        </p:nvSpPr>
        <p:spPr>
          <a:xfrm>
            <a:off x="3996407" y="-891480"/>
            <a:ext cx="1142770" cy="646331"/>
          </a:xfrm>
          <a:prstGeom prst="rect">
            <a:avLst/>
          </a:prstGeom>
          <a:noFill/>
        </p:spPr>
        <p:txBody>
          <a:bodyPr wrap="square" rtlCol="0">
            <a:spAutoFit/>
          </a:bodyPr>
          <a:lstStyle/>
          <a:p>
            <a:pPr algn="ctr"/>
            <a:r>
              <a:rPr lang="en-US" b="1" dirty="0"/>
              <a:t>Healthy 95%</a:t>
            </a:r>
          </a:p>
        </p:txBody>
      </p:sp>
      <p:sp>
        <p:nvSpPr>
          <p:cNvPr id="11" name="Rectangular Callout 10"/>
          <p:cNvSpPr/>
          <p:nvPr/>
        </p:nvSpPr>
        <p:spPr>
          <a:xfrm>
            <a:off x="1949576" y="4872424"/>
            <a:ext cx="1174192" cy="644808"/>
          </a:xfrm>
          <a:prstGeom prst="wedgeRectCallout">
            <a:avLst>
              <a:gd name="adj1" fmla="val 46857"/>
              <a:gd name="adj2" fmla="val -149545"/>
            </a:avLst>
          </a:prstGeom>
          <a:solidFill>
            <a:schemeClr val="bg1"/>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rPr>
              <a:t>2.5% FP</a:t>
            </a:r>
          </a:p>
        </p:txBody>
      </p:sp>
      <p:cxnSp>
        <p:nvCxnSpPr>
          <p:cNvPr id="5" name="Straight Arrow Connector 4"/>
          <p:cNvCxnSpPr/>
          <p:nvPr/>
        </p:nvCxnSpPr>
        <p:spPr>
          <a:xfrm>
            <a:off x="3253792" y="7596172"/>
            <a:ext cx="2628000" cy="0"/>
          </a:xfrm>
          <a:prstGeom prst="straightConnector1">
            <a:avLst/>
          </a:prstGeom>
          <a:ln w="57150">
            <a:headEnd type="arrow"/>
            <a:tailEnd type="arrow"/>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flipV="1">
            <a:off x="3253792" y="1413168"/>
            <a:ext cx="0" cy="3528000"/>
          </a:xfrm>
          <a:prstGeom prst="line">
            <a:avLst/>
          </a:prstGeom>
          <a:ln w="38100">
            <a:solidFill>
              <a:srgbClr val="FF0000"/>
            </a:solidFill>
            <a:prstDash val="dash"/>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flipV="1">
            <a:off x="5918088" y="1378990"/>
            <a:ext cx="0" cy="3528000"/>
          </a:xfrm>
          <a:prstGeom prst="line">
            <a:avLst/>
          </a:prstGeom>
          <a:ln w="38100">
            <a:solidFill>
              <a:srgbClr val="FF0000"/>
            </a:solidFill>
            <a:prstDash val="dash"/>
          </a:ln>
        </p:spPr>
        <p:style>
          <a:lnRef idx="1">
            <a:schemeClr val="accent1"/>
          </a:lnRef>
          <a:fillRef idx="0">
            <a:schemeClr val="accent1"/>
          </a:fillRef>
          <a:effectRef idx="0">
            <a:schemeClr val="accent1"/>
          </a:effectRef>
          <a:fontRef idx="minor">
            <a:schemeClr val="tx1"/>
          </a:fontRef>
        </p:style>
      </p:cxnSp>
      <p:sp>
        <p:nvSpPr>
          <p:cNvPr id="15" name="TextBox 14"/>
          <p:cNvSpPr txBox="1"/>
          <p:nvPr/>
        </p:nvSpPr>
        <p:spPr>
          <a:xfrm>
            <a:off x="3541824" y="7236132"/>
            <a:ext cx="2098664" cy="369332"/>
          </a:xfrm>
          <a:prstGeom prst="rect">
            <a:avLst/>
          </a:prstGeom>
          <a:noFill/>
        </p:spPr>
        <p:txBody>
          <a:bodyPr wrap="square" rtlCol="0">
            <a:spAutoFit/>
          </a:bodyPr>
          <a:lstStyle/>
          <a:p>
            <a:pPr algn="ctr"/>
            <a:r>
              <a:rPr lang="en-US" b="1" dirty="0"/>
              <a:t>Reference Interval</a:t>
            </a:r>
          </a:p>
        </p:txBody>
      </p:sp>
      <p:sp>
        <p:nvSpPr>
          <p:cNvPr id="12" name="TextBox 11">
            <a:extLst>
              <a:ext uri="{FF2B5EF4-FFF2-40B4-BE49-F238E27FC236}">
                <a16:creationId xmlns:a16="http://schemas.microsoft.com/office/drawing/2014/main" id="{19035215-1A1E-4A85-966B-06DAEEF1E625}"/>
              </a:ext>
            </a:extLst>
          </p:cNvPr>
          <p:cNvSpPr txBox="1"/>
          <p:nvPr/>
        </p:nvSpPr>
        <p:spPr>
          <a:xfrm>
            <a:off x="3563887" y="172339"/>
            <a:ext cx="4320481" cy="461665"/>
          </a:xfrm>
          <a:prstGeom prst="rect">
            <a:avLst/>
          </a:prstGeom>
          <a:noFill/>
        </p:spPr>
        <p:txBody>
          <a:bodyPr wrap="square" rtlCol="0">
            <a:spAutoFit/>
          </a:bodyPr>
          <a:lstStyle/>
          <a:p>
            <a:pPr algn="r" rtl="1"/>
            <a:r>
              <a:rPr lang="fa-IR" sz="2400" b="1" dirty="0">
                <a:solidFill>
                  <a:srgbClr val="0070C0"/>
                </a:solidFill>
              </a:rPr>
              <a:t>عدم صحت مطلوب</a:t>
            </a:r>
            <a:endParaRPr lang="en-US" sz="2400" b="1" dirty="0">
              <a:solidFill>
                <a:srgbClr val="0070C0"/>
              </a:solidFill>
            </a:endParaRPr>
          </a:p>
        </p:txBody>
      </p:sp>
      <p:sp>
        <p:nvSpPr>
          <p:cNvPr id="16" name="TextBox 15"/>
          <p:cNvSpPr txBox="1"/>
          <p:nvPr/>
        </p:nvSpPr>
        <p:spPr>
          <a:xfrm rot="3463160">
            <a:off x="7135148" y="-230832"/>
            <a:ext cx="5544616" cy="461665"/>
          </a:xfrm>
          <a:prstGeom prst="rect">
            <a:avLst/>
          </a:prstGeom>
          <a:noFill/>
        </p:spPr>
        <p:txBody>
          <a:bodyPr wrap="square" rtlCol="0">
            <a:spAutoFit/>
          </a:bodyPr>
          <a:lstStyle/>
          <a:p>
            <a:pPr algn="r" rtl="1"/>
            <a:r>
              <a:rPr lang="fa-IR" sz="2400" b="1" dirty="0"/>
              <a:t>هدف: مقایسه مطمئن نتیجه بیمار با بازه مرجع</a:t>
            </a:r>
            <a:endParaRPr lang="en-US" sz="2400" b="1" dirty="0"/>
          </a:p>
        </p:txBody>
      </p:sp>
      <p:sp>
        <p:nvSpPr>
          <p:cNvPr id="3" name="TextBox 2"/>
          <p:cNvSpPr txBox="1"/>
          <p:nvPr/>
        </p:nvSpPr>
        <p:spPr>
          <a:xfrm>
            <a:off x="395536" y="1126485"/>
            <a:ext cx="1944216" cy="523220"/>
          </a:xfrm>
          <a:prstGeom prst="rect">
            <a:avLst/>
          </a:prstGeom>
          <a:noFill/>
        </p:spPr>
        <p:txBody>
          <a:bodyPr wrap="square" rtlCol="0">
            <a:spAutoFit/>
          </a:bodyPr>
          <a:lstStyle/>
          <a:p>
            <a:r>
              <a:rPr lang="en-US" sz="2800" b="1" dirty="0">
                <a:solidFill>
                  <a:srgbClr val="FF0000"/>
                </a:solidFill>
              </a:rPr>
              <a:t>N &gt; 800</a:t>
            </a:r>
          </a:p>
        </p:txBody>
      </p:sp>
      <p:sp>
        <p:nvSpPr>
          <p:cNvPr id="6" name="Rectangle 5"/>
          <p:cNvSpPr/>
          <p:nvPr/>
        </p:nvSpPr>
        <p:spPr>
          <a:xfrm>
            <a:off x="3203848" y="1413168"/>
            <a:ext cx="91440" cy="3527999"/>
          </a:xfrm>
          <a:prstGeom prst="rect">
            <a:avLst/>
          </a:prstGeom>
          <a:solidFill>
            <a:schemeClr val="tx1">
              <a:lumMod val="50000"/>
              <a:lumOff val="5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TextBox 16"/>
          <p:cNvSpPr txBox="1"/>
          <p:nvPr/>
        </p:nvSpPr>
        <p:spPr>
          <a:xfrm>
            <a:off x="1511607" y="2554906"/>
            <a:ext cx="1025065" cy="400110"/>
          </a:xfrm>
          <a:prstGeom prst="wedgeRectCallout">
            <a:avLst>
              <a:gd name="adj1" fmla="val 113781"/>
              <a:gd name="adj2" fmla="val 198821"/>
            </a:avLst>
          </a:prstGeom>
          <a:noFill/>
          <a:ln>
            <a:solidFill>
              <a:schemeClr val="tx1"/>
            </a:solidFill>
          </a:ln>
        </p:spPr>
        <p:txBody>
          <a:bodyPr wrap="square" rtlCol="0">
            <a:spAutoFit/>
          </a:bodyPr>
          <a:lstStyle/>
          <a:p>
            <a:r>
              <a:rPr lang="en-US" sz="2000" b="1" dirty="0"/>
              <a:t>90% CI</a:t>
            </a:r>
            <a:endParaRPr lang="en-US" sz="2000" dirty="0"/>
          </a:p>
        </p:txBody>
      </p:sp>
      <p:sp>
        <p:nvSpPr>
          <p:cNvPr id="18" name="Rectangle 17"/>
          <p:cNvSpPr/>
          <p:nvPr/>
        </p:nvSpPr>
        <p:spPr>
          <a:xfrm>
            <a:off x="5868144" y="1405588"/>
            <a:ext cx="91440" cy="3527999"/>
          </a:xfrm>
          <a:prstGeom prst="rect">
            <a:avLst/>
          </a:prstGeom>
          <a:solidFill>
            <a:schemeClr val="tx1">
              <a:lumMod val="50000"/>
              <a:lumOff val="5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 name="Picture 19">
            <a:extLst>
              <a:ext uri="{FF2B5EF4-FFF2-40B4-BE49-F238E27FC236}">
                <a16:creationId xmlns:a16="http://schemas.microsoft.com/office/drawing/2014/main" id="{34CAF7CE-B536-4310-9600-09F6A7C88AF7}"/>
              </a:ext>
            </a:extLst>
          </p:cNvPr>
          <p:cNvPicPr>
            <a:picLocks noChangeAspect="1"/>
          </p:cNvPicPr>
          <p:nvPr/>
        </p:nvPicPr>
        <p:blipFill rotWithShape="1">
          <a:blip r:embed="rId2" cstate="print">
            <a:clrChange>
              <a:clrFrom>
                <a:srgbClr val="FFFFFF"/>
              </a:clrFrom>
              <a:clrTo>
                <a:srgbClr val="FFFFFF">
                  <a:alpha val="0"/>
                </a:srgbClr>
              </a:clrTo>
            </a:clrChange>
            <a:extLst>
              <a:ext uri="{BEBA8EAE-BF5A-486C-A8C5-ECC9F3942E4B}">
                <a14:imgProps xmlns:a14="http://schemas.microsoft.com/office/drawing/2010/main">
                  <a14:imgLayer r:embed="rId3">
                    <a14:imgEffect>
                      <a14:backgroundRemoval t="18049" b="76585" l="19681" r="90071">
                        <a14:foregroundMark x1="58156" y1="18049" x2="58156" y2="18049"/>
                        <a14:foregroundMark x1="23582" y1="76341" x2="23582" y2="76341"/>
                        <a14:foregroundMark x1="90071" y1="76585" x2="90071" y2="76585"/>
                        <a14:foregroundMark x1="87943" y1="76341" x2="87943" y2="76341"/>
                        <a14:foregroundMark x1="19858" y1="75610" x2="19858" y2="75610"/>
                        <a14:foregroundMark x1="21277" y1="76585" x2="21277" y2="76585"/>
                      </a14:backgroundRemoval>
                    </a14:imgEffect>
                  </a14:imgLayer>
                </a14:imgProps>
              </a:ext>
              <a:ext uri="{28A0092B-C50C-407E-A947-70E740481C1C}">
                <a14:useLocalDpi xmlns:a14="http://schemas.microsoft.com/office/drawing/2010/main" val="0"/>
              </a:ext>
            </a:extLst>
          </a:blip>
          <a:srcRect l="11648" t="16346" r="6683" b="23281"/>
          <a:stretch/>
        </p:blipFill>
        <p:spPr>
          <a:xfrm>
            <a:off x="1948290" y="1550298"/>
            <a:ext cx="4977910" cy="2766065"/>
          </a:xfrm>
          <a:prstGeom prst="rect">
            <a:avLst/>
          </a:prstGeom>
        </p:spPr>
      </p:pic>
    </p:spTree>
    <p:extLst>
      <p:ext uri="{BB962C8B-B14F-4D97-AF65-F5344CB8AC3E}">
        <p14:creationId xmlns:p14="http://schemas.microsoft.com/office/powerpoint/2010/main" val="423104460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ight Arrow 2"/>
          <p:cNvSpPr/>
          <p:nvPr/>
        </p:nvSpPr>
        <p:spPr>
          <a:xfrm>
            <a:off x="4067944" y="980728"/>
            <a:ext cx="504056" cy="729310"/>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2" cstate="print">
            <a:clrChange>
              <a:clrFrom>
                <a:srgbClr val="FFFFFF"/>
              </a:clrFrom>
              <a:clrTo>
                <a:srgbClr val="FFFFFF">
                  <a:alpha val="0"/>
                </a:srgbClr>
              </a:clrTo>
            </a:clrChange>
            <a:extLst>
              <a:ext uri="{BEBA8EAE-BF5A-486C-A8C5-ECC9F3942E4B}">
                <a14:imgProps xmlns:a14="http://schemas.microsoft.com/office/drawing/2010/main">
                  <a14:imgLayer r:embed="rId3">
                    <a14:imgEffect>
                      <a14:sharpenSoften amount="-50000"/>
                    </a14:imgEffect>
                    <a14:imgEffect>
                      <a14:brightnessContrast bright="40000" contrast="40000"/>
                    </a14:imgEffect>
                  </a14:imgLayer>
                </a14:imgProps>
              </a:ext>
              <a:ext uri="{28A0092B-C50C-407E-A947-70E740481C1C}">
                <a14:useLocalDpi xmlns:a14="http://schemas.microsoft.com/office/drawing/2010/main" val="0"/>
              </a:ext>
            </a:extLst>
          </a:blip>
          <a:srcRect l="11648" t="16346" r="6683" b="23281"/>
          <a:stretch/>
        </p:blipFill>
        <p:spPr>
          <a:xfrm>
            <a:off x="1394290" y="1550298"/>
            <a:ext cx="4977910" cy="2766065"/>
          </a:xfrm>
          <a:prstGeom prst="rect">
            <a:avLst/>
          </a:prstGeom>
        </p:spPr>
      </p:pic>
      <p:sp>
        <p:nvSpPr>
          <p:cNvPr id="25" name="TextBox 24"/>
          <p:cNvSpPr txBox="1"/>
          <p:nvPr/>
        </p:nvSpPr>
        <p:spPr>
          <a:xfrm>
            <a:off x="3001655" y="3371768"/>
            <a:ext cx="527538" cy="415498"/>
          </a:xfrm>
          <a:prstGeom prst="rect">
            <a:avLst/>
          </a:prstGeom>
          <a:noFill/>
        </p:spPr>
        <p:txBody>
          <a:bodyPr wrap="square" rtlCol="0">
            <a:spAutoFit/>
          </a:bodyPr>
          <a:lstStyle/>
          <a:p>
            <a:r>
              <a:rPr lang="en-US" sz="2100" b="1" dirty="0">
                <a:solidFill>
                  <a:schemeClr val="bg1"/>
                </a:solidFill>
              </a:rPr>
              <a:t>7 </a:t>
            </a:r>
            <a:r>
              <a:rPr lang="el-GR" sz="2100" b="1" dirty="0">
                <a:solidFill>
                  <a:schemeClr val="bg1"/>
                </a:solidFill>
              </a:rPr>
              <a:t>σ</a:t>
            </a:r>
            <a:endParaRPr lang="en-US" sz="2100" b="1" dirty="0">
              <a:solidFill>
                <a:schemeClr val="bg1"/>
              </a:solidFill>
            </a:endParaRPr>
          </a:p>
        </p:txBody>
      </p:sp>
      <p:cxnSp>
        <p:nvCxnSpPr>
          <p:cNvPr id="10" name="Straight Arrow Connector 9"/>
          <p:cNvCxnSpPr/>
          <p:nvPr/>
        </p:nvCxnSpPr>
        <p:spPr>
          <a:xfrm>
            <a:off x="2699792" y="4869160"/>
            <a:ext cx="2628000" cy="0"/>
          </a:xfrm>
          <a:prstGeom prst="straightConnector1">
            <a:avLst/>
          </a:prstGeom>
          <a:ln w="57150">
            <a:headEnd type="arrow"/>
            <a:tailEnd type="arrow"/>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flipV="1">
            <a:off x="2699792" y="1413168"/>
            <a:ext cx="0" cy="3528000"/>
          </a:xfrm>
          <a:prstGeom prst="line">
            <a:avLst/>
          </a:prstGeom>
          <a:ln w="38100">
            <a:solidFill>
              <a:srgbClr val="FF0000"/>
            </a:solidFill>
            <a:prstDash val="dash"/>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flipV="1">
            <a:off x="5364088" y="1378990"/>
            <a:ext cx="0" cy="3528000"/>
          </a:xfrm>
          <a:prstGeom prst="line">
            <a:avLst/>
          </a:prstGeom>
          <a:ln w="38100">
            <a:solidFill>
              <a:srgbClr val="FF0000"/>
            </a:solidFill>
            <a:prstDash val="dash"/>
          </a:ln>
        </p:spPr>
        <p:style>
          <a:lnRef idx="1">
            <a:schemeClr val="accent1"/>
          </a:lnRef>
          <a:fillRef idx="0">
            <a:schemeClr val="accent1"/>
          </a:fillRef>
          <a:effectRef idx="0">
            <a:schemeClr val="accent1"/>
          </a:effectRef>
          <a:fontRef idx="minor">
            <a:schemeClr val="tx1"/>
          </a:fontRef>
        </p:style>
      </p:cxnSp>
      <p:sp>
        <p:nvSpPr>
          <p:cNvPr id="13" name="TextBox 12"/>
          <p:cNvSpPr txBox="1"/>
          <p:nvPr/>
        </p:nvSpPr>
        <p:spPr>
          <a:xfrm>
            <a:off x="2987824" y="4509120"/>
            <a:ext cx="2098664" cy="369332"/>
          </a:xfrm>
          <a:prstGeom prst="rect">
            <a:avLst/>
          </a:prstGeom>
          <a:noFill/>
        </p:spPr>
        <p:txBody>
          <a:bodyPr wrap="square" rtlCol="0">
            <a:spAutoFit/>
          </a:bodyPr>
          <a:lstStyle/>
          <a:p>
            <a:pPr algn="ctr"/>
            <a:r>
              <a:rPr lang="en-US" b="1" dirty="0"/>
              <a:t>Reference Interval</a:t>
            </a:r>
          </a:p>
        </p:txBody>
      </p:sp>
      <p:cxnSp>
        <p:nvCxnSpPr>
          <p:cNvPr id="5" name="Straight Connector 4"/>
          <p:cNvCxnSpPr/>
          <p:nvPr/>
        </p:nvCxnSpPr>
        <p:spPr>
          <a:xfrm>
            <a:off x="4067944" y="1556793"/>
            <a:ext cx="0" cy="275957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4572000" y="1268760"/>
            <a:ext cx="0" cy="301752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4" name="Rectangular Callout 36">
            <a:extLst>
              <a:ext uri="{FF2B5EF4-FFF2-40B4-BE49-F238E27FC236}">
                <a16:creationId xmlns:a16="http://schemas.microsoft.com/office/drawing/2014/main" id="{B397910F-294B-43F7-A46E-63DE2AA73DD4}"/>
              </a:ext>
            </a:extLst>
          </p:cNvPr>
          <p:cNvSpPr/>
          <p:nvPr/>
        </p:nvSpPr>
        <p:spPr>
          <a:xfrm>
            <a:off x="5487953" y="4828640"/>
            <a:ext cx="1174192" cy="644808"/>
          </a:xfrm>
          <a:prstGeom prst="wedgeRectCallout">
            <a:avLst>
              <a:gd name="adj1" fmla="val -50168"/>
              <a:gd name="adj2" fmla="val -142570"/>
            </a:avLst>
          </a:prstGeom>
          <a:solidFill>
            <a:schemeClr val="bg1"/>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bg1">
                    <a:lumMod val="50000"/>
                  </a:schemeClr>
                </a:solidFill>
              </a:rPr>
              <a:t>2.5% FP</a:t>
            </a:r>
          </a:p>
        </p:txBody>
      </p:sp>
      <p:sp>
        <p:nvSpPr>
          <p:cNvPr id="37" name="Rectangular Callout 36"/>
          <p:cNvSpPr/>
          <p:nvPr/>
        </p:nvSpPr>
        <p:spPr>
          <a:xfrm>
            <a:off x="5796136" y="2924944"/>
            <a:ext cx="1323985" cy="644808"/>
          </a:xfrm>
          <a:prstGeom prst="wedgeRectCallout">
            <a:avLst>
              <a:gd name="adj1" fmla="val -68194"/>
              <a:gd name="adj2" fmla="val 114645"/>
            </a:avLst>
          </a:prstGeom>
          <a:solidFill>
            <a:schemeClr val="bg1"/>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rgbClr val="FF0000"/>
                </a:solidFill>
              </a:rPr>
              <a:t>4.4% FP</a:t>
            </a:r>
          </a:p>
        </p:txBody>
      </p:sp>
      <p:sp>
        <p:nvSpPr>
          <p:cNvPr id="15" name="TextBox 14">
            <a:extLst>
              <a:ext uri="{FF2B5EF4-FFF2-40B4-BE49-F238E27FC236}">
                <a16:creationId xmlns:a16="http://schemas.microsoft.com/office/drawing/2014/main" id="{85189C73-99FF-4D9C-88CD-F50B9B54588F}"/>
              </a:ext>
            </a:extLst>
          </p:cNvPr>
          <p:cNvSpPr txBox="1"/>
          <p:nvPr/>
        </p:nvSpPr>
        <p:spPr>
          <a:xfrm>
            <a:off x="3563887" y="172339"/>
            <a:ext cx="4320481" cy="461665"/>
          </a:xfrm>
          <a:prstGeom prst="rect">
            <a:avLst/>
          </a:prstGeom>
          <a:noFill/>
        </p:spPr>
        <p:txBody>
          <a:bodyPr wrap="square" rtlCol="0">
            <a:spAutoFit/>
          </a:bodyPr>
          <a:lstStyle/>
          <a:p>
            <a:pPr algn="r" rtl="1"/>
            <a:r>
              <a:rPr lang="fa-IR" sz="2400" b="1" dirty="0">
                <a:solidFill>
                  <a:srgbClr val="0070C0"/>
                </a:solidFill>
              </a:rPr>
              <a:t>عدم صحت مطلوب</a:t>
            </a:r>
            <a:endParaRPr lang="en-US" sz="2400" b="1" dirty="0">
              <a:solidFill>
                <a:srgbClr val="0070C0"/>
              </a:solidFill>
            </a:endParaRPr>
          </a:p>
        </p:txBody>
      </p:sp>
      <p:pic>
        <p:nvPicPr>
          <p:cNvPr id="16" name="Picture 15">
            <a:extLst>
              <a:ext uri="{FF2B5EF4-FFF2-40B4-BE49-F238E27FC236}">
                <a16:creationId xmlns:a16="http://schemas.microsoft.com/office/drawing/2014/main" id="{7A2E9BE9-EC8D-47C6-A67B-59D5EF3B725D}"/>
              </a:ext>
            </a:extLst>
          </p:cNvPr>
          <p:cNvPicPr>
            <a:picLocks noChangeAspect="1"/>
          </p:cNvPicPr>
          <p:nvPr/>
        </p:nvPicPr>
        <p:blipFill rotWithShape="1">
          <a:blip r:embed="rId4" cstate="print">
            <a:clrChange>
              <a:clrFrom>
                <a:srgbClr val="FFFFFF"/>
              </a:clrFrom>
              <a:clrTo>
                <a:srgbClr val="FFFFFF">
                  <a:alpha val="0"/>
                </a:srgbClr>
              </a:clrTo>
            </a:clrChange>
            <a:extLst>
              <a:ext uri="{BEBA8EAE-BF5A-486C-A8C5-ECC9F3942E4B}">
                <a14:imgProps xmlns:a14="http://schemas.microsoft.com/office/drawing/2010/main">
                  <a14:imgLayer r:embed="rId5">
                    <a14:imgEffect>
                      <a14:backgroundRemoval t="18049" b="76585" l="19681" r="90071">
                        <a14:foregroundMark x1="58156" y1="18049" x2="58156" y2="18049"/>
                        <a14:foregroundMark x1="23582" y1="76341" x2="23582" y2="76341"/>
                        <a14:foregroundMark x1="90071" y1="76585" x2="90071" y2="76585"/>
                        <a14:foregroundMark x1="87943" y1="76341" x2="87943" y2="76341"/>
                        <a14:foregroundMark x1="19858" y1="75610" x2="19858" y2="75610"/>
                        <a14:foregroundMark x1="21277" y1="76585" x2="21277" y2="76585"/>
                      </a14:backgroundRemoval>
                    </a14:imgEffect>
                  </a14:imgLayer>
                </a14:imgProps>
              </a:ext>
              <a:ext uri="{28A0092B-C50C-407E-A947-70E740481C1C}">
                <a14:useLocalDpi xmlns:a14="http://schemas.microsoft.com/office/drawing/2010/main" val="0"/>
              </a:ext>
            </a:extLst>
          </a:blip>
          <a:srcRect l="11648" t="16346" r="6683" b="23281"/>
          <a:stretch/>
        </p:blipFill>
        <p:spPr>
          <a:xfrm>
            <a:off x="1948290" y="1550298"/>
            <a:ext cx="4977910" cy="2766065"/>
          </a:xfrm>
          <a:prstGeom prst="rect">
            <a:avLst/>
          </a:prstGeom>
        </p:spPr>
      </p:pic>
    </p:spTree>
    <p:extLst>
      <p:ext uri="{BB962C8B-B14F-4D97-AF65-F5344CB8AC3E}">
        <p14:creationId xmlns:p14="http://schemas.microsoft.com/office/powerpoint/2010/main" val="154540042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7"/>
                                        </p:tgtEl>
                                        <p:attrNameLst>
                                          <p:attrName>style.visibility</p:attrName>
                                        </p:attrNameLst>
                                      </p:cBhvr>
                                      <p:to>
                                        <p:strVal val="visible"/>
                                      </p:to>
                                    </p:set>
                                    <p:animEffect transition="in" filter="fade">
                                      <p:cBhvr>
                                        <p:cTn id="11" dur="500"/>
                                        <p:tgtEl>
                                          <p:spTgt spid="17"/>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nodeType="clickEffect">
                                  <p:stCondLst>
                                    <p:cond delay="0"/>
                                  </p:stCondLst>
                                  <p:childTnLst>
                                    <p:set>
                                      <p:cBhvr>
                                        <p:cTn id="15" dur="1" fill="hold">
                                          <p:stCondLst>
                                            <p:cond delay="0"/>
                                          </p:stCondLst>
                                        </p:cTn>
                                        <p:tgtEl>
                                          <p:spTgt spid="16"/>
                                        </p:tgtEl>
                                        <p:attrNameLst>
                                          <p:attrName>style.visibility</p:attrName>
                                        </p:attrNameLst>
                                      </p:cBhvr>
                                      <p:to>
                                        <p:strVal val="visible"/>
                                      </p:to>
                                    </p:set>
                                    <p:animEffect transition="in" filter="wipe(left)">
                                      <p:cBhvr>
                                        <p:cTn id="16" dur="2000"/>
                                        <p:tgtEl>
                                          <p:spTgt spid="16"/>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1" fill="hold" grpId="0" nodeType="clickEffect">
                                  <p:stCondLst>
                                    <p:cond delay="0"/>
                                  </p:stCondLst>
                                  <p:childTnLst>
                                    <p:set>
                                      <p:cBhvr>
                                        <p:cTn id="20" dur="1" fill="hold">
                                          <p:stCondLst>
                                            <p:cond delay="0"/>
                                          </p:stCondLst>
                                        </p:cTn>
                                        <p:tgtEl>
                                          <p:spTgt spid="37"/>
                                        </p:tgtEl>
                                        <p:attrNameLst>
                                          <p:attrName>style.visibility</p:attrName>
                                        </p:attrNameLst>
                                      </p:cBhvr>
                                      <p:to>
                                        <p:strVal val="visible"/>
                                      </p:to>
                                    </p:set>
                                    <p:animEffect transition="in" filter="wipe(up)">
                                      <p:cBhvr>
                                        <p:cTn id="21"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7"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Content Placeholder 7"/>
          <p:cNvPicPr>
            <a:picLocks noGrp="1" noChangeAspect="1"/>
          </p:cNvPicPr>
          <p:nvPr>
            <p:ph idx="1"/>
          </p:nvPr>
        </p:nvPicPr>
        <p:blipFill>
          <a:blip r:embed="rId2">
            <a:extLst>
              <a:ext uri="{BEBA8EAE-BF5A-486C-A8C5-ECC9F3942E4B}">
                <a14:imgProps xmlns:a14="http://schemas.microsoft.com/office/drawing/2010/main">
                  <a14:imgLayer r:embed="rId3">
                    <a14:imgEffect>
                      <a14:brightnessContrast bright="20000" contrast="-20000"/>
                    </a14:imgEffect>
                  </a14:imgLayer>
                </a14:imgProps>
              </a:ext>
              <a:ext uri="{28A0092B-C50C-407E-A947-70E740481C1C}">
                <a14:useLocalDpi xmlns:a14="http://schemas.microsoft.com/office/drawing/2010/main" val="0"/>
              </a:ext>
            </a:extLst>
          </a:blip>
          <a:stretch>
            <a:fillRect/>
          </a:stretch>
        </p:blipFill>
        <p:spPr>
          <a:xfrm>
            <a:off x="1169622" y="155576"/>
            <a:ext cx="6804756" cy="6155619"/>
          </a:xfrm>
        </p:spPr>
      </p:pic>
      <p:sp>
        <p:nvSpPr>
          <p:cNvPr id="9" name="Dodecagon 8"/>
          <p:cNvSpPr/>
          <p:nvPr/>
        </p:nvSpPr>
        <p:spPr>
          <a:xfrm rot="20522262">
            <a:off x="2695237" y="1099976"/>
            <a:ext cx="2590461" cy="1964067"/>
          </a:xfrm>
          <a:custGeom>
            <a:avLst/>
            <a:gdLst>
              <a:gd name="connsiteX0" fmla="*/ 0 w 936104"/>
              <a:gd name="connsiteY0" fmla="*/ 527125 h 1440160"/>
              <a:gd name="connsiteX1" fmla="*/ 125421 w 936104"/>
              <a:gd name="connsiteY1" fmla="*/ 192955 h 1440160"/>
              <a:gd name="connsiteX2" fmla="*/ 342631 w 936104"/>
              <a:gd name="connsiteY2" fmla="*/ 0 h 1440160"/>
              <a:gd name="connsiteX3" fmla="*/ 593473 w 936104"/>
              <a:gd name="connsiteY3" fmla="*/ 0 h 1440160"/>
              <a:gd name="connsiteX4" fmla="*/ 810683 w 936104"/>
              <a:gd name="connsiteY4" fmla="*/ 192955 h 1440160"/>
              <a:gd name="connsiteX5" fmla="*/ 936104 w 936104"/>
              <a:gd name="connsiteY5" fmla="*/ 527125 h 1440160"/>
              <a:gd name="connsiteX6" fmla="*/ 936104 w 936104"/>
              <a:gd name="connsiteY6" fmla="*/ 913035 h 1440160"/>
              <a:gd name="connsiteX7" fmla="*/ 810683 w 936104"/>
              <a:gd name="connsiteY7" fmla="*/ 1247205 h 1440160"/>
              <a:gd name="connsiteX8" fmla="*/ 593473 w 936104"/>
              <a:gd name="connsiteY8" fmla="*/ 1440160 h 1440160"/>
              <a:gd name="connsiteX9" fmla="*/ 342631 w 936104"/>
              <a:gd name="connsiteY9" fmla="*/ 1440160 h 1440160"/>
              <a:gd name="connsiteX10" fmla="*/ 125421 w 936104"/>
              <a:gd name="connsiteY10" fmla="*/ 1247205 h 1440160"/>
              <a:gd name="connsiteX11" fmla="*/ 0 w 936104"/>
              <a:gd name="connsiteY11" fmla="*/ 913035 h 1440160"/>
              <a:gd name="connsiteX12" fmla="*/ 0 w 936104"/>
              <a:gd name="connsiteY12" fmla="*/ 527125 h 1440160"/>
              <a:gd name="connsiteX0" fmla="*/ 0 w 936104"/>
              <a:gd name="connsiteY0" fmla="*/ 823616 h 1736651"/>
              <a:gd name="connsiteX1" fmla="*/ 125421 w 936104"/>
              <a:gd name="connsiteY1" fmla="*/ 489446 h 1736651"/>
              <a:gd name="connsiteX2" fmla="*/ 285 w 936104"/>
              <a:gd name="connsiteY2" fmla="*/ 0 h 1736651"/>
              <a:gd name="connsiteX3" fmla="*/ 593473 w 936104"/>
              <a:gd name="connsiteY3" fmla="*/ 296491 h 1736651"/>
              <a:gd name="connsiteX4" fmla="*/ 810683 w 936104"/>
              <a:gd name="connsiteY4" fmla="*/ 489446 h 1736651"/>
              <a:gd name="connsiteX5" fmla="*/ 936104 w 936104"/>
              <a:gd name="connsiteY5" fmla="*/ 823616 h 1736651"/>
              <a:gd name="connsiteX6" fmla="*/ 936104 w 936104"/>
              <a:gd name="connsiteY6" fmla="*/ 1209526 h 1736651"/>
              <a:gd name="connsiteX7" fmla="*/ 810683 w 936104"/>
              <a:gd name="connsiteY7" fmla="*/ 1543696 h 1736651"/>
              <a:gd name="connsiteX8" fmla="*/ 593473 w 936104"/>
              <a:gd name="connsiteY8" fmla="*/ 1736651 h 1736651"/>
              <a:gd name="connsiteX9" fmla="*/ 342631 w 936104"/>
              <a:gd name="connsiteY9" fmla="*/ 1736651 h 1736651"/>
              <a:gd name="connsiteX10" fmla="*/ 125421 w 936104"/>
              <a:gd name="connsiteY10" fmla="*/ 1543696 h 1736651"/>
              <a:gd name="connsiteX11" fmla="*/ 0 w 936104"/>
              <a:gd name="connsiteY11" fmla="*/ 1209526 h 1736651"/>
              <a:gd name="connsiteX12" fmla="*/ 0 w 936104"/>
              <a:gd name="connsiteY12" fmla="*/ 823616 h 1736651"/>
              <a:gd name="connsiteX0" fmla="*/ 0 w 1339006"/>
              <a:gd name="connsiteY0" fmla="*/ 823616 h 1736651"/>
              <a:gd name="connsiteX1" fmla="*/ 125421 w 1339006"/>
              <a:gd name="connsiteY1" fmla="*/ 489446 h 1736651"/>
              <a:gd name="connsiteX2" fmla="*/ 285 w 1339006"/>
              <a:gd name="connsiteY2" fmla="*/ 0 h 1736651"/>
              <a:gd name="connsiteX3" fmla="*/ 593473 w 1339006"/>
              <a:gd name="connsiteY3" fmla="*/ 296491 h 1736651"/>
              <a:gd name="connsiteX4" fmla="*/ 1339006 w 1339006"/>
              <a:gd name="connsiteY4" fmla="*/ 576404 h 1736651"/>
              <a:gd name="connsiteX5" fmla="*/ 936104 w 1339006"/>
              <a:gd name="connsiteY5" fmla="*/ 823616 h 1736651"/>
              <a:gd name="connsiteX6" fmla="*/ 936104 w 1339006"/>
              <a:gd name="connsiteY6" fmla="*/ 1209526 h 1736651"/>
              <a:gd name="connsiteX7" fmla="*/ 810683 w 1339006"/>
              <a:gd name="connsiteY7" fmla="*/ 1543696 h 1736651"/>
              <a:gd name="connsiteX8" fmla="*/ 593473 w 1339006"/>
              <a:gd name="connsiteY8" fmla="*/ 1736651 h 1736651"/>
              <a:gd name="connsiteX9" fmla="*/ 342631 w 1339006"/>
              <a:gd name="connsiteY9" fmla="*/ 1736651 h 1736651"/>
              <a:gd name="connsiteX10" fmla="*/ 125421 w 1339006"/>
              <a:gd name="connsiteY10" fmla="*/ 1543696 h 1736651"/>
              <a:gd name="connsiteX11" fmla="*/ 0 w 1339006"/>
              <a:gd name="connsiteY11" fmla="*/ 1209526 h 1736651"/>
              <a:gd name="connsiteX12" fmla="*/ 0 w 1339006"/>
              <a:gd name="connsiteY12" fmla="*/ 823616 h 1736651"/>
              <a:gd name="connsiteX0" fmla="*/ 0 w 1339006"/>
              <a:gd name="connsiteY0" fmla="*/ 823616 h 1736651"/>
              <a:gd name="connsiteX1" fmla="*/ 125421 w 1339006"/>
              <a:gd name="connsiteY1" fmla="*/ 489446 h 1736651"/>
              <a:gd name="connsiteX2" fmla="*/ 285 w 1339006"/>
              <a:gd name="connsiteY2" fmla="*/ 0 h 1736651"/>
              <a:gd name="connsiteX3" fmla="*/ 607897 w 1339006"/>
              <a:gd name="connsiteY3" fmla="*/ 199982 h 1736651"/>
              <a:gd name="connsiteX4" fmla="*/ 1339006 w 1339006"/>
              <a:gd name="connsiteY4" fmla="*/ 576404 h 1736651"/>
              <a:gd name="connsiteX5" fmla="*/ 936104 w 1339006"/>
              <a:gd name="connsiteY5" fmla="*/ 823616 h 1736651"/>
              <a:gd name="connsiteX6" fmla="*/ 936104 w 1339006"/>
              <a:gd name="connsiteY6" fmla="*/ 1209526 h 1736651"/>
              <a:gd name="connsiteX7" fmla="*/ 810683 w 1339006"/>
              <a:gd name="connsiteY7" fmla="*/ 1543696 h 1736651"/>
              <a:gd name="connsiteX8" fmla="*/ 593473 w 1339006"/>
              <a:gd name="connsiteY8" fmla="*/ 1736651 h 1736651"/>
              <a:gd name="connsiteX9" fmla="*/ 342631 w 1339006"/>
              <a:gd name="connsiteY9" fmla="*/ 1736651 h 1736651"/>
              <a:gd name="connsiteX10" fmla="*/ 125421 w 1339006"/>
              <a:gd name="connsiteY10" fmla="*/ 1543696 h 1736651"/>
              <a:gd name="connsiteX11" fmla="*/ 0 w 1339006"/>
              <a:gd name="connsiteY11" fmla="*/ 1209526 h 1736651"/>
              <a:gd name="connsiteX12" fmla="*/ 0 w 1339006"/>
              <a:gd name="connsiteY12" fmla="*/ 823616 h 1736651"/>
              <a:gd name="connsiteX0" fmla="*/ 0 w 1339006"/>
              <a:gd name="connsiteY0" fmla="*/ 823616 h 1965973"/>
              <a:gd name="connsiteX1" fmla="*/ 125421 w 1339006"/>
              <a:gd name="connsiteY1" fmla="*/ 489446 h 1965973"/>
              <a:gd name="connsiteX2" fmla="*/ 285 w 1339006"/>
              <a:gd name="connsiteY2" fmla="*/ 0 h 1965973"/>
              <a:gd name="connsiteX3" fmla="*/ 607897 w 1339006"/>
              <a:gd name="connsiteY3" fmla="*/ 199982 h 1965973"/>
              <a:gd name="connsiteX4" fmla="*/ 1339006 w 1339006"/>
              <a:gd name="connsiteY4" fmla="*/ 576404 h 1965973"/>
              <a:gd name="connsiteX5" fmla="*/ 936104 w 1339006"/>
              <a:gd name="connsiteY5" fmla="*/ 823616 h 1965973"/>
              <a:gd name="connsiteX6" fmla="*/ 936104 w 1339006"/>
              <a:gd name="connsiteY6" fmla="*/ 1209526 h 1965973"/>
              <a:gd name="connsiteX7" fmla="*/ 810683 w 1339006"/>
              <a:gd name="connsiteY7" fmla="*/ 1543696 h 1965973"/>
              <a:gd name="connsiteX8" fmla="*/ 593473 w 1339006"/>
              <a:gd name="connsiteY8" fmla="*/ 1736651 h 1965973"/>
              <a:gd name="connsiteX9" fmla="*/ 217694 w 1339006"/>
              <a:gd name="connsiteY9" fmla="*/ 1965973 h 1965973"/>
              <a:gd name="connsiteX10" fmla="*/ 125421 w 1339006"/>
              <a:gd name="connsiteY10" fmla="*/ 1543696 h 1965973"/>
              <a:gd name="connsiteX11" fmla="*/ 0 w 1339006"/>
              <a:gd name="connsiteY11" fmla="*/ 1209526 h 1965973"/>
              <a:gd name="connsiteX12" fmla="*/ 0 w 1339006"/>
              <a:gd name="connsiteY12" fmla="*/ 823616 h 1965973"/>
              <a:gd name="connsiteX0" fmla="*/ 0 w 1339006"/>
              <a:gd name="connsiteY0" fmla="*/ 823616 h 1935453"/>
              <a:gd name="connsiteX1" fmla="*/ 125421 w 1339006"/>
              <a:gd name="connsiteY1" fmla="*/ 489446 h 1935453"/>
              <a:gd name="connsiteX2" fmla="*/ 285 w 1339006"/>
              <a:gd name="connsiteY2" fmla="*/ 0 h 1935453"/>
              <a:gd name="connsiteX3" fmla="*/ 607897 w 1339006"/>
              <a:gd name="connsiteY3" fmla="*/ 199982 h 1935453"/>
              <a:gd name="connsiteX4" fmla="*/ 1339006 w 1339006"/>
              <a:gd name="connsiteY4" fmla="*/ 576404 h 1935453"/>
              <a:gd name="connsiteX5" fmla="*/ 936104 w 1339006"/>
              <a:gd name="connsiteY5" fmla="*/ 823616 h 1935453"/>
              <a:gd name="connsiteX6" fmla="*/ 936104 w 1339006"/>
              <a:gd name="connsiteY6" fmla="*/ 1209526 h 1935453"/>
              <a:gd name="connsiteX7" fmla="*/ 810683 w 1339006"/>
              <a:gd name="connsiteY7" fmla="*/ 1543696 h 1935453"/>
              <a:gd name="connsiteX8" fmla="*/ 593473 w 1339006"/>
              <a:gd name="connsiteY8" fmla="*/ 1736651 h 1935453"/>
              <a:gd name="connsiteX9" fmla="*/ 227589 w 1339006"/>
              <a:gd name="connsiteY9" fmla="*/ 1935453 h 1935453"/>
              <a:gd name="connsiteX10" fmla="*/ 125421 w 1339006"/>
              <a:gd name="connsiteY10" fmla="*/ 1543696 h 1935453"/>
              <a:gd name="connsiteX11" fmla="*/ 0 w 1339006"/>
              <a:gd name="connsiteY11" fmla="*/ 1209526 h 1935453"/>
              <a:gd name="connsiteX12" fmla="*/ 0 w 1339006"/>
              <a:gd name="connsiteY12" fmla="*/ 823616 h 1935453"/>
              <a:gd name="connsiteX0" fmla="*/ 0 w 2122705"/>
              <a:gd name="connsiteY0" fmla="*/ 823616 h 1935453"/>
              <a:gd name="connsiteX1" fmla="*/ 125421 w 2122705"/>
              <a:gd name="connsiteY1" fmla="*/ 489446 h 1935453"/>
              <a:gd name="connsiteX2" fmla="*/ 285 w 2122705"/>
              <a:gd name="connsiteY2" fmla="*/ 0 h 1935453"/>
              <a:gd name="connsiteX3" fmla="*/ 607897 w 2122705"/>
              <a:gd name="connsiteY3" fmla="*/ 199982 h 1935453"/>
              <a:gd name="connsiteX4" fmla="*/ 1339006 w 2122705"/>
              <a:gd name="connsiteY4" fmla="*/ 576404 h 1935453"/>
              <a:gd name="connsiteX5" fmla="*/ 936104 w 2122705"/>
              <a:gd name="connsiteY5" fmla="*/ 823616 h 1935453"/>
              <a:gd name="connsiteX6" fmla="*/ 2122705 w 2122705"/>
              <a:gd name="connsiteY6" fmla="*/ 1389355 h 1935453"/>
              <a:gd name="connsiteX7" fmla="*/ 810683 w 2122705"/>
              <a:gd name="connsiteY7" fmla="*/ 1543696 h 1935453"/>
              <a:gd name="connsiteX8" fmla="*/ 593473 w 2122705"/>
              <a:gd name="connsiteY8" fmla="*/ 1736651 h 1935453"/>
              <a:gd name="connsiteX9" fmla="*/ 227589 w 2122705"/>
              <a:gd name="connsiteY9" fmla="*/ 1935453 h 1935453"/>
              <a:gd name="connsiteX10" fmla="*/ 125421 w 2122705"/>
              <a:gd name="connsiteY10" fmla="*/ 1543696 h 1935453"/>
              <a:gd name="connsiteX11" fmla="*/ 0 w 2122705"/>
              <a:gd name="connsiteY11" fmla="*/ 1209526 h 1935453"/>
              <a:gd name="connsiteX12" fmla="*/ 0 w 2122705"/>
              <a:gd name="connsiteY12" fmla="*/ 823616 h 1935453"/>
              <a:gd name="connsiteX0" fmla="*/ 0 w 2122705"/>
              <a:gd name="connsiteY0" fmla="*/ 823616 h 1935453"/>
              <a:gd name="connsiteX1" fmla="*/ 125421 w 2122705"/>
              <a:gd name="connsiteY1" fmla="*/ 489446 h 1935453"/>
              <a:gd name="connsiteX2" fmla="*/ 285 w 2122705"/>
              <a:gd name="connsiteY2" fmla="*/ 0 h 1935453"/>
              <a:gd name="connsiteX3" fmla="*/ 607897 w 2122705"/>
              <a:gd name="connsiteY3" fmla="*/ 199982 h 1935453"/>
              <a:gd name="connsiteX4" fmla="*/ 1339006 w 2122705"/>
              <a:gd name="connsiteY4" fmla="*/ 576404 h 1935453"/>
              <a:gd name="connsiteX5" fmla="*/ 936104 w 2122705"/>
              <a:gd name="connsiteY5" fmla="*/ 823616 h 1935453"/>
              <a:gd name="connsiteX6" fmla="*/ 2122705 w 2122705"/>
              <a:gd name="connsiteY6" fmla="*/ 1389355 h 1935453"/>
              <a:gd name="connsiteX7" fmla="*/ 1680125 w 2122705"/>
              <a:gd name="connsiteY7" fmla="*/ 1778287 h 1935453"/>
              <a:gd name="connsiteX8" fmla="*/ 593473 w 2122705"/>
              <a:gd name="connsiteY8" fmla="*/ 1736651 h 1935453"/>
              <a:gd name="connsiteX9" fmla="*/ 227589 w 2122705"/>
              <a:gd name="connsiteY9" fmla="*/ 1935453 h 1935453"/>
              <a:gd name="connsiteX10" fmla="*/ 125421 w 2122705"/>
              <a:gd name="connsiteY10" fmla="*/ 1543696 h 1935453"/>
              <a:gd name="connsiteX11" fmla="*/ 0 w 2122705"/>
              <a:gd name="connsiteY11" fmla="*/ 1209526 h 1935453"/>
              <a:gd name="connsiteX12" fmla="*/ 0 w 2122705"/>
              <a:gd name="connsiteY12" fmla="*/ 823616 h 1935453"/>
              <a:gd name="connsiteX0" fmla="*/ 0 w 2590461"/>
              <a:gd name="connsiteY0" fmla="*/ 823616 h 1935453"/>
              <a:gd name="connsiteX1" fmla="*/ 125421 w 2590461"/>
              <a:gd name="connsiteY1" fmla="*/ 489446 h 1935453"/>
              <a:gd name="connsiteX2" fmla="*/ 285 w 2590461"/>
              <a:gd name="connsiteY2" fmla="*/ 0 h 1935453"/>
              <a:gd name="connsiteX3" fmla="*/ 607897 w 2590461"/>
              <a:gd name="connsiteY3" fmla="*/ 199982 h 1935453"/>
              <a:gd name="connsiteX4" fmla="*/ 1339006 w 2590461"/>
              <a:gd name="connsiteY4" fmla="*/ 576404 h 1935453"/>
              <a:gd name="connsiteX5" fmla="*/ 2590461 w 2590461"/>
              <a:gd name="connsiteY5" fmla="*/ 241113 h 1935453"/>
              <a:gd name="connsiteX6" fmla="*/ 2122705 w 2590461"/>
              <a:gd name="connsiteY6" fmla="*/ 1389355 h 1935453"/>
              <a:gd name="connsiteX7" fmla="*/ 1680125 w 2590461"/>
              <a:gd name="connsiteY7" fmla="*/ 1778287 h 1935453"/>
              <a:gd name="connsiteX8" fmla="*/ 593473 w 2590461"/>
              <a:gd name="connsiteY8" fmla="*/ 1736651 h 1935453"/>
              <a:gd name="connsiteX9" fmla="*/ 227589 w 2590461"/>
              <a:gd name="connsiteY9" fmla="*/ 1935453 h 1935453"/>
              <a:gd name="connsiteX10" fmla="*/ 125421 w 2590461"/>
              <a:gd name="connsiteY10" fmla="*/ 1543696 h 1935453"/>
              <a:gd name="connsiteX11" fmla="*/ 0 w 2590461"/>
              <a:gd name="connsiteY11" fmla="*/ 1209526 h 1935453"/>
              <a:gd name="connsiteX12" fmla="*/ 0 w 2590461"/>
              <a:gd name="connsiteY12" fmla="*/ 823616 h 1935453"/>
              <a:gd name="connsiteX0" fmla="*/ 0 w 2590461"/>
              <a:gd name="connsiteY0" fmla="*/ 852230 h 1964067"/>
              <a:gd name="connsiteX1" fmla="*/ 125421 w 2590461"/>
              <a:gd name="connsiteY1" fmla="*/ 518060 h 1964067"/>
              <a:gd name="connsiteX2" fmla="*/ 285 w 2590461"/>
              <a:gd name="connsiteY2" fmla="*/ 28614 h 1964067"/>
              <a:gd name="connsiteX3" fmla="*/ 607897 w 2590461"/>
              <a:gd name="connsiteY3" fmla="*/ 228596 h 1964067"/>
              <a:gd name="connsiteX4" fmla="*/ 1125434 w 2590461"/>
              <a:gd name="connsiteY4" fmla="*/ 0 h 1964067"/>
              <a:gd name="connsiteX5" fmla="*/ 2590461 w 2590461"/>
              <a:gd name="connsiteY5" fmla="*/ 269727 h 1964067"/>
              <a:gd name="connsiteX6" fmla="*/ 2122705 w 2590461"/>
              <a:gd name="connsiteY6" fmla="*/ 1417969 h 1964067"/>
              <a:gd name="connsiteX7" fmla="*/ 1680125 w 2590461"/>
              <a:gd name="connsiteY7" fmla="*/ 1806901 h 1964067"/>
              <a:gd name="connsiteX8" fmla="*/ 593473 w 2590461"/>
              <a:gd name="connsiteY8" fmla="*/ 1765265 h 1964067"/>
              <a:gd name="connsiteX9" fmla="*/ 227589 w 2590461"/>
              <a:gd name="connsiteY9" fmla="*/ 1964067 h 1964067"/>
              <a:gd name="connsiteX10" fmla="*/ 125421 w 2590461"/>
              <a:gd name="connsiteY10" fmla="*/ 1572310 h 1964067"/>
              <a:gd name="connsiteX11" fmla="*/ 0 w 2590461"/>
              <a:gd name="connsiteY11" fmla="*/ 1238140 h 1964067"/>
              <a:gd name="connsiteX12" fmla="*/ 0 w 2590461"/>
              <a:gd name="connsiteY12" fmla="*/ 852230 h 1964067"/>
              <a:gd name="connsiteX0" fmla="*/ 0 w 2590461"/>
              <a:gd name="connsiteY0" fmla="*/ 852230 h 1964067"/>
              <a:gd name="connsiteX1" fmla="*/ 125421 w 2590461"/>
              <a:gd name="connsiteY1" fmla="*/ 518060 h 1964067"/>
              <a:gd name="connsiteX2" fmla="*/ 285 w 2590461"/>
              <a:gd name="connsiteY2" fmla="*/ 28614 h 1964067"/>
              <a:gd name="connsiteX3" fmla="*/ 607897 w 2590461"/>
              <a:gd name="connsiteY3" fmla="*/ 228596 h 1964067"/>
              <a:gd name="connsiteX4" fmla="*/ 1125434 w 2590461"/>
              <a:gd name="connsiteY4" fmla="*/ 0 h 1964067"/>
              <a:gd name="connsiteX5" fmla="*/ 2590461 w 2590461"/>
              <a:gd name="connsiteY5" fmla="*/ 269727 h 1964067"/>
              <a:gd name="connsiteX6" fmla="*/ 2122705 w 2590461"/>
              <a:gd name="connsiteY6" fmla="*/ 1417969 h 1964067"/>
              <a:gd name="connsiteX7" fmla="*/ 1567543 w 2590461"/>
              <a:gd name="connsiteY7" fmla="*/ 1376448 h 1964067"/>
              <a:gd name="connsiteX8" fmla="*/ 593473 w 2590461"/>
              <a:gd name="connsiteY8" fmla="*/ 1765265 h 1964067"/>
              <a:gd name="connsiteX9" fmla="*/ 227589 w 2590461"/>
              <a:gd name="connsiteY9" fmla="*/ 1964067 h 1964067"/>
              <a:gd name="connsiteX10" fmla="*/ 125421 w 2590461"/>
              <a:gd name="connsiteY10" fmla="*/ 1572310 h 1964067"/>
              <a:gd name="connsiteX11" fmla="*/ 0 w 2590461"/>
              <a:gd name="connsiteY11" fmla="*/ 1238140 h 1964067"/>
              <a:gd name="connsiteX12" fmla="*/ 0 w 2590461"/>
              <a:gd name="connsiteY12" fmla="*/ 852230 h 1964067"/>
              <a:gd name="connsiteX0" fmla="*/ 0 w 2590461"/>
              <a:gd name="connsiteY0" fmla="*/ 852230 h 1964067"/>
              <a:gd name="connsiteX1" fmla="*/ 125421 w 2590461"/>
              <a:gd name="connsiteY1" fmla="*/ 518060 h 1964067"/>
              <a:gd name="connsiteX2" fmla="*/ 285 w 2590461"/>
              <a:gd name="connsiteY2" fmla="*/ 28614 h 1964067"/>
              <a:gd name="connsiteX3" fmla="*/ 607897 w 2590461"/>
              <a:gd name="connsiteY3" fmla="*/ 228596 h 1964067"/>
              <a:gd name="connsiteX4" fmla="*/ 1125434 w 2590461"/>
              <a:gd name="connsiteY4" fmla="*/ 0 h 1964067"/>
              <a:gd name="connsiteX5" fmla="*/ 2590461 w 2590461"/>
              <a:gd name="connsiteY5" fmla="*/ 269727 h 1964067"/>
              <a:gd name="connsiteX6" fmla="*/ 2122705 w 2590461"/>
              <a:gd name="connsiteY6" fmla="*/ 1417969 h 1964067"/>
              <a:gd name="connsiteX7" fmla="*/ 1521314 w 2590461"/>
              <a:gd name="connsiteY7" fmla="*/ 1519043 h 1964067"/>
              <a:gd name="connsiteX8" fmla="*/ 593473 w 2590461"/>
              <a:gd name="connsiteY8" fmla="*/ 1765265 h 1964067"/>
              <a:gd name="connsiteX9" fmla="*/ 227589 w 2590461"/>
              <a:gd name="connsiteY9" fmla="*/ 1964067 h 1964067"/>
              <a:gd name="connsiteX10" fmla="*/ 125421 w 2590461"/>
              <a:gd name="connsiteY10" fmla="*/ 1572310 h 1964067"/>
              <a:gd name="connsiteX11" fmla="*/ 0 w 2590461"/>
              <a:gd name="connsiteY11" fmla="*/ 1238140 h 1964067"/>
              <a:gd name="connsiteX12" fmla="*/ 0 w 2590461"/>
              <a:gd name="connsiteY12" fmla="*/ 852230 h 1964067"/>
              <a:gd name="connsiteX0" fmla="*/ 0 w 2590461"/>
              <a:gd name="connsiteY0" fmla="*/ 852230 h 1964067"/>
              <a:gd name="connsiteX1" fmla="*/ 125421 w 2590461"/>
              <a:gd name="connsiteY1" fmla="*/ 518060 h 1964067"/>
              <a:gd name="connsiteX2" fmla="*/ 285 w 2590461"/>
              <a:gd name="connsiteY2" fmla="*/ 28614 h 1964067"/>
              <a:gd name="connsiteX3" fmla="*/ 607897 w 2590461"/>
              <a:gd name="connsiteY3" fmla="*/ 228596 h 1964067"/>
              <a:gd name="connsiteX4" fmla="*/ 1125434 w 2590461"/>
              <a:gd name="connsiteY4" fmla="*/ 0 h 1964067"/>
              <a:gd name="connsiteX5" fmla="*/ 2590461 w 2590461"/>
              <a:gd name="connsiteY5" fmla="*/ 269727 h 1964067"/>
              <a:gd name="connsiteX6" fmla="*/ 2122705 w 2590461"/>
              <a:gd name="connsiteY6" fmla="*/ 1417969 h 1964067"/>
              <a:gd name="connsiteX7" fmla="*/ 1521314 w 2590461"/>
              <a:gd name="connsiteY7" fmla="*/ 1519043 h 1964067"/>
              <a:gd name="connsiteX8" fmla="*/ 593473 w 2590461"/>
              <a:gd name="connsiteY8" fmla="*/ 1765265 h 1964067"/>
              <a:gd name="connsiteX9" fmla="*/ 227589 w 2590461"/>
              <a:gd name="connsiteY9" fmla="*/ 1964067 h 1964067"/>
              <a:gd name="connsiteX10" fmla="*/ 125421 w 2590461"/>
              <a:gd name="connsiteY10" fmla="*/ 1572310 h 1964067"/>
              <a:gd name="connsiteX11" fmla="*/ 0 w 2590461"/>
              <a:gd name="connsiteY11" fmla="*/ 1238140 h 1964067"/>
              <a:gd name="connsiteX12" fmla="*/ 0 w 2590461"/>
              <a:gd name="connsiteY12" fmla="*/ 852230 h 1964067"/>
              <a:gd name="connsiteX0" fmla="*/ 0 w 2590461"/>
              <a:gd name="connsiteY0" fmla="*/ 852230 h 1964067"/>
              <a:gd name="connsiteX1" fmla="*/ 125421 w 2590461"/>
              <a:gd name="connsiteY1" fmla="*/ 518060 h 1964067"/>
              <a:gd name="connsiteX2" fmla="*/ 285 w 2590461"/>
              <a:gd name="connsiteY2" fmla="*/ 28614 h 1964067"/>
              <a:gd name="connsiteX3" fmla="*/ 607897 w 2590461"/>
              <a:gd name="connsiteY3" fmla="*/ 228596 h 1964067"/>
              <a:gd name="connsiteX4" fmla="*/ 1125434 w 2590461"/>
              <a:gd name="connsiteY4" fmla="*/ 0 h 1964067"/>
              <a:gd name="connsiteX5" fmla="*/ 2590461 w 2590461"/>
              <a:gd name="connsiteY5" fmla="*/ 269727 h 1964067"/>
              <a:gd name="connsiteX6" fmla="*/ 2122705 w 2590461"/>
              <a:gd name="connsiteY6" fmla="*/ 1417969 h 1964067"/>
              <a:gd name="connsiteX7" fmla="*/ 1521314 w 2590461"/>
              <a:gd name="connsiteY7" fmla="*/ 1519043 h 1964067"/>
              <a:gd name="connsiteX8" fmla="*/ 1366547 w 2590461"/>
              <a:gd name="connsiteY8" fmla="*/ 1811032 h 1964067"/>
              <a:gd name="connsiteX9" fmla="*/ 227589 w 2590461"/>
              <a:gd name="connsiteY9" fmla="*/ 1964067 h 1964067"/>
              <a:gd name="connsiteX10" fmla="*/ 125421 w 2590461"/>
              <a:gd name="connsiteY10" fmla="*/ 1572310 h 1964067"/>
              <a:gd name="connsiteX11" fmla="*/ 0 w 2590461"/>
              <a:gd name="connsiteY11" fmla="*/ 1238140 h 1964067"/>
              <a:gd name="connsiteX12" fmla="*/ 0 w 2590461"/>
              <a:gd name="connsiteY12" fmla="*/ 852230 h 1964067"/>
              <a:gd name="connsiteX0" fmla="*/ 0 w 2590461"/>
              <a:gd name="connsiteY0" fmla="*/ 852230 h 1964067"/>
              <a:gd name="connsiteX1" fmla="*/ 125421 w 2590461"/>
              <a:gd name="connsiteY1" fmla="*/ 518060 h 1964067"/>
              <a:gd name="connsiteX2" fmla="*/ 285 w 2590461"/>
              <a:gd name="connsiteY2" fmla="*/ 28614 h 1964067"/>
              <a:gd name="connsiteX3" fmla="*/ 607897 w 2590461"/>
              <a:gd name="connsiteY3" fmla="*/ 228596 h 1964067"/>
              <a:gd name="connsiteX4" fmla="*/ 1125434 w 2590461"/>
              <a:gd name="connsiteY4" fmla="*/ 0 h 1964067"/>
              <a:gd name="connsiteX5" fmla="*/ 2590461 w 2590461"/>
              <a:gd name="connsiteY5" fmla="*/ 269727 h 1964067"/>
              <a:gd name="connsiteX6" fmla="*/ 2122705 w 2590461"/>
              <a:gd name="connsiteY6" fmla="*/ 1417969 h 1964067"/>
              <a:gd name="connsiteX7" fmla="*/ 1914002 w 2590461"/>
              <a:gd name="connsiteY7" fmla="*/ 1425735 h 1964067"/>
              <a:gd name="connsiteX8" fmla="*/ 1366547 w 2590461"/>
              <a:gd name="connsiteY8" fmla="*/ 1811032 h 1964067"/>
              <a:gd name="connsiteX9" fmla="*/ 227589 w 2590461"/>
              <a:gd name="connsiteY9" fmla="*/ 1964067 h 1964067"/>
              <a:gd name="connsiteX10" fmla="*/ 125421 w 2590461"/>
              <a:gd name="connsiteY10" fmla="*/ 1572310 h 1964067"/>
              <a:gd name="connsiteX11" fmla="*/ 0 w 2590461"/>
              <a:gd name="connsiteY11" fmla="*/ 1238140 h 1964067"/>
              <a:gd name="connsiteX12" fmla="*/ 0 w 2590461"/>
              <a:gd name="connsiteY12" fmla="*/ 852230 h 19640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590461" h="1964067">
                <a:moveTo>
                  <a:pt x="0" y="852230"/>
                </a:moveTo>
                <a:lnTo>
                  <a:pt x="125421" y="518060"/>
                </a:lnTo>
                <a:lnTo>
                  <a:pt x="285" y="28614"/>
                </a:lnTo>
                <a:lnTo>
                  <a:pt x="607897" y="228596"/>
                </a:lnTo>
                <a:lnTo>
                  <a:pt x="1125434" y="0"/>
                </a:lnTo>
                <a:lnTo>
                  <a:pt x="2590461" y="269727"/>
                </a:lnTo>
                <a:lnTo>
                  <a:pt x="2122705" y="1417969"/>
                </a:lnTo>
                <a:lnTo>
                  <a:pt x="1914002" y="1425735"/>
                </a:lnTo>
                <a:cubicBezTo>
                  <a:pt x="1744259" y="1757903"/>
                  <a:pt x="1675827" y="1728958"/>
                  <a:pt x="1366547" y="1811032"/>
                </a:cubicBezTo>
                <a:lnTo>
                  <a:pt x="227589" y="1964067"/>
                </a:lnTo>
                <a:lnTo>
                  <a:pt x="125421" y="1572310"/>
                </a:lnTo>
                <a:lnTo>
                  <a:pt x="0" y="1238140"/>
                </a:lnTo>
                <a:lnTo>
                  <a:pt x="0" y="852230"/>
                </a:lnTo>
                <a:close/>
              </a:path>
            </a:pathLst>
          </a:cu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Dodecagon 8"/>
          <p:cNvSpPr/>
          <p:nvPr/>
        </p:nvSpPr>
        <p:spPr>
          <a:xfrm rot="20522262">
            <a:off x="4740585" y="291300"/>
            <a:ext cx="1438722" cy="1935872"/>
          </a:xfrm>
          <a:custGeom>
            <a:avLst/>
            <a:gdLst>
              <a:gd name="connsiteX0" fmla="*/ 0 w 936104"/>
              <a:gd name="connsiteY0" fmla="*/ 527125 h 1440160"/>
              <a:gd name="connsiteX1" fmla="*/ 125421 w 936104"/>
              <a:gd name="connsiteY1" fmla="*/ 192955 h 1440160"/>
              <a:gd name="connsiteX2" fmla="*/ 342631 w 936104"/>
              <a:gd name="connsiteY2" fmla="*/ 0 h 1440160"/>
              <a:gd name="connsiteX3" fmla="*/ 593473 w 936104"/>
              <a:gd name="connsiteY3" fmla="*/ 0 h 1440160"/>
              <a:gd name="connsiteX4" fmla="*/ 810683 w 936104"/>
              <a:gd name="connsiteY4" fmla="*/ 192955 h 1440160"/>
              <a:gd name="connsiteX5" fmla="*/ 936104 w 936104"/>
              <a:gd name="connsiteY5" fmla="*/ 527125 h 1440160"/>
              <a:gd name="connsiteX6" fmla="*/ 936104 w 936104"/>
              <a:gd name="connsiteY6" fmla="*/ 913035 h 1440160"/>
              <a:gd name="connsiteX7" fmla="*/ 810683 w 936104"/>
              <a:gd name="connsiteY7" fmla="*/ 1247205 h 1440160"/>
              <a:gd name="connsiteX8" fmla="*/ 593473 w 936104"/>
              <a:gd name="connsiteY8" fmla="*/ 1440160 h 1440160"/>
              <a:gd name="connsiteX9" fmla="*/ 342631 w 936104"/>
              <a:gd name="connsiteY9" fmla="*/ 1440160 h 1440160"/>
              <a:gd name="connsiteX10" fmla="*/ 125421 w 936104"/>
              <a:gd name="connsiteY10" fmla="*/ 1247205 h 1440160"/>
              <a:gd name="connsiteX11" fmla="*/ 0 w 936104"/>
              <a:gd name="connsiteY11" fmla="*/ 913035 h 1440160"/>
              <a:gd name="connsiteX12" fmla="*/ 0 w 936104"/>
              <a:gd name="connsiteY12" fmla="*/ 527125 h 1440160"/>
              <a:gd name="connsiteX0" fmla="*/ 0 w 936104"/>
              <a:gd name="connsiteY0" fmla="*/ 823616 h 1736651"/>
              <a:gd name="connsiteX1" fmla="*/ 125421 w 936104"/>
              <a:gd name="connsiteY1" fmla="*/ 489446 h 1736651"/>
              <a:gd name="connsiteX2" fmla="*/ 285 w 936104"/>
              <a:gd name="connsiteY2" fmla="*/ 0 h 1736651"/>
              <a:gd name="connsiteX3" fmla="*/ 593473 w 936104"/>
              <a:gd name="connsiteY3" fmla="*/ 296491 h 1736651"/>
              <a:gd name="connsiteX4" fmla="*/ 810683 w 936104"/>
              <a:gd name="connsiteY4" fmla="*/ 489446 h 1736651"/>
              <a:gd name="connsiteX5" fmla="*/ 936104 w 936104"/>
              <a:gd name="connsiteY5" fmla="*/ 823616 h 1736651"/>
              <a:gd name="connsiteX6" fmla="*/ 936104 w 936104"/>
              <a:gd name="connsiteY6" fmla="*/ 1209526 h 1736651"/>
              <a:gd name="connsiteX7" fmla="*/ 810683 w 936104"/>
              <a:gd name="connsiteY7" fmla="*/ 1543696 h 1736651"/>
              <a:gd name="connsiteX8" fmla="*/ 593473 w 936104"/>
              <a:gd name="connsiteY8" fmla="*/ 1736651 h 1736651"/>
              <a:gd name="connsiteX9" fmla="*/ 342631 w 936104"/>
              <a:gd name="connsiteY9" fmla="*/ 1736651 h 1736651"/>
              <a:gd name="connsiteX10" fmla="*/ 125421 w 936104"/>
              <a:gd name="connsiteY10" fmla="*/ 1543696 h 1736651"/>
              <a:gd name="connsiteX11" fmla="*/ 0 w 936104"/>
              <a:gd name="connsiteY11" fmla="*/ 1209526 h 1736651"/>
              <a:gd name="connsiteX12" fmla="*/ 0 w 936104"/>
              <a:gd name="connsiteY12" fmla="*/ 823616 h 1736651"/>
              <a:gd name="connsiteX0" fmla="*/ 0 w 1339006"/>
              <a:gd name="connsiteY0" fmla="*/ 823616 h 1736651"/>
              <a:gd name="connsiteX1" fmla="*/ 125421 w 1339006"/>
              <a:gd name="connsiteY1" fmla="*/ 489446 h 1736651"/>
              <a:gd name="connsiteX2" fmla="*/ 285 w 1339006"/>
              <a:gd name="connsiteY2" fmla="*/ 0 h 1736651"/>
              <a:gd name="connsiteX3" fmla="*/ 593473 w 1339006"/>
              <a:gd name="connsiteY3" fmla="*/ 296491 h 1736651"/>
              <a:gd name="connsiteX4" fmla="*/ 1339006 w 1339006"/>
              <a:gd name="connsiteY4" fmla="*/ 576404 h 1736651"/>
              <a:gd name="connsiteX5" fmla="*/ 936104 w 1339006"/>
              <a:gd name="connsiteY5" fmla="*/ 823616 h 1736651"/>
              <a:gd name="connsiteX6" fmla="*/ 936104 w 1339006"/>
              <a:gd name="connsiteY6" fmla="*/ 1209526 h 1736651"/>
              <a:gd name="connsiteX7" fmla="*/ 810683 w 1339006"/>
              <a:gd name="connsiteY7" fmla="*/ 1543696 h 1736651"/>
              <a:gd name="connsiteX8" fmla="*/ 593473 w 1339006"/>
              <a:gd name="connsiteY8" fmla="*/ 1736651 h 1736651"/>
              <a:gd name="connsiteX9" fmla="*/ 342631 w 1339006"/>
              <a:gd name="connsiteY9" fmla="*/ 1736651 h 1736651"/>
              <a:gd name="connsiteX10" fmla="*/ 125421 w 1339006"/>
              <a:gd name="connsiteY10" fmla="*/ 1543696 h 1736651"/>
              <a:gd name="connsiteX11" fmla="*/ 0 w 1339006"/>
              <a:gd name="connsiteY11" fmla="*/ 1209526 h 1736651"/>
              <a:gd name="connsiteX12" fmla="*/ 0 w 1339006"/>
              <a:gd name="connsiteY12" fmla="*/ 823616 h 1736651"/>
              <a:gd name="connsiteX0" fmla="*/ 0 w 1339006"/>
              <a:gd name="connsiteY0" fmla="*/ 823616 h 1736651"/>
              <a:gd name="connsiteX1" fmla="*/ 125421 w 1339006"/>
              <a:gd name="connsiteY1" fmla="*/ 489446 h 1736651"/>
              <a:gd name="connsiteX2" fmla="*/ 285 w 1339006"/>
              <a:gd name="connsiteY2" fmla="*/ 0 h 1736651"/>
              <a:gd name="connsiteX3" fmla="*/ 607897 w 1339006"/>
              <a:gd name="connsiteY3" fmla="*/ 199982 h 1736651"/>
              <a:gd name="connsiteX4" fmla="*/ 1339006 w 1339006"/>
              <a:gd name="connsiteY4" fmla="*/ 576404 h 1736651"/>
              <a:gd name="connsiteX5" fmla="*/ 936104 w 1339006"/>
              <a:gd name="connsiteY5" fmla="*/ 823616 h 1736651"/>
              <a:gd name="connsiteX6" fmla="*/ 936104 w 1339006"/>
              <a:gd name="connsiteY6" fmla="*/ 1209526 h 1736651"/>
              <a:gd name="connsiteX7" fmla="*/ 810683 w 1339006"/>
              <a:gd name="connsiteY7" fmla="*/ 1543696 h 1736651"/>
              <a:gd name="connsiteX8" fmla="*/ 593473 w 1339006"/>
              <a:gd name="connsiteY8" fmla="*/ 1736651 h 1736651"/>
              <a:gd name="connsiteX9" fmla="*/ 342631 w 1339006"/>
              <a:gd name="connsiteY9" fmla="*/ 1736651 h 1736651"/>
              <a:gd name="connsiteX10" fmla="*/ 125421 w 1339006"/>
              <a:gd name="connsiteY10" fmla="*/ 1543696 h 1736651"/>
              <a:gd name="connsiteX11" fmla="*/ 0 w 1339006"/>
              <a:gd name="connsiteY11" fmla="*/ 1209526 h 1736651"/>
              <a:gd name="connsiteX12" fmla="*/ 0 w 1339006"/>
              <a:gd name="connsiteY12" fmla="*/ 823616 h 1736651"/>
              <a:gd name="connsiteX0" fmla="*/ 0 w 1339006"/>
              <a:gd name="connsiteY0" fmla="*/ 823616 h 1965973"/>
              <a:gd name="connsiteX1" fmla="*/ 125421 w 1339006"/>
              <a:gd name="connsiteY1" fmla="*/ 489446 h 1965973"/>
              <a:gd name="connsiteX2" fmla="*/ 285 w 1339006"/>
              <a:gd name="connsiteY2" fmla="*/ 0 h 1965973"/>
              <a:gd name="connsiteX3" fmla="*/ 607897 w 1339006"/>
              <a:gd name="connsiteY3" fmla="*/ 199982 h 1965973"/>
              <a:gd name="connsiteX4" fmla="*/ 1339006 w 1339006"/>
              <a:gd name="connsiteY4" fmla="*/ 576404 h 1965973"/>
              <a:gd name="connsiteX5" fmla="*/ 936104 w 1339006"/>
              <a:gd name="connsiteY5" fmla="*/ 823616 h 1965973"/>
              <a:gd name="connsiteX6" fmla="*/ 936104 w 1339006"/>
              <a:gd name="connsiteY6" fmla="*/ 1209526 h 1965973"/>
              <a:gd name="connsiteX7" fmla="*/ 810683 w 1339006"/>
              <a:gd name="connsiteY7" fmla="*/ 1543696 h 1965973"/>
              <a:gd name="connsiteX8" fmla="*/ 593473 w 1339006"/>
              <a:gd name="connsiteY8" fmla="*/ 1736651 h 1965973"/>
              <a:gd name="connsiteX9" fmla="*/ 217694 w 1339006"/>
              <a:gd name="connsiteY9" fmla="*/ 1965973 h 1965973"/>
              <a:gd name="connsiteX10" fmla="*/ 125421 w 1339006"/>
              <a:gd name="connsiteY10" fmla="*/ 1543696 h 1965973"/>
              <a:gd name="connsiteX11" fmla="*/ 0 w 1339006"/>
              <a:gd name="connsiteY11" fmla="*/ 1209526 h 1965973"/>
              <a:gd name="connsiteX12" fmla="*/ 0 w 1339006"/>
              <a:gd name="connsiteY12" fmla="*/ 823616 h 1965973"/>
              <a:gd name="connsiteX0" fmla="*/ 0 w 1339006"/>
              <a:gd name="connsiteY0" fmla="*/ 823616 h 1935453"/>
              <a:gd name="connsiteX1" fmla="*/ 125421 w 1339006"/>
              <a:gd name="connsiteY1" fmla="*/ 489446 h 1935453"/>
              <a:gd name="connsiteX2" fmla="*/ 285 w 1339006"/>
              <a:gd name="connsiteY2" fmla="*/ 0 h 1935453"/>
              <a:gd name="connsiteX3" fmla="*/ 607897 w 1339006"/>
              <a:gd name="connsiteY3" fmla="*/ 199982 h 1935453"/>
              <a:gd name="connsiteX4" fmla="*/ 1339006 w 1339006"/>
              <a:gd name="connsiteY4" fmla="*/ 576404 h 1935453"/>
              <a:gd name="connsiteX5" fmla="*/ 936104 w 1339006"/>
              <a:gd name="connsiteY5" fmla="*/ 823616 h 1935453"/>
              <a:gd name="connsiteX6" fmla="*/ 936104 w 1339006"/>
              <a:gd name="connsiteY6" fmla="*/ 1209526 h 1935453"/>
              <a:gd name="connsiteX7" fmla="*/ 810683 w 1339006"/>
              <a:gd name="connsiteY7" fmla="*/ 1543696 h 1935453"/>
              <a:gd name="connsiteX8" fmla="*/ 593473 w 1339006"/>
              <a:gd name="connsiteY8" fmla="*/ 1736651 h 1935453"/>
              <a:gd name="connsiteX9" fmla="*/ 227589 w 1339006"/>
              <a:gd name="connsiteY9" fmla="*/ 1935453 h 1935453"/>
              <a:gd name="connsiteX10" fmla="*/ 125421 w 1339006"/>
              <a:gd name="connsiteY10" fmla="*/ 1543696 h 1935453"/>
              <a:gd name="connsiteX11" fmla="*/ 0 w 1339006"/>
              <a:gd name="connsiteY11" fmla="*/ 1209526 h 1935453"/>
              <a:gd name="connsiteX12" fmla="*/ 0 w 1339006"/>
              <a:gd name="connsiteY12" fmla="*/ 823616 h 1935453"/>
              <a:gd name="connsiteX0" fmla="*/ 0 w 1339006"/>
              <a:gd name="connsiteY0" fmla="*/ 823616 h 1935453"/>
              <a:gd name="connsiteX1" fmla="*/ 125421 w 1339006"/>
              <a:gd name="connsiteY1" fmla="*/ 489446 h 1935453"/>
              <a:gd name="connsiteX2" fmla="*/ 285 w 1339006"/>
              <a:gd name="connsiteY2" fmla="*/ 0 h 1935453"/>
              <a:gd name="connsiteX3" fmla="*/ 607897 w 1339006"/>
              <a:gd name="connsiteY3" fmla="*/ 199982 h 1935453"/>
              <a:gd name="connsiteX4" fmla="*/ 1339006 w 1339006"/>
              <a:gd name="connsiteY4" fmla="*/ 576404 h 1935453"/>
              <a:gd name="connsiteX5" fmla="*/ 1287089 w 1339006"/>
              <a:gd name="connsiteY5" fmla="*/ 937403 h 1935453"/>
              <a:gd name="connsiteX6" fmla="*/ 936104 w 1339006"/>
              <a:gd name="connsiteY6" fmla="*/ 1209526 h 1935453"/>
              <a:gd name="connsiteX7" fmla="*/ 810683 w 1339006"/>
              <a:gd name="connsiteY7" fmla="*/ 1543696 h 1935453"/>
              <a:gd name="connsiteX8" fmla="*/ 593473 w 1339006"/>
              <a:gd name="connsiteY8" fmla="*/ 1736651 h 1935453"/>
              <a:gd name="connsiteX9" fmla="*/ 227589 w 1339006"/>
              <a:gd name="connsiteY9" fmla="*/ 1935453 h 1935453"/>
              <a:gd name="connsiteX10" fmla="*/ 125421 w 1339006"/>
              <a:gd name="connsiteY10" fmla="*/ 1543696 h 1935453"/>
              <a:gd name="connsiteX11" fmla="*/ 0 w 1339006"/>
              <a:gd name="connsiteY11" fmla="*/ 1209526 h 1935453"/>
              <a:gd name="connsiteX12" fmla="*/ 0 w 1339006"/>
              <a:gd name="connsiteY12" fmla="*/ 823616 h 1935453"/>
              <a:gd name="connsiteX0" fmla="*/ 381505 w 1339006"/>
              <a:gd name="connsiteY0" fmla="*/ 947297 h 1935453"/>
              <a:gd name="connsiteX1" fmla="*/ 125421 w 1339006"/>
              <a:gd name="connsiteY1" fmla="*/ 489446 h 1935453"/>
              <a:gd name="connsiteX2" fmla="*/ 285 w 1339006"/>
              <a:gd name="connsiteY2" fmla="*/ 0 h 1935453"/>
              <a:gd name="connsiteX3" fmla="*/ 607897 w 1339006"/>
              <a:gd name="connsiteY3" fmla="*/ 199982 h 1935453"/>
              <a:gd name="connsiteX4" fmla="*/ 1339006 w 1339006"/>
              <a:gd name="connsiteY4" fmla="*/ 576404 h 1935453"/>
              <a:gd name="connsiteX5" fmla="*/ 1287089 w 1339006"/>
              <a:gd name="connsiteY5" fmla="*/ 937403 h 1935453"/>
              <a:gd name="connsiteX6" fmla="*/ 936104 w 1339006"/>
              <a:gd name="connsiteY6" fmla="*/ 1209526 h 1935453"/>
              <a:gd name="connsiteX7" fmla="*/ 810683 w 1339006"/>
              <a:gd name="connsiteY7" fmla="*/ 1543696 h 1935453"/>
              <a:gd name="connsiteX8" fmla="*/ 593473 w 1339006"/>
              <a:gd name="connsiteY8" fmla="*/ 1736651 h 1935453"/>
              <a:gd name="connsiteX9" fmla="*/ 227589 w 1339006"/>
              <a:gd name="connsiteY9" fmla="*/ 1935453 h 1935453"/>
              <a:gd name="connsiteX10" fmla="*/ 125421 w 1339006"/>
              <a:gd name="connsiteY10" fmla="*/ 1543696 h 1935453"/>
              <a:gd name="connsiteX11" fmla="*/ 0 w 1339006"/>
              <a:gd name="connsiteY11" fmla="*/ 1209526 h 1935453"/>
              <a:gd name="connsiteX12" fmla="*/ 381505 w 1339006"/>
              <a:gd name="connsiteY12" fmla="*/ 947297 h 1935453"/>
              <a:gd name="connsiteX0" fmla="*/ 381505 w 1339006"/>
              <a:gd name="connsiteY0" fmla="*/ 947297 h 1910717"/>
              <a:gd name="connsiteX1" fmla="*/ 125421 w 1339006"/>
              <a:gd name="connsiteY1" fmla="*/ 489446 h 1910717"/>
              <a:gd name="connsiteX2" fmla="*/ 285 w 1339006"/>
              <a:gd name="connsiteY2" fmla="*/ 0 h 1910717"/>
              <a:gd name="connsiteX3" fmla="*/ 607897 w 1339006"/>
              <a:gd name="connsiteY3" fmla="*/ 199982 h 1910717"/>
              <a:gd name="connsiteX4" fmla="*/ 1339006 w 1339006"/>
              <a:gd name="connsiteY4" fmla="*/ 576404 h 1910717"/>
              <a:gd name="connsiteX5" fmla="*/ 1287089 w 1339006"/>
              <a:gd name="connsiteY5" fmla="*/ 937403 h 1910717"/>
              <a:gd name="connsiteX6" fmla="*/ 936104 w 1339006"/>
              <a:gd name="connsiteY6" fmla="*/ 1209526 h 1910717"/>
              <a:gd name="connsiteX7" fmla="*/ 810683 w 1339006"/>
              <a:gd name="connsiteY7" fmla="*/ 1543696 h 1910717"/>
              <a:gd name="connsiteX8" fmla="*/ 593473 w 1339006"/>
              <a:gd name="connsiteY8" fmla="*/ 1736651 h 1910717"/>
              <a:gd name="connsiteX9" fmla="*/ 151289 w 1339006"/>
              <a:gd name="connsiteY9" fmla="*/ 1910717 h 1910717"/>
              <a:gd name="connsiteX10" fmla="*/ 125421 w 1339006"/>
              <a:gd name="connsiteY10" fmla="*/ 1543696 h 1910717"/>
              <a:gd name="connsiteX11" fmla="*/ 0 w 1339006"/>
              <a:gd name="connsiteY11" fmla="*/ 1209526 h 1910717"/>
              <a:gd name="connsiteX12" fmla="*/ 381505 w 1339006"/>
              <a:gd name="connsiteY12" fmla="*/ 947297 h 1910717"/>
              <a:gd name="connsiteX0" fmla="*/ 453630 w 1411131"/>
              <a:gd name="connsiteY0" fmla="*/ 947297 h 1910717"/>
              <a:gd name="connsiteX1" fmla="*/ 0 w 1411131"/>
              <a:gd name="connsiteY1" fmla="*/ 526588 h 1910717"/>
              <a:gd name="connsiteX2" fmla="*/ 72410 w 1411131"/>
              <a:gd name="connsiteY2" fmla="*/ 0 h 1910717"/>
              <a:gd name="connsiteX3" fmla="*/ 680022 w 1411131"/>
              <a:gd name="connsiteY3" fmla="*/ 199982 h 1910717"/>
              <a:gd name="connsiteX4" fmla="*/ 1411131 w 1411131"/>
              <a:gd name="connsiteY4" fmla="*/ 576404 h 1910717"/>
              <a:gd name="connsiteX5" fmla="*/ 1359214 w 1411131"/>
              <a:gd name="connsiteY5" fmla="*/ 937403 h 1910717"/>
              <a:gd name="connsiteX6" fmla="*/ 1008229 w 1411131"/>
              <a:gd name="connsiteY6" fmla="*/ 1209526 h 1910717"/>
              <a:gd name="connsiteX7" fmla="*/ 882808 w 1411131"/>
              <a:gd name="connsiteY7" fmla="*/ 1543696 h 1910717"/>
              <a:gd name="connsiteX8" fmla="*/ 665598 w 1411131"/>
              <a:gd name="connsiteY8" fmla="*/ 1736651 h 1910717"/>
              <a:gd name="connsiteX9" fmla="*/ 223414 w 1411131"/>
              <a:gd name="connsiteY9" fmla="*/ 1910717 h 1910717"/>
              <a:gd name="connsiteX10" fmla="*/ 197546 w 1411131"/>
              <a:gd name="connsiteY10" fmla="*/ 1543696 h 1910717"/>
              <a:gd name="connsiteX11" fmla="*/ 72125 w 1411131"/>
              <a:gd name="connsiteY11" fmla="*/ 1209526 h 1910717"/>
              <a:gd name="connsiteX12" fmla="*/ 453630 w 1411131"/>
              <a:gd name="connsiteY12" fmla="*/ 947297 h 1910717"/>
              <a:gd name="connsiteX0" fmla="*/ 453630 w 1411131"/>
              <a:gd name="connsiteY0" fmla="*/ 947297 h 1910717"/>
              <a:gd name="connsiteX1" fmla="*/ 0 w 1411131"/>
              <a:gd name="connsiteY1" fmla="*/ 526588 h 1910717"/>
              <a:gd name="connsiteX2" fmla="*/ 72410 w 1411131"/>
              <a:gd name="connsiteY2" fmla="*/ 0 h 1910717"/>
              <a:gd name="connsiteX3" fmla="*/ 680022 w 1411131"/>
              <a:gd name="connsiteY3" fmla="*/ 199982 h 1910717"/>
              <a:gd name="connsiteX4" fmla="*/ 1411131 w 1411131"/>
              <a:gd name="connsiteY4" fmla="*/ 576404 h 1910717"/>
              <a:gd name="connsiteX5" fmla="*/ 1359214 w 1411131"/>
              <a:gd name="connsiteY5" fmla="*/ 937403 h 1910717"/>
              <a:gd name="connsiteX6" fmla="*/ 1008229 w 1411131"/>
              <a:gd name="connsiteY6" fmla="*/ 1209526 h 1910717"/>
              <a:gd name="connsiteX7" fmla="*/ 882808 w 1411131"/>
              <a:gd name="connsiteY7" fmla="*/ 1543696 h 1910717"/>
              <a:gd name="connsiteX8" fmla="*/ 665598 w 1411131"/>
              <a:gd name="connsiteY8" fmla="*/ 1736651 h 1910717"/>
              <a:gd name="connsiteX9" fmla="*/ 223414 w 1411131"/>
              <a:gd name="connsiteY9" fmla="*/ 1910717 h 1910717"/>
              <a:gd name="connsiteX10" fmla="*/ 17352 w 1411131"/>
              <a:gd name="connsiteY10" fmla="*/ 1839425 h 1910717"/>
              <a:gd name="connsiteX11" fmla="*/ 72125 w 1411131"/>
              <a:gd name="connsiteY11" fmla="*/ 1209526 h 1910717"/>
              <a:gd name="connsiteX12" fmla="*/ 453630 w 1411131"/>
              <a:gd name="connsiteY12" fmla="*/ 947297 h 1910717"/>
              <a:gd name="connsiteX0" fmla="*/ 481221 w 1438722"/>
              <a:gd name="connsiteY0" fmla="*/ 947297 h 1926039"/>
              <a:gd name="connsiteX1" fmla="*/ 27591 w 1438722"/>
              <a:gd name="connsiteY1" fmla="*/ 526588 h 1926039"/>
              <a:gd name="connsiteX2" fmla="*/ 100001 w 1438722"/>
              <a:gd name="connsiteY2" fmla="*/ 0 h 1926039"/>
              <a:gd name="connsiteX3" fmla="*/ 707613 w 1438722"/>
              <a:gd name="connsiteY3" fmla="*/ 199982 h 1926039"/>
              <a:gd name="connsiteX4" fmla="*/ 1438722 w 1438722"/>
              <a:gd name="connsiteY4" fmla="*/ 576404 h 1926039"/>
              <a:gd name="connsiteX5" fmla="*/ 1386805 w 1438722"/>
              <a:gd name="connsiteY5" fmla="*/ 937403 h 1926039"/>
              <a:gd name="connsiteX6" fmla="*/ 1035820 w 1438722"/>
              <a:gd name="connsiteY6" fmla="*/ 1209526 h 1926039"/>
              <a:gd name="connsiteX7" fmla="*/ 910399 w 1438722"/>
              <a:gd name="connsiteY7" fmla="*/ 1543696 h 1926039"/>
              <a:gd name="connsiteX8" fmla="*/ 693189 w 1438722"/>
              <a:gd name="connsiteY8" fmla="*/ 1736651 h 1926039"/>
              <a:gd name="connsiteX9" fmla="*/ 251005 w 1438722"/>
              <a:gd name="connsiteY9" fmla="*/ 1910717 h 1926039"/>
              <a:gd name="connsiteX10" fmla="*/ 0 w 1438722"/>
              <a:gd name="connsiteY10" fmla="*/ 1926039 h 1926039"/>
              <a:gd name="connsiteX11" fmla="*/ 99716 w 1438722"/>
              <a:gd name="connsiteY11" fmla="*/ 1209526 h 1926039"/>
              <a:gd name="connsiteX12" fmla="*/ 481221 w 1438722"/>
              <a:gd name="connsiteY12" fmla="*/ 947297 h 1926039"/>
              <a:gd name="connsiteX0" fmla="*/ 481221 w 1438722"/>
              <a:gd name="connsiteY0" fmla="*/ 947297 h 1935872"/>
              <a:gd name="connsiteX1" fmla="*/ 27591 w 1438722"/>
              <a:gd name="connsiteY1" fmla="*/ 526588 h 1935872"/>
              <a:gd name="connsiteX2" fmla="*/ 100001 w 1438722"/>
              <a:gd name="connsiteY2" fmla="*/ 0 h 1935872"/>
              <a:gd name="connsiteX3" fmla="*/ 707613 w 1438722"/>
              <a:gd name="connsiteY3" fmla="*/ 199982 h 1935872"/>
              <a:gd name="connsiteX4" fmla="*/ 1438722 w 1438722"/>
              <a:gd name="connsiteY4" fmla="*/ 576404 h 1935872"/>
              <a:gd name="connsiteX5" fmla="*/ 1386805 w 1438722"/>
              <a:gd name="connsiteY5" fmla="*/ 937403 h 1935872"/>
              <a:gd name="connsiteX6" fmla="*/ 1035820 w 1438722"/>
              <a:gd name="connsiteY6" fmla="*/ 1209526 h 1935872"/>
              <a:gd name="connsiteX7" fmla="*/ 910399 w 1438722"/>
              <a:gd name="connsiteY7" fmla="*/ 1543696 h 1935872"/>
              <a:gd name="connsiteX8" fmla="*/ 693189 w 1438722"/>
              <a:gd name="connsiteY8" fmla="*/ 1736651 h 1935872"/>
              <a:gd name="connsiteX9" fmla="*/ 276578 w 1438722"/>
              <a:gd name="connsiteY9" fmla="*/ 1935872 h 1935872"/>
              <a:gd name="connsiteX10" fmla="*/ 0 w 1438722"/>
              <a:gd name="connsiteY10" fmla="*/ 1926039 h 1935872"/>
              <a:gd name="connsiteX11" fmla="*/ 99716 w 1438722"/>
              <a:gd name="connsiteY11" fmla="*/ 1209526 h 1935872"/>
              <a:gd name="connsiteX12" fmla="*/ 481221 w 1438722"/>
              <a:gd name="connsiteY12" fmla="*/ 947297 h 19358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38722" h="1935872">
                <a:moveTo>
                  <a:pt x="481221" y="947297"/>
                </a:moveTo>
                <a:lnTo>
                  <a:pt x="27591" y="526588"/>
                </a:lnTo>
                <a:lnTo>
                  <a:pt x="100001" y="0"/>
                </a:lnTo>
                <a:lnTo>
                  <a:pt x="707613" y="199982"/>
                </a:lnTo>
                <a:lnTo>
                  <a:pt x="1438722" y="576404"/>
                </a:lnTo>
                <a:lnTo>
                  <a:pt x="1386805" y="937403"/>
                </a:lnTo>
                <a:lnTo>
                  <a:pt x="1035820" y="1209526"/>
                </a:lnTo>
                <a:lnTo>
                  <a:pt x="910399" y="1543696"/>
                </a:lnTo>
                <a:lnTo>
                  <a:pt x="693189" y="1736651"/>
                </a:lnTo>
                <a:lnTo>
                  <a:pt x="276578" y="1935872"/>
                </a:lnTo>
                <a:lnTo>
                  <a:pt x="0" y="1926039"/>
                </a:lnTo>
                <a:lnTo>
                  <a:pt x="99716" y="1209526"/>
                </a:lnTo>
                <a:lnTo>
                  <a:pt x="481221" y="947297"/>
                </a:lnTo>
                <a:close/>
              </a:path>
            </a:pathLst>
          </a:cu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Heptagon 10"/>
          <p:cNvSpPr/>
          <p:nvPr/>
        </p:nvSpPr>
        <p:spPr>
          <a:xfrm>
            <a:off x="2843806" y="3524996"/>
            <a:ext cx="2570564" cy="654218"/>
          </a:xfrm>
          <a:custGeom>
            <a:avLst/>
            <a:gdLst>
              <a:gd name="connsiteX0" fmla="*/ -2 w 706828"/>
              <a:gd name="connsiteY0" fmla="*/ 317860 h 494257"/>
              <a:gd name="connsiteX1" fmla="*/ 69998 w 706828"/>
              <a:gd name="connsiteY1" fmla="*/ 97894 h 494257"/>
              <a:gd name="connsiteX2" fmla="*/ 353414 w 706828"/>
              <a:gd name="connsiteY2" fmla="*/ 0 h 494257"/>
              <a:gd name="connsiteX3" fmla="*/ 636830 w 706828"/>
              <a:gd name="connsiteY3" fmla="*/ 97894 h 494257"/>
              <a:gd name="connsiteX4" fmla="*/ 706830 w 706828"/>
              <a:gd name="connsiteY4" fmla="*/ 317860 h 494257"/>
              <a:gd name="connsiteX5" fmla="*/ 510697 w 706828"/>
              <a:gd name="connsiteY5" fmla="*/ 494260 h 494257"/>
              <a:gd name="connsiteX6" fmla="*/ 196131 w 706828"/>
              <a:gd name="connsiteY6" fmla="*/ 494260 h 494257"/>
              <a:gd name="connsiteX7" fmla="*/ -2 w 706828"/>
              <a:gd name="connsiteY7" fmla="*/ 317860 h 494257"/>
              <a:gd name="connsiteX0" fmla="*/ 0 w 963506"/>
              <a:gd name="connsiteY0" fmla="*/ 317860 h 494260"/>
              <a:gd name="connsiteX1" fmla="*/ 70000 w 963506"/>
              <a:gd name="connsiteY1" fmla="*/ 97894 h 494260"/>
              <a:gd name="connsiteX2" fmla="*/ 353416 w 963506"/>
              <a:gd name="connsiteY2" fmla="*/ 0 h 494260"/>
              <a:gd name="connsiteX3" fmla="*/ 636832 w 963506"/>
              <a:gd name="connsiteY3" fmla="*/ 97894 h 494260"/>
              <a:gd name="connsiteX4" fmla="*/ 963506 w 963506"/>
              <a:gd name="connsiteY4" fmla="*/ 301818 h 494260"/>
              <a:gd name="connsiteX5" fmla="*/ 510699 w 963506"/>
              <a:gd name="connsiteY5" fmla="*/ 494260 h 494260"/>
              <a:gd name="connsiteX6" fmla="*/ 196133 w 963506"/>
              <a:gd name="connsiteY6" fmla="*/ 494260 h 494260"/>
              <a:gd name="connsiteX7" fmla="*/ 0 w 963506"/>
              <a:gd name="connsiteY7" fmla="*/ 317860 h 494260"/>
              <a:gd name="connsiteX0" fmla="*/ 0 w 963506"/>
              <a:gd name="connsiteY0" fmla="*/ 219966 h 396366"/>
              <a:gd name="connsiteX1" fmla="*/ 70000 w 963506"/>
              <a:gd name="connsiteY1" fmla="*/ 0 h 396366"/>
              <a:gd name="connsiteX2" fmla="*/ 353416 w 963506"/>
              <a:gd name="connsiteY2" fmla="*/ 14401 h 396366"/>
              <a:gd name="connsiteX3" fmla="*/ 636832 w 963506"/>
              <a:gd name="connsiteY3" fmla="*/ 0 h 396366"/>
              <a:gd name="connsiteX4" fmla="*/ 963506 w 963506"/>
              <a:gd name="connsiteY4" fmla="*/ 203924 h 396366"/>
              <a:gd name="connsiteX5" fmla="*/ 510699 w 963506"/>
              <a:gd name="connsiteY5" fmla="*/ 396366 h 396366"/>
              <a:gd name="connsiteX6" fmla="*/ 196133 w 963506"/>
              <a:gd name="connsiteY6" fmla="*/ 396366 h 396366"/>
              <a:gd name="connsiteX7" fmla="*/ 0 w 963506"/>
              <a:gd name="connsiteY7" fmla="*/ 219966 h 396366"/>
              <a:gd name="connsiteX0" fmla="*/ 0 w 963506"/>
              <a:gd name="connsiteY0" fmla="*/ 219966 h 396366"/>
              <a:gd name="connsiteX1" fmla="*/ 150211 w 963506"/>
              <a:gd name="connsiteY1" fmla="*/ 160421 h 396366"/>
              <a:gd name="connsiteX2" fmla="*/ 353416 w 963506"/>
              <a:gd name="connsiteY2" fmla="*/ 14401 h 396366"/>
              <a:gd name="connsiteX3" fmla="*/ 636832 w 963506"/>
              <a:gd name="connsiteY3" fmla="*/ 0 h 396366"/>
              <a:gd name="connsiteX4" fmla="*/ 963506 w 963506"/>
              <a:gd name="connsiteY4" fmla="*/ 203924 h 396366"/>
              <a:gd name="connsiteX5" fmla="*/ 510699 w 963506"/>
              <a:gd name="connsiteY5" fmla="*/ 396366 h 396366"/>
              <a:gd name="connsiteX6" fmla="*/ 196133 w 963506"/>
              <a:gd name="connsiteY6" fmla="*/ 396366 h 396366"/>
              <a:gd name="connsiteX7" fmla="*/ 0 w 963506"/>
              <a:gd name="connsiteY7" fmla="*/ 219966 h 396366"/>
              <a:gd name="connsiteX0" fmla="*/ 0 w 963506"/>
              <a:gd name="connsiteY0" fmla="*/ 219966 h 460535"/>
              <a:gd name="connsiteX1" fmla="*/ 150211 w 963506"/>
              <a:gd name="connsiteY1" fmla="*/ 160421 h 460535"/>
              <a:gd name="connsiteX2" fmla="*/ 353416 w 963506"/>
              <a:gd name="connsiteY2" fmla="*/ 14401 h 460535"/>
              <a:gd name="connsiteX3" fmla="*/ 636832 w 963506"/>
              <a:gd name="connsiteY3" fmla="*/ 0 h 460535"/>
              <a:gd name="connsiteX4" fmla="*/ 963506 w 963506"/>
              <a:gd name="connsiteY4" fmla="*/ 203924 h 460535"/>
              <a:gd name="connsiteX5" fmla="*/ 767373 w 963506"/>
              <a:gd name="connsiteY5" fmla="*/ 460535 h 460535"/>
              <a:gd name="connsiteX6" fmla="*/ 196133 w 963506"/>
              <a:gd name="connsiteY6" fmla="*/ 396366 h 460535"/>
              <a:gd name="connsiteX7" fmla="*/ 0 w 963506"/>
              <a:gd name="connsiteY7" fmla="*/ 219966 h 460535"/>
              <a:gd name="connsiteX0" fmla="*/ 0 w 2570564"/>
              <a:gd name="connsiteY0" fmla="*/ 205565 h 446134"/>
              <a:gd name="connsiteX1" fmla="*/ 150211 w 2570564"/>
              <a:gd name="connsiteY1" fmla="*/ 146020 h 446134"/>
              <a:gd name="connsiteX2" fmla="*/ 353416 w 2570564"/>
              <a:gd name="connsiteY2" fmla="*/ 0 h 446134"/>
              <a:gd name="connsiteX3" fmla="*/ 2570564 w 2570564"/>
              <a:gd name="connsiteY3" fmla="*/ 589 h 446134"/>
              <a:gd name="connsiteX4" fmla="*/ 963506 w 2570564"/>
              <a:gd name="connsiteY4" fmla="*/ 189523 h 446134"/>
              <a:gd name="connsiteX5" fmla="*/ 767373 w 2570564"/>
              <a:gd name="connsiteY5" fmla="*/ 446134 h 446134"/>
              <a:gd name="connsiteX6" fmla="*/ 196133 w 2570564"/>
              <a:gd name="connsiteY6" fmla="*/ 381965 h 446134"/>
              <a:gd name="connsiteX7" fmla="*/ 0 w 2570564"/>
              <a:gd name="connsiteY7" fmla="*/ 205565 h 446134"/>
              <a:gd name="connsiteX0" fmla="*/ 0 w 2570564"/>
              <a:gd name="connsiteY0" fmla="*/ 205565 h 654218"/>
              <a:gd name="connsiteX1" fmla="*/ 150211 w 2570564"/>
              <a:gd name="connsiteY1" fmla="*/ 146020 h 654218"/>
              <a:gd name="connsiteX2" fmla="*/ 353416 w 2570564"/>
              <a:gd name="connsiteY2" fmla="*/ 0 h 654218"/>
              <a:gd name="connsiteX3" fmla="*/ 2570564 w 2570564"/>
              <a:gd name="connsiteY3" fmla="*/ 589 h 654218"/>
              <a:gd name="connsiteX4" fmla="*/ 2027808 w 2570564"/>
              <a:gd name="connsiteY4" fmla="*/ 654218 h 654218"/>
              <a:gd name="connsiteX5" fmla="*/ 767373 w 2570564"/>
              <a:gd name="connsiteY5" fmla="*/ 446134 h 654218"/>
              <a:gd name="connsiteX6" fmla="*/ 196133 w 2570564"/>
              <a:gd name="connsiteY6" fmla="*/ 381965 h 654218"/>
              <a:gd name="connsiteX7" fmla="*/ 0 w 2570564"/>
              <a:gd name="connsiteY7" fmla="*/ 205565 h 6542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570564" h="654218">
                <a:moveTo>
                  <a:pt x="0" y="205565"/>
                </a:moveTo>
                <a:lnTo>
                  <a:pt x="150211" y="146020"/>
                </a:lnTo>
                <a:lnTo>
                  <a:pt x="353416" y="0"/>
                </a:lnTo>
                <a:lnTo>
                  <a:pt x="2570564" y="589"/>
                </a:lnTo>
                <a:lnTo>
                  <a:pt x="2027808" y="654218"/>
                </a:lnTo>
                <a:lnTo>
                  <a:pt x="767373" y="446134"/>
                </a:lnTo>
                <a:lnTo>
                  <a:pt x="196133" y="381965"/>
                </a:lnTo>
                <a:lnTo>
                  <a:pt x="0" y="205565"/>
                </a:lnTo>
                <a:close/>
              </a:path>
            </a:pathLst>
          </a:cu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Heptagon 10"/>
          <p:cNvSpPr/>
          <p:nvPr/>
        </p:nvSpPr>
        <p:spPr>
          <a:xfrm>
            <a:off x="4760622" y="3741284"/>
            <a:ext cx="963506" cy="556788"/>
          </a:xfrm>
          <a:custGeom>
            <a:avLst/>
            <a:gdLst>
              <a:gd name="connsiteX0" fmla="*/ -2 w 706828"/>
              <a:gd name="connsiteY0" fmla="*/ 317860 h 494257"/>
              <a:gd name="connsiteX1" fmla="*/ 69998 w 706828"/>
              <a:gd name="connsiteY1" fmla="*/ 97894 h 494257"/>
              <a:gd name="connsiteX2" fmla="*/ 353414 w 706828"/>
              <a:gd name="connsiteY2" fmla="*/ 0 h 494257"/>
              <a:gd name="connsiteX3" fmla="*/ 636830 w 706828"/>
              <a:gd name="connsiteY3" fmla="*/ 97894 h 494257"/>
              <a:gd name="connsiteX4" fmla="*/ 706830 w 706828"/>
              <a:gd name="connsiteY4" fmla="*/ 317860 h 494257"/>
              <a:gd name="connsiteX5" fmla="*/ 510697 w 706828"/>
              <a:gd name="connsiteY5" fmla="*/ 494260 h 494257"/>
              <a:gd name="connsiteX6" fmla="*/ 196131 w 706828"/>
              <a:gd name="connsiteY6" fmla="*/ 494260 h 494257"/>
              <a:gd name="connsiteX7" fmla="*/ -2 w 706828"/>
              <a:gd name="connsiteY7" fmla="*/ 317860 h 494257"/>
              <a:gd name="connsiteX0" fmla="*/ 0 w 963506"/>
              <a:gd name="connsiteY0" fmla="*/ 317860 h 494260"/>
              <a:gd name="connsiteX1" fmla="*/ 70000 w 963506"/>
              <a:gd name="connsiteY1" fmla="*/ 97894 h 494260"/>
              <a:gd name="connsiteX2" fmla="*/ 353416 w 963506"/>
              <a:gd name="connsiteY2" fmla="*/ 0 h 494260"/>
              <a:gd name="connsiteX3" fmla="*/ 636832 w 963506"/>
              <a:gd name="connsiteY3" fmla="*/ 97894 h 494260"/>
              <a:gd name="connsiteX4" fmla="*/ 963506 w 963506"/>
              <a:gd name="connsiteY4" fmla="*/ 301818 h 494260"/>
              <a:gd name="connsiteX5" fmla="*/ 510699 w 963506"/>
              <a:gd name="connsiteY5" fmla="*/ 494260 h 494260"/>
              <a:gd name="connsiteX6" fmla="*/ 196133 w 963506"/>
              <a:gd name="connsiteY6" fmla="*/ 494260 h 494260"/>
              <a:gd name="connsiteX7" fmla="*/ 0 w 963506"/>
              <a:gd name="connsiteY7" fmla="*/ 317860 h 494260"/>
              <a:gd name="connsiteX0" fmla="*/ 0 w 963506"/>
              <a:gd name="connsiteY0" fmla="*/ 219966 h 396366"/>
              <a:gd name="connsiteX1" fmla="*/ 70000 w 963506"/>
              <a:gd name="connsiteY1" fmla="*/ 0 h 396366"/>
              <a:gd name="connsiteX2" fmla="*/ 353416 w 963506"/>
              <a:gd name="connsiteY2" fmla="*/ 14401 h 396366"/>
              <a:gd name="connsiteX3" fmla="*/ 636832 w 963506"/>
              <a:gd name="connsiteY3" fmla="*/ 0 h 396366"/>
              <a:gd name="connsiteX4" fmla="*/ 963506 w 963506"/>
              <a:gd name="connsiteY4" fmla="*/ 203924 h 396366"/>
              <a:gd name="connsiteX5" fmla="*/ 510699 w 963506"/>
              <a:gd name="connsiteY5" fmla="*/ 396366 h 396366"/>
              <a:gd name="connsiteX6" fmla="*/ 196133 w 963506"/>
              <a:gd name="connsiteY6" fmla="*/ 396366 h 396366"/>
              <a:gd name="connsiteX7" fmla="*/ 0 w 963506"/>
              <a:gd name="connsiteY7" fmla="*/ 219966 h 396366"/>
              <a:gd name="connsiteX0" fmla="*/ 0 w 963506"/>
              <a:gd name="connsiteY0" fmla="*/ 219966 h 396366"/>
              <a:gd name="connsiteX1" fmla="*/ 150211 w 963506"/>
              <a:gd name="connsiteY1" fmla="*/ 160421 h 396366"/>
              <a:gd name="connsiteX2" fmla="*/ 353416 w 963506"/>
              <a:gd name="connsiteY2" fmla="*/ 14401 h 396366"/>
              <a:gd name="connsiteX3" fmla="*/ 636832 w 963506"/>
              <a:gd name="connsiteY3" fmla="*/ 0 h 396366"/>
              <a:gd name="connsiteX4" fmla="*/ 963506 w 963506"/>
              <a:gd name="connsiteY4" fmla="*/ 203924 h 396366"/>
              <a:gd name="connsiteX5" fmla="*/ 510699 w 963506"/>
              <a:gd name="connsiteY5" fmla="*/ 396366 h 396366"/>
              <a:gd name="connsiteX6" fmla="*/ 196133 w 963506"/>
              <a:gd name="connsiteY6" fmla="*/ 396366 h 396366"/>
              <a:gd name="connsiteX7" fmla="*/ 0 w 963506"/>
              <a:gd name="connsiteY7" fmla="*/ 219966 h 396366"/>
              <a:gd name="connsiteX0" fmla="*/ 0 w 963506"/>
              <a:gd name="connsiteY0" fmla="*/ 219966 h 460535"/>
              <a:gd name="connsiteX1" fmla="*/ 150211 w 963506"/>
              <a:gd name="connsiteY1" fmla="*/ 160421 h 460535"/>
              <a:gd name="connsiteX2" fmla="*/ 353416 w 963506"/>
              <a:gd name="connsiteY2" fmla="*/ 14401 h 460535"/>
              <a:gd name="connsiteX3" fmla="*/ 636832 w 963506"/>
              <a:gd name="connsiteY3" fmla="*/ 0 h 460535"/>
              <a:gd name="connsiteX4" fmla="*/ 963506 w 963506"/>
              <a:gd name="connsiteY4" fmla="*/ 203924 h 460535"/>
              <a:gd name="connsiteX5" fmla="*/ 767373 w 963506"/>
              <a:gd name="connsiteY5" fmla="*/ 460535 h 460535"/>
              <a:gd name="connsiteX6" fmla="*/ 196133 w 963506"/>
              <a:gd name="connsiteY6" fmla="*/ 396366 h 460535"/>
              <a:gd name="connsiteX7" fmla="*/ 0 w 963506"/>
              <a:gd name="connsiteY7" fmla="*/ 219966 h 460535"/>
              <a:gd name="connsiteX0" fmla="*/ 0 w 963506"/>
              <a:gd name="connsiteY0" fmla="*/ 219966 h 556788"/>
              <a:gd name="connsiteX1" fmla="*/ 150211 w 963506"/>
              <a:gd name="connsiteY1" fmla="*/ 160421 h 556788"/>
              <a:gd name="connsiteX2" fmla="*/ 353416 w 963506"/>
              <a:gd name="connsiteY2" fmla="*/ 14401 h 556788"/>
              <a:gd name="connsiteX3" fmla="*/ 636832 w 963506"/>
              <a:gd name="connsiteY3" fmla="*/ 0 h 556788"/>
              <a:gd name="connsiteX4" fmla="*/ 963506 w 963506"/>
              <a:gd name="connsiteY4" fmla="*/ 203924 h 556788"/>
              <a:gd name="connsiteX5" fmla="*/ 927794 w 963506"/>
              <a:gd name="connsiteY5" fmla="*/ 556788 h 556788"/>
              <a:gd name="connsiteX6" fmla="*/ 196133 w 963506"/>
              <a:gd name="connsiteY6" fmla="*/ 396366 h 556788"/>
              <a:gd name="connsiteX7" fmla="*/ 0 w 963506"/>
              <a:gd name="connsiteY7" fmla="*/ 219966 h 556788"/>
              <a:gd name="connsiteX0" fmla="*/ 0 w 963506"/>
              <a:gd name="connsiteY0" fmla="*/ 219966 h 556788"/>
              <a:gd name="connsiteX1" fmla="*/ 150211 w 963506"/>
              <a:gd name="connsiteY1" fmla="*/ 160421 h 556788"/>
              <a:gd name="connsiteX2" fmla="*/ 353416 w 963506"/>
              <a:gd name="connsiteY2" fmla="*/ 14401 h 556788"/>
              <a:gd name="connsiteX3" fmla="*/ 636832 w 963506"/>
              <a:gd name="connsiteY3" fmla="*/ 0 h 556788"/>
              <a:gd name="connsiteX4" fmla="*/ 963506 w 963506"/>
              <a:gd name="connsiteY4" fmla="*/ 203924 h 556788"/>
              <a:gd name="connsiteX5" fmla="*/ 927794 w 963506"/>
              <a:gd name="connsiteY5" fmla="*/ 556788 h 556788"/>
              <a:gd name="connsiteX6" fmla="*/ 180091 w 963506"/>
              <a:gd name="connsiteY6" fmla="*/ 476576 h 556788"/>
              <a:gd name="connsiteX7" fmla="*/ 0 w 963506"/>
              <a:gd name="connsiteY7" fmla="*/ 219966 h 556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63506" h="556788">
                <a:moveTo>
                  <a:pt x="0" y="219966"/>
                </a:moveTo>
                <a:lnTo>
                  <a:pt x="150211" y="160421"/>
                </a:lnTo>
                <a:lnTo>
                  <a:pt x="353416" y="14401"/>
                </a:lnTo>
                <a:lnTo>
                  <a:pt x="636832" y="0"/>
                </a:lnTo>
                <a:lnTo>
                  <a:pt x="963506" y="203924"/>
                </a:lnTo>
                <a:lnTo>
                  <a:pt x="927794" y="556788"/>
                </a:lnTo>
                <a:lnTo>
                  <a:pt x="180091" y="476576"/>
                </a:lnTo>
                <a:lnTo>
                  <a:pt x="0" y="219966"/>
                </a:lnTo>
                <a:close/>
              </a:path>
            </a:pathLst>
          </a:cu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Heptagon 10"/>
          <p:cNvSpPr/>
          <p:nvPr/>
        </p:nvSpPr>
        <p:spPr>
          <a:xfrm>
            <a:off x="2873398" y="4893237"/>
            <a:ext cx="815499" cy="1038051"/>
          </a:xfrm>
          <a:custGeom>
            <a:avLst/>
            <a:gdLst>
              <a:gd name="connsiteX0" fmla="*/ -2 w 706828"/>
              <a:gd name="connsiteY0" fmla="*/ 317860 h 494257"/>
              <a:gd name="connsiteX1" fmla="*/ 69998 w 706828"/>
              <a:gd name="connsiteY1" fmla="*/ 97894 h 494257"/>
              <a:gd name="connsiteX2" fmla="*/ 353414 w 706828"/>
              <a:gd name="connsiteY2" fmla="*/ 0 h 494257"/>
              <a:gd name="connsiteX3" fmla="*/ 636830 w 706828"/>
              <a:gd name="connsiteY3" fmla="*/ 97894 h 494257"/>
              <a:gd name="connsiteX4" fmla="*/ 706830 w 706828"/>
              <a:gd name="connsiteY4" fmla="*/ 317860 h 494257"/>
              <a:gd name="connsiteX5" fmla="*/ 510697 w 706828"/>
              <a:gd name="connsiteY5" fmla="*/ 494260 h 494257"/>
              <a:gd name="connsiteX6" fmla="*/ 196131 w 706828"/>
              <a:gd name="connsiteY6" fmla="*/ 494260 h 494257"/>
              <a:gd name="connsiteX7" fmla="*/ -2 w 706828"/>
              <a:gd name="connsiteY7" fmla="*/ 317860 h 494257"/>
              <a:gd name="connsiteX0" fmla="*/ 0 w 963506"/>
              <a:gd name="connsiteY0" fmla="*/ 317860 h 494260"/>
              <a:gd name="connsiteX1" fmla="*/ 70000 w 963506"/>
              <a:gd name="connsiteY1" fmla="*/ 97894 h 494260"/>
              <a:gd name="connsiteX2" fmla="*/ 353416 w 963506"/>
              <a:gd name="connsiteY2" fmla="*/ 0 h 494260"/>
              <a:gd name="connsiteX3" fmla="*/ 636832 w 963506"/>
              <a:gd name="connsiteY3" fmla="*/ 97894 h 494260"/>
              <a:gd name="connsiteX4" fmla="*/ 963506 w 963506"/>
              <a:gd name="connsiteY4" fmla="*/ 301818 h 494260"/>
              <a:gd name="connsiteX5" fmla="*/ 510699 w 963506"/>
              <a:gd name="connsiteY5" fmla="*/ 494260 h 494260"/>
              <a:gd name="connsiteX6" fmla="*/ 196133 w 963506"/>
              <a:gd name="connsiteY6" fmla="*/ 494260 h 494260"/>
              <a:gd name="connsiteX7" fmla="*/ 0 w 963506"/>
              <a:gd name="connsiteY7" fmla="*/ 317860 h 494260"/>
              <a:gd name="connsiteX0" fmla="*/ 0 w 963506"/>
              <a:gd name="connsiteY0" fmla="*/ 219966 h 396366"/>
              <a:gd name="connsiteX1" fmla="*/ 70000 w 963506"/>
              <a:gd name="connsiteY1" fmla="*/ 0 h 396366"/>
              <a:gd name="connsiteX2" fmla="*/ 353416 w 963506"/>
              <a:gd name="connsiteY2" fmla="*/ 14401 h 396366"/>
              <a:gd name="connsiteX3" fmla="*/ 636832 w 963506"/>
              <a:gd name="connsiteY3" fmla="*/ 0 h 396366"/>
              <a:gd name="connsiteX4" fmla="*/ 963506 w 963506"/>
              <a:gd name="connsiteY4" fmla="*/ 203924 h 396366"/>
              <a:gd name="connsiteX5" fmla="*/ 510699 w 963506"/>
              <a:gd name="connsiteY5" fmla="*/ 396366 h 396366"/>
              <a:gd name="connsiteX6" fmla="*/ 196133 w 963506"/>
              <a:gd name="connsiteY6" fmla="*/ 396366 h 396366"/>
              <a:gd name="connsiteX7" fmla="*/ 0 w 963506"/>
              <a:gd name="connsiteY7" fmla="*/ 219966 h 396366"/>
              <a:gd name="connsiteX0" fmla="*/ 0 w 963506"/>
              <a:gd name="connsiteY0" fmla="*/ 219966 h 396366"/>
              <a:gd name="connsiteX1" fmla="*/ 150211 w 963506"/>
              <a:gd name="connsiteY1" fmla="*/ 160421 h 396366"/>
              <a:gd name="connsiteX2" fmla="*/ 353416 w 963506"/>
              <a:gd name="connsiteY2" fmla="*/ 14401 h 396366"/>
              <a:gd name="connsiteX3" fmla="*/ 636832 w 963506"/>
              <a:gd name="connsiteY3" fmla="*/ 0 h 396366"/>
              <a:gd name="connsiteX4" fmla="*/ 963506 w 963506"/>
              <a:gd name="connsiteY4" fmla="*/ 203924 h 396366"/>
              <a:gd name="connsiteX5" fmla="*/ 510699 w 963506"/>
              <a:gd name="connsiteY5" fmla="*/ 396366 h 396366"/>
              <a:gd name="connsiteX6" fmla="*/ 196133 w 963506"/>
              <a:gd name="connsiteY6" fmla="*/ 396366 h 396366"/>
              <a:gd name="connsiteX7" fmla="*/ 0 w 963506"/>
              <a:gd name="connsiteY7" fmla="*/ 219966 h 396366"/>
              <a:gd name="connsiteX0" fmla="*/ 0 w 963506"/>
              <a:gd name="connsiteY0" fmla="*/ 219966 h 460535"/>
              <a:gd name="connsiteX1" fmla="*/ 150211 w 963506"/>
              <a:gd name="connsiteY1" fmla="*/ 160421 h 460535"/>
              <a:gd name="connsiteX2" fmla="*/ 353416 w 963506"/>
              <a:gd name="connsiteY2" fmla="*/ 14401 h 460535"/>
              <a:gd name="connsiteX3" fmla="*/ 636832 w 963506"/>
              <a:gd name="connsiteY3" fmla="*/ 0 h 460535"/>
              <a:gd name="connsiteX4" fmla="*/ 963506 w 963506"/>
              <a:gd name="connsiteY4" fmla="*/ 203924 h 460535"/>
              <a:gd name="connsiteX5" fmla="*/ 767373 w 963506"/>
              <a:gd name="connsiteY5" fmla="*/ 460535 h 460535"/>
              <a:gd name="connsiteX6" fmla="*/ 196133 w 963506"/>
              <a:gd name="connsiteY6" fmla="*/ 396366 h 460535"/>
              <a:gd name="connsiteX7" fmla="*/ 0 w 963506"/>
              <a:gd name="connsiteY7" fmla="*/ 219966 h 460535"/>
              <a:gd name="connsiteX0" fmla="*/ 0 w 963506"/>
              <a:gd name="connsiteY0" fmla="*/ 219966 h 556788"/>
              <a:gd name="connsiteX1" fmla="*/ 150211 w 963506"/>
              <a:gd name="connsiteY1" fmla="*/ 160421 h 556788"/>
              <a:gd name="connsiteX2" fmla="*/ 353416 w 963506"/>
              <a:gd name="connsiteY2" fmla="*/ 14401 h 556788"/>
              <a:gd name="connsiteX3" fmla="*/ 636832 w 963506"/>
              <a:gd name="connsiteY3" fmla="*/ 0 h 556788"/>
              <a:gd name="connsiteX4" fmla="*/ 963506 w 963506"/>
              <a:gd name="connsiteY4" fmla="*/ 203924 h 556788"/>
              <a:gd name="connsiteX5" fmla="*/ 927794 w 963506"/>
              <a:gd name="connsiteY5" fmla="*/ 556788 h 556788"/>
              <a:gd name="connsiteX6" fmla="*/ 196133 w 963506"/>
              <a:gd name="connsiteY6" fmla="*/ 396366 h 556788"/>
              <a:gd name="connsiteX7" fmla="*/ 0 w 963506"/>
              <a:gd name="connsiteY7" fmla="*/ 219966 h 556788"/>
              <a:gd name="connsiteX0" fmla="*/ 0 w 963506"/>
              <a:gd name="connsiteY0" fmla="*/ 219966 h 556788"/>
              <a:gd name="connsiteX1" fmla="*/ 150211 w 963506"/>
              <a:gd name="connsiteY1" fmla="*/ 160421 h 556788"/>
              <a:gd name="connsiteX2" fmla="*/ 353416 w 963506"/>
              <a:gd name="connsiteY2" fmla="*/ 14401 h 556788"/>
              <a:gd name="connsiteX3" fmla="*/ 636832 w 963506"/>
              <a:gd name="connsiteY3" fmla="*/ 0 h 556788"/>
              <a:gd name="connsiteX4" fmla="*/ 963506 w 963506"/>
              <a:gd name="connsiteY4" fmla="*/ 203924 h 556788"/>
              <a:gd name="connsiteX5" fmla="*/ 927794 w 963506"/>
              <a:gd name="connsiteY5" fmla="*/ 556788 h 556788"/>
              <a:gd name="connsiteX6" fmla="*/ 180091 w 963506"/>
              <a:gd name="connsiteY6" fmla="*/ 476576 h 556788"/>
              <a:gd name="connsiteX7" fmla="*/ 0 w 963506"/>
              <a:gd name="connsiteY7" fmla="*/ 219966 h 556788"/>
              <a:gd name="connsiteX0" fmla="*/ 0 w 963506"/>
              <a:gd name="connsiteY0" fmla="*/ 219966 h 1038051"/>
              <a:gd name="connsiteX1" fmla="*/ 150211 w 963506"/>
              <a:gd name="connsiteY1" fmla="*/ 160421 h 1038051"/>
              <a:gd name="connsiteX2" fmla="*/ 353416 w 963506"/>
              <a:gd name="connsiteY2" fmla="*/ 14401 h 1038051"/>
              <a:gd name="connsiteX3" fmla="*/ 636832 w 963506"/>
              <a:gd name="connsiteY3" fmla="*/ 0 h 1038051"/>
              <a:gd name="connsiteX4" fmla="*/ 963506 w 963506"/>
              <a:gd name="connsiteY4" fmla="*/ 203924 h 1038051"/>
              <a:gd name="connsiteX5" fmla="*/ 767373 w 963506"/>
              <a:gd name="connsiteY5" fmla="*/ 1038051 h 1038051"/>
              <a:gd name="connsiteX6" fmla="*/ 180091 w 963506"/>
              <a:gd name="connsiteY6" fmla="*/ 476576 h 1038051"/>
              <a:gd name="connsiteX7" fmla="*/ 0 w 963506"/>
              <a:gd name="connsiteY7" fmla="*/ 219966 h 1038051"/>
              <a:gd name="connsiteX0" fmla="*/ 0 w 963506"/>
              <a:gd name="connsiteY0" fmla="*/ 219966 h 1038051"/>
              <a:gd name="connsiteX1" fmla="*/ 150211 w 963506"/>
              <a:gd name="connsiteY1" fmla="*/ 160421 h 1038051"/>
              <a:gd name="connsiteX2" fmla="*/ 353416 w 963506"/>
              <a:gd name="connsiteY2" fmla="*/ 14401 h 1038051"/>
              <a:gd name="connsiteX3" fmla="*/ 636832 w 963506"/>
              <a:gd name="connsiteY3" fmla="*/ 0 h 1038051"/>
              <a:gd name="connsiteX4" fmla="*/ 963506 w 963506"/>
              <a:gd name="connsiteY4" fmla="*/ 203924 h 1038051"/>
              <a:gd name="connsiteX5" fmla="*/ 767373 w 963506"/>
              <a:gd name="connsiteY5" fmla="*/ 1038051 h 1038051"/>
              <a:gd name="connsiteX6" fmla="*/ 180091 w 963506"/>
              <a:gd name="connsiteY6" fmla="*/ 476576 h 1038051"/>
              <a:gd name="connsiteX7" fmla="*/ 0 w 963506"/>
              <a:gd name="connsiteY7" fmla="*/ 219966 h 1038051"/>
              <a:gd name="connsiteX0" fmla="*/ 44498 w 1008004"/>
              <a:gd name="connsiteY0" fmla="*/ 219966 h 1038051"/>
              <a:gd name="connsiteX1" fmla="*/ 194709 w 1008004"/>
              <a:gd name="connsiteY1" fmla="*/ 160421 h 1038051"/>
              <a:gd name="connsiteX2" fmla="*/ 397914 w 1008004"/>
              <a:gd name="connsiteY2" fmla="*/ 14401 h 1038051"/>
              <a:gd name="connsiteX3" fmla="*/ 681330 w 1008004"/>
              <a:gd name="connsiteY3" fmla="*/ 0 h 1038051"/>
              <a:gd name="connsiteX4" fmla="*/ 1008004 w 1008004"/>
              <a:gd name="connsiteY4" fmla="*/ 203924 h 1038051"/>
              <a:gd name="connsiteX5" fmla="*/ 811871 w 1008004"/>
              <a:gd name="connsiteY5" fmla="*/ 1038051 h 1038051"/>
              <a:gd name="connsiteX6" fmla="*/ 0 w 1008004"/>
              <a:gd name="connsiteY6" fmla="*/ 941797 h 1038051"/>
              <a:gd name="connsiteX7" fmla="*/ 44498 w 1008004"/>
              <a:gd name="connsiteY7" fmla="*/ 219966 h 1038051"/>
              <a:gd name="connsiteX0" fmla="*/ 461593 w 1008004"/>
              <a:gd name="connsiteY0" fmla="*/ 444556 h 1038051"/>
              <a:gd name="connsiteX1" fmla="*/ 194709 w 1008004"/>
              <a:gd name="connsiteY1" fmla="*/ 160421 h 1038051"/>
              <a:gd name="connsiteX2" fmla="*/ 397914 w 1008004"/>
              <a:gd name="connsiteY2" fmla="*/ 14401 h 1038051"/>
              <a:gd name="connsiteX3" fmla="*/ 681330 w 1008004"/>
              <a:gd name="connsiteY3" fmla="*/ 0 h 1038051"/>
              <a:gd name="connsiteX4" fmla="*/ 1008004 w 1008004"/>
              <a:gd name="connsiteY4" fmla="*/ 203924 h 1038051"/>
              <a:gd name="connsiteX5" fmla="*/ 811871 w 1008004"/>
              <a:gd name="connsiteY5" fmla="*/ 1038051 h 1038051"/>
              <a:gd name="connsiteX6" fmla="*/ 0 w 1008004"/>
              <a:gd name="connsiteY6" fmla="*/ 941797 h 1038051"/>
              <a:gd name="connsiteX7" fmla="*/ 461593 w 1008004"/>
              <a:gd name="connsiteY7" fmla="*/ 444556 h 1038051"/>
              <a:gd name="connsiteX0" fmla="*/ 461593 w 1008004"/>
              <a:gd name="connsiteY0" fmla="*/ 444556 h 1038051"/>
              <a:gd name="connsiteX1" fmla="*/ 194709 w 1008004"/>
              <a:gd name="connsiteY1" fmla="*/ 160421 h 1038051"/>
              <a:gd name="connsiteX2" fmla="*/ 397914 w 1008004"/>
              <a:gd name="connsiteY2" fmla="*/ 14401 h 1038051"/>
              <a:gd name="connsiteX3" fmla="*/ 681330 w 1008004"/>
              <a:gd name="connsiteY3" fmla="*/ 0 h 1038051"/>
              <a:gd name="connsiteX4" fmla="*/ 1008004 w 1008004"/>
              <a:gd name="connsiteY4" fmla="*/ 203924 h 1038051"/>
              <a:gd name="connsiteX5" fmla="*/ 811871 w 1008004"/>
              <a:gd name="connsiteY5" fmla="*/ 1038051 h 1038051"/>
              <a:gd name="connsiteX6" fmla="*/ 0 w 1008004"/>
              <a:gd name="connsiteY6" fmla="*/ 941797 h 1038051"/>
              <a:gd name="connsiteX7" fmla="*/ 461593 w 1008004"/>
              <a:gd name="connsiteY7" fmla="*/ 444556 h 1038051"/>
              <a:gd name="connsiteX0" fmla="*/ 461593 w 1008004"/>
              <a:gd name="connsiteY0" fmla="*/ 444556 h 1038051"/>
              <a:gd name="connsiteX1" fmla="*/ 483467 w 1008004"/>
              <a:gd name="connsiteY1" fmla="*/ 208547 h 1038051"/>
              <a:gd name="connsiteX2" fmla="*/ 397914 w 1008004"/>
              <a:gd name="connsiteY2" fmla="*/ 14401 h 1038051"/>
              <a:gd name="connsiteX3" fmla="*/ 681330 w 1008004"/>
              <a:gd name="connsiteY3" fmla="*/ 0 h 1038051"/>
              <a:gd name="connsiteX4" fmla="*/ 1008004 w 1008004"/>
              <a:gd name="connsiteY4" fmla="*/ 203924 h 1038051"/>
              <a:gd name="connsiteX5" fmla="*/ 811871 w 1008004"/>
              <a:gd name="connsiteY5" fmla="*/ 1038051 h 1038051"/>
              <a:gd name="connsiteX6" fmla="*/ 0 w 1008004"/>
              <a:gd name="connsiteY6" fmla="*/ 941797 h 1038051"/>
              <a:gd name="connsiteX7" fmla="*/ 461593 w 1008004"/>
              <a:gd name="connsiteY7" fmla="*/ 444556 h 1038051"/>
              <a:gd name="connsiteX0" fmla="*/ 429509 w 1008004"/>
              <a:gd name="connsiteY0" fmla="*/ 508725 h 1038051"/>
              <a:gd name="connsiteX1" fmla="*/ 483467 w 1008004"/>
              <a:gd name="connsiteY1" fmla="*/ 208547 h 1038051"/>
              <a:gd name="connsiteX2" fmla="*/ 397914 w 1008004"/>
              <a:gd name="connsiteY2" fmla="*/ 14401 h 1038051"/>
              <a:gd name="connsiteX3" fmla="*/ 681330 w 1008004"/>
              <a:gd name="connsiteY3" fmla="*/ 0 h 1038051"/>
              <a:gd name="connsiteX4" fmla="*/ 1008004 w 1008004"/>
              <a:gd name="connsiteY4" fmla="*/ 203924 h 1038051"/>
              <a:gd name="connsiteX5" fmla="*/ 811871 w 1008004"/>
              <a:gd name="connsiteY5" fmla="*/ 1038051 h 1038051"/>
              <a:gd name="connsiteX6" fmla="*/ 0 w 1008004"/>
              <a:gd name="connsiteY6" fmla="*/ 941797 h 1038051"/>
              <a:gd name="connsiteX7" fmla="*/ 429509 w 1008004"/>
              <a:gd name="connsiteY7" fmla="*/ 508725 h 1038051"/>
              <a:gd name="connsiteX0" fmla="*/ 429509 w 1008004"/>
              <a:gd name="connsiteY0" fmla="*/ 508725 h 1038051"/>
              <a:gd name="connsiteX1" fmla="*/ 323046 w 1008004"/>
              <a:gd name="connsiteY1" fmla="*/ 224589 h 1038051"/>
              <a:gd name="connsiteX2" fmla="*/ 397914 w 1008004"/>
              <a:gd name="connsiteY2" fmla="*/ 14401 h 1038051"/>
              <a:gd name="connsiteX3" fmla="*/ 681330 w 1008004"/>
              <a:gd name="connsiteY3" fmla="*/ 0 h 1038051"/>
              <a:gd name="connsiteX4" fmla="*/ 1008004 w 1008004"/>
              <a:gd name="connsiteY4" fmla="*/ 203924 h 1038051"/>
              <a:gd name="connsiteX5" fmla="*/ 811871 w 1008004"/>
              <a:gd name="connsiteY5" fmla="*/ 1038051 h 1038051"/>
              <a:gd name="connsiteX6" fmla="*/ 0 w 1008004"/>
              <a:gd name="connsiteY6" fmla="*/ 941797 h 1038051"/>
              <a:gd name="connsiteX7" fmla="*/ 429509 w 1008004"/>
              <a:gd name="connsiteY7" fmla="*/ 508725 h 1038051"/>
              <a:gd name="connsiteX0" fmla="*/ 365340 w 1008004"/>
              <a:gd name="connsiteY0" fmla="*/ 460599 h 1038051"/>
              <a:gd name="connsiteX1" fmla="*/ 323046 w 1008004"/>
              <a:gd name="connsiteY1" fmla="*/ 224589 h 1038051"/>
              <a:gd name="connsiteX2" fmla="*/ 397914 w 1008004"/>
              <a:gd name="connsiteY2" fmla="*/ 14401 h 1038051"/>
              <a:gd name="connsiteX3" fmla="*/ 681330 w 1008004"/>
              <a:gd name="connsiteY3" fmla="*/ 0 h 1038051"/>
              <a:gd name="connsiteX4" fmla="*/ 1008004 w 1008004"/>
              <a:gd name="connsiteY4" fmla="*/ 203924 h 1038051"/>
              <a:gd name="connsiteX5" fmla="*/ 811871 w 1008004"/>
              <a:gd name="connsiteY5" fmla="*/ 1038051 h 1038051"/>
              <a:gd name="connsiteX6" fmla="*/ 0 w 1008004"/>
              <a:gd name="connsiteY6" fmla="*/ 941797 h 1038051"/>
              <a:gd name="connsiteX7" fmla="*/ 365340 w 1008004"/>
              <a:gd name="connsiteY7" fmla="*/ 460599 h 1038051"/>
              <a:gd name="connsiteX0" fmla="*/ 365340 w 815499"/>
              <a:gd name="connsiteY0" fmla="*/ 460599 h 1038051"/>
              <a:gd name="connsiteX1" fmla="*/ 323046 w 815499"/>
              <a:gd name="connsiteY1" fmla="*/ 224589 h 1038051"/>
              <a:gd name="connsiteX2" fmla="*/ 397914 w 815499"/>
              <a:gd name="connsiteY2" fmla="*/ 14401 h 1038051"/>
              <a:gd name="connsiteX3" fmla="*/ 681330 w 815499"/>
              <a:gd name="connsiteY3" fmla="*/ 0 h 1038051"/>
              <a:gd name="connsiteX4" fmla="*/ 815499 w 815499"/>
              <a:gd name="connsiteY4" fmla="*/ 155798 h 1038051"/>
              <a:gd name="connsiteX5" fmla="*/ 811871 w 815499"/>
              <a:gd name="connsiteY5" fmla="*/ 1038051 h 1038051"/>
              <a:gd name="connsiteX6" fmla="*/ 0 w 815499"/>
              <a:gd name="connsiteY6" fmla="*/ 941797 h 1038051"/>
              <a:gd name="connsiteX7" fmla="*/ 365340 w 815499"/>
              <a:gd name="connsiteY7" fmla="*/ 460599 h 1038051"/>
              <a:gd name="connsiteX0" fmla="*/ 365340 w 815499"/>
              <a:gd name="connsiteY0" fmla="*/ 460599 h 1038051"/>
              <a:gd name="connsiteX1" fmla="*/ 323046 w 815499"/>
              <a:gd name="connsiteY1" fmla="*/ 224589 h 1038051"/>
              <a:gd name="connsiteX2" fmla="*/ 397914 w 815499"/>
              <a:gd name="connsiteY2" fmla="*/ 14401 h 1038051"/>
              <a:gd name="connsiteX3" fmla="*/ 681330 w 815499"/>
              <a:gd name="connsiteY3" fmla="*/ 0 h 1038051"/>
              <a:gd name="connsiteX4" fmla="*/ 815499 w 815499"/>
              <a:gd name="connsiteY4" fmla="*/ 155798 h 1038051"/>
              <a:gd name="connsiteX5" fmla="*/ 747703 w 815499"/>
              <a:gd name="connsiteY5" fmla="*/ 1038051 h 1038051"/>
              <a:gd name="connsiteX6" fmla="*/ 0 w 815499"/>
              <a:gd name="connsiteY6" fmla="*/ 941797 h 1038051"/>
              <a:gd name="connsiteX7" fmla="*/ 365340 w 815499"/>
              <a:gd name="connsiteY7" fmla="*/ 460599 h 1038051"/>
              <a:gd name="connsiteX0" fmla="*/ 333256 w 815499"/>
              <a:gd name="connsiteY0" fmla="*/ 460599 h 1038051"/>
              <a:gd name="connsiteX1" fmla="*/ 323046 w 815499"/>
              <a:gd name="connsiteY1" fmla="*/ 224589 h 1038051"/>
              <a:gd name="connsiteX2" fmla="*/ 397914 w 815499"/>
              <a:gd name="connsiteY2" fmla="*/ 14401 h 1038051"/>
              <a:gd name="connsiteX3" fmla="*/ 681330 w 815499"/>
              <a:gd name="connsiteY3" fmla="*/ 0 h 1038051"/>
              <a:gd name="connsiteX4" fmla="*/ 815499 w 815499"/>
              <a:gd name="connsiteY4" fmla="*/ 155798 h 1038051"/>
              <a:gd name="connsiteX5" fmla="*/ 747703 w 815499"/>
              <a:gd name="connsiteY5" fmla="*/ 1038051 h 1038051"/>
              <a:gd name="connsiteX6" fmla="*/ 0 w 815499"/>
              <a:gd name="connsiteY6" fmla="*/ 941797 h 1038051"/>
              <a:gd name="connsiteX7" fmla="*/ 333256 w 815499"/>
              <a:gd name="connsiteY7" fmla="*/ 460599 h 1038051"/>
              <a:gd name="connsiteX0" fmla="*/ 333256 w 815499"/>
              <a:gd name="connsiteY0" fmla="*/ 460599 h 1038051"/>
              <a:gd name="connsiteX1" fmla="*/ 323046 w 815499"/>
              <a:gd name="connsiteY1" fmla="*/ 64168 h 1038051"/>
              <a:gd name="connsiteX2" fmla="*/ 397914 w 815499"/>
              <a:gd name="connsiteY2" fmla="*/ 14401 h 1038051"/>
              <a:gd name="connsiteX3" fmla="*/ 681330 w 815499"/>
              <a:gd name="connsiteY3" fmla="*/ 0 h 1038051"/>
              <a:gd name="connsiteX4" fmla="*/ 815499 w 815499"/>
              <a:gd name="connsiteY4" fmla="*/ 155798 h 1038051"/>
              <a:gd name="connsiteX5" fmla="*/ 747703 w 815499"/>
              <a:gd name="connsiteY5" fmla="*/ 1038051 h 1038051"/>
              <a:gd name="connsiteX6" fmla="*/ 0 w 815499"/>
              <a:gd name="connsiteY6" fmla="*/ 941797 h 1038051"/>
              <a:gd name="connsiteX7" fmla="*/ 333256 w 815499"/>
              <a:gd name="connsiteY7" fmla="*/ 460599 h 10380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15499" h="1038051">
                <a:moveTo>
                  <a:pt x="333256" y="460599"/>
                </a:moveTo>
                <a:lnTo>
                  <a:pt x="323046" y="64168"/>
                </a:lnTo>
                <a:lnTo>
                  <a:pt x="397914" y="14401"/>
                </a:lnTo>
                <a:lnTo>
                  <a:pt x="681330" y="0"/>
                </a:lnTo>
                <a:lnTo>
                  <a:pt x="815499" y="155798"/>
                </a:lnTo>
                <a:cubicBezTo>
                  <a:pt x="814290" y="449882"/>
                  <a:pt x="748912" y="743967"/>
                  <a:pt x="747703" y="1038051"/>
                </a:cubicBezTo>
                <a:cubicBezTo>
                  <a:pt x="-218079" y="963188"/>
                  <a:pt x="195761" y="1128955"/>
                  <a:pt x="0" y="941797"/>
                </a:cubicBezTo>
                <a:cubicBezTo>
                  <a:pt x="153864" y="776050"/>
                  <a:pt x="-29156" y="722599"/>
                  <a:pt x="333256" y="460599"/>
                </a:cubicBezTo>
                <a:close/>
              </a:path>
            </a:pathLst>
          </a:cu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Heptagon 10"/>
          <p:cNvSpPr/>
          <p:nvPr/>
        </p:nvSpPr>
        <p:spPr>
          <a:xfrm>
            <a:off x="4875733" y="4968662"/>
            <a:ext cx="991962" cy="1038051"/>
          </a:xfrm>
          <a:custGeom>
            <a:avLst/>
            <a:gdLst>
              <a:gd name="connsiteX0" fmla="*/ -2 w 706828"/>
              <a:gd name="connsiteY0" fmla="*/ 317860 h 494257"/>
              <a:gd name="connsiteX1" fmla="*/ 69998 w 706828"/>
              <a:gd name="connsiteY1" fmla="*/ 97894 h 494257"/>
              <a:gd name="connsiteX2" fmla="*/ 353414 w 706828"/>
              <a:gd name="connsiteY2" fmla="*/ 0 h 494257"/>
              <a:gd name="connsiteX3" fmla="*/ 636830 w 706828"/>
              <a:gd name="connsiteY3" fmla="*/ 97894 h 494257"/>
              <a:gd name="connsiteX4" fmla="*/ 706830 w 706828"/>
              <a:gd name="connsiteY4" fmla="*/ 317860 h 494257"/>
              <a:gd name="connsiteX5" fmla="*/ 510697 w 706828"/>
              <a:gd name="connsiteY5" fmla="*/ 494260 h 494257"/>
              <a:gd name="connsiteX6" fmla="*/ 196131 w 706828"/>
              <a:gd name="connsiteY6" fmla="*/ 494260 h 494257"/>
              <a:gd name="connsiteX7" fmla="*/ -2 w 706828"/>
              <a:gd name="connsiteY7" fmla="*/ 317860 h 494257"/>
              <a:gd name="connsiteX0" fmla="*/ 0 w 963506"/>
              <a:gd name="connsiteY0" fmla="*/ 317860 h 494260"/>
              <a:gd name="connsiteX1" fmla="*/ 70000 w 963506"/>
              <a:gd name="connsiteY1" fmla="*/ 97894 h 494260"/>
              <a:gd name="connsiteX2" fmla="*/ 353416 w 963506"/>
              <a:gd name="connsiteY2" fmla="*/ 0 h 494260"/>
              <a:gd name="connsiteX3" fmla="*/ 636832 w 963506"/>
              <a:gd name="connsiteY3" fmla="*/ 97894 h 494260"/>
              <a:gd name="connsiteX4" fmla="*/ 963506 w 963506"/>
              <a:gd name="connsiteY4" fmla="*/ 301818 h 494260"/>
              <a:gd name="connsiteX5" fmla="*/ 510699 w 963506"/>
              <a:gd name="connsiteY5" fmla="*/ 494260 h 494260"/>
              <a:gd name="connsiteX6" fmla="*/ 196133 w 963506"/>
              <a:gd name="connsiteY6" fmla="*/ 494260 h 494260"/>
              <a:gd name="connsiteX7" fmla="*/ 0 w 963506"/>
              <a:gd name="connsiteY7" fmla="*/ 317860 h 494260"/>
              <a:gd name="connsiteX0" fmla="*/ 0 w 963506"/>
              <a:gd name="connsiteY0" fmla="*/ 219966 h 396366"/>
              <a:gd name="connsiteX1" fmla="*/ 70000 w 963506"/>
              <a:gd name="connsiteY1" fmla="*/ 0 h 396366"/>
              <a:gd name="connsiteX2" fmla="*/ 353416 w 963506"/>
              <a:gd name="connsiteY2" fmla="*/ 14401 h 396366"/>
              <a:gd name="connsiteX3" fmla="*/ 636832 w 963506"/>
              <a:gd name="connsiteY3" fmla="*/ 0 h 396366"/>
              <a:gd name="connsiteX4" fmla="*/ 963506 w 963506"/>
              <a:gd name="connsiteY4" fmla="*/ 203924 h 396366"/>
              <a:gd name="connsiteX5" fmla="*/ 510699 w 963506"/>
              <a:gd name="connsiteY5" fmla="*/ 396366 h 396366"/>
              <a:gd name="connsiteX6" fmla="*/ 196133 w 963506"/>
              <a:gd name="connsiteY6" fmla="*/ 396366 h 396366"/>
              <a:gd name="connsiteX7" fmla="*/ 0 w 963506"/>
              <a:gd name="connsiteY7" fmla="*/ 219966 h 396366"/>
              <a:gd name="connsiteX0" fmla="*/ 0 w 963506"/>
              <a:gd name="connsiteY0" fmla="*/ 219966 h 396366"/>
              <a:gd name="connsiteX1" fmla="*/ 150211 w 963506"/>
              <a:gd name="connsiteY1" fmla="*/ 160421 h 396366"/>
              <a:gd name="connsiteX2" fmla="*/ 353416 w 963506"/>
              <a:gd name="connsiteY2" fmla="*/ 14401 h 396366"/>
              <a:gd name="connsiteX3" fmla="*/ 636832 w 963506"/>
              <a:gd name="connsiteY3" fmla="*/ 0 h 396366"/>
              <a:gd name="connsiteX4" fmla="*/ 963506 w 963506"/>
              <a:gd name="connsiteY4" fmla="*/ 203924 h 396366"/>
              <a:gd name="connsiteX5" fmla="*/ 510699 w 963506"/>
              <a:gd name="connsiteY5" fmla="*/ 396366 h 396366"/>
              <a:gd name="connsiteX6" fmla="*/ 196133 w 963506"/>
              <a:gd name="connsiteY6" fmla="*/ 396366 h 396366"/>
              <a:gd name="connsiteX7" fmla="*/ 0 w 963506"/>
              <a:gd name="connsiteY7" fmla="*/ 219966 h 396366"/>
              <a:gd name="connsiteX0" fmla="*/ 0 w 963506"/>
              <a:gd name="connsiteY0" fmla="*/ 219966 h 460535"/>
              <a:gd name="connsiteX1" fmla="*/ 150211 w 963506"/>
              <a:gd name="connsiteY1" fmla="*/ 160421 h 460535"/>
              <a:gd name="connsiteX2" fmla="*/ 353416 w 963506"/>
              <a:gd name="connsiteY2" fmla="*/ 14401 h 460535"/>
              <a:gd name="connsiteX3" fmla="*/ 636832 w 963506"/>
              <a:gd name="connsiteY3" fmla="*/ 0 h 460535"/>
              <a:gd name="connsiteX4" fmla="*/ 963506 w 963506"/>
              <a:gd name="connsiteY4" fmla="*/ 203924 h 460535"/>
              <a:gd name="connsiteX5" fmla="*/ 767373 w 963506"/>
              <a:gd name="connsiteY5" fmla="*/ 460535 h 460535"/>
              <a:gd name="connsiteX6" fmla="*/ 196133 w 963506"/>
              <a:gd name="connsiteY6" fmla="*/ 396366 h 460535"/>
              <a:gd name="connsiteX7" fmla="*/ 0 w 963506"/>
              <a:gd name="connsiteY7" fmla="*/ 219966 h 460535"/>
              <a:gd name="connsiteX0" fmla="*/ 0 w 963506"/>
              <a:gd name="connsiteY0" fmla="*/ 219966 h 556788"/>
              <a:gd name="connsiteX1" fmla="*/ 150211 w 963506"/>
              <a:gd name="connsiteY1" fmla="*/ 160421 h 556788"/>
              <a:gd name="connsiteX2" fmla="*/ 353416 w 963506"/>
              <a:gd name="connsiteY2" fmla="*/ 14401 h 556788"/>
              <a:gd name="connsiteX3" fmla="*/ 636832 w 963506"/>
              <a:gd name="connsiteY3" fmla="*/ 0 h 556788"/>
              <a:gd name="connsiteX4" fmla="*/ 963506 w 963506"/>
              <a:gd name="connsiteY4" fmla="*/ 203924 h 556788"/>
              <a:gd name="connsiteX5" fmla="*/ 927794 w 963506"/>
              <a:gd name="connsiteY5" fmla="*/ 556788 h 556788"/>
              <a:gd name="connsiteX6" fmla="*/ 196133 w 963506"/>
              <a:gd name="connsiteY6" fmla="*/ 396366 h 556788"/>
              <a:gd name="connsiteX7" fmla="*/ 0 w 963506"/>
              <a:gd name="connsiteY7" fmla="*/ 219966 h 556788"/>
              <a:gd name="connsiteX0" fmla="*/ 0 w 963506"/>
              <a:gd name="connsiteY0" fmla="*/ 219966 h 556788"/>
              <a:gd name="connsiteX1" fmla="*/ 150211 w 963506"/>
              <a:gd name="connsiteY1" fmla="*/ 160421 h 556788"/>
              <a:gd name="connsiteX2" fmla="*/ 353416 w 963506"/>
              <a:gd name="connsiteY2" fmla="*/ 14401 h 556788"/>
              <a:gd name="connsiteX3" fmla="*/ 636832 w 963506"/>
              <a:gd name="connsiteY3" fmla="*/ 0 h 556788"/>
              <a:gd name="connsiteX4" fmla="*/ 963506 w 963506"/>
              <a:gd name="connsiteY4" fmla="*/ 203924 h 556788"/>
              <a:gd name="connsiteX5" fmla="*/ 927794 w 963506"/>
              <a:gd name="connsiteY5" fmla="*/ 556788 h 556788"/>
              <a:gd name="connsiteX6" fmla="*/ 180091 w 963506"/>
              <a:gd name="connsiteY6" fmla="*/ 476576 h 556788"/>
              <a:gd name="connsiteX7" fmla="*/ 0 w 963506"/>
              <a:gd name="connsiteY7" fmla="*/ 219966 h 556788"/>
              <a:gd name="connsiteX0" fmla="*/ 0 w 963506"/>
              <a:gd name="connsiteY0" fmla="*/ 219966 h 1038051"/>
              <a:gd name="connsiteX1" fmla="*/ 150211 w 963506"/>
              <a:gd name="connsiteY1" fmla="*/ 160421 h 1038051"/>
              <a:gd name="connsiteX2" fmla="*/ 353416 w 963506"/>
              <a:gd name="connsiteY2" fmla="*/ 14401 h 1038051"/>
              <a:gd name="connsiteX3" fmla="*/ 636832 w 963506"/>
              <a:gd name="connsiteY3" fmla="*/ 0 h 1038051"/>
              <a:gd name="connsiteX4" fmla="*/ 963506 w 963506"/>
              <a:gd name="connsiteY4" fmla="*/ 203924 h 1038051"/>
              <a:gd name="connsiteX5" fmla="*/ 767373 w 963506"/>
              <a:gd name="connsiteY5" fmla="*/ 1038051 h 1038051"/>
              <a:gd name="connsiteX6" fmla="*/ 180091 w 963506"/>
              <a:gd name="connsiteY6" fmla="*/ 476576 h 1038051"/>
              <a:gd name="connsiteX7" fmla="*/ 0 w 963506"/>
              <a:gd name="connsiteY7" fmla="*/ 219966 h 1038051"/>
              <a:gd name="connsiteX0" fmla="*/ 0 w 963506"/>
              <a:gd name="connsiteY0" fmla="*/ 219966 h 1038051"/>
              <a:gd name="connsiteX1" fmla="*/ 150211 w 963506"/>
              <a:gd name="connsiteY1" fmla="*/ 160421 h 1038051"/>
              <a:gd name="connsiteX2" fmla="*/ 353416 w 963506"/>
              <a:gd name="connsiteY2" fmla="*/ 14401 h 1038051"/>
              <a:gd name="connsiteX3" fmla="*/ 636832 w 963506"/>
              <a:gd name="connsiteY3" fmla="*/ 0 h 1038051"/>
              <a:gd name="connsiteX4" fmla="*/ 963506 w 963506"/>
              <a:gd name="connsiteY4" fmla="*/ 203924 h 1038051"/>
              <a:gd name="connsiteX5" fmla="*/ 767373 w 963506"/>
              <a:gd name="connsiteY5" fmla="*/ 1038051 h 1038051"/>
              <a:gd name="connsiteX6" fmla="*/ 180091 w 963506"/>
              <a:gd name="connsiteY6" fmla="*/ 476576 h 1038051"/>
              <a:gd name="connsiteX7" fmla="*/ 0 w 963506"/>
              <a:gd name="connsiteY7" fmla="*/ 219966 h 1038051"/>
              <a:gd name="connsiteX0" fmla="*/ 44498 w 1008004"/>
              <a:gd name="connsiteY0" fmla="*/ 219966 h 1038051"/>
              <a:gd name="connsiteX1" fmla="*/ 194709 w 1008004"/>
              <a:gd name="connsiteY1" fmla="*/ 160421 h 1038051"/>
              <a:gd name="connsiteX2" fmla="*/ 397914 w 1008004"/>
              <a:gd name="connsiteY2" fmla="*/ 14401 h 1038051"/>
              <a:gd name="connsiteX3" fmla="*/ 681330 w 1008004"/>
              <a:gd name="connsiteY3" fmla="*/ 0 h 1038051"/>
              <a:gd name="connsiteX4" fmla="*/ 1008004 w 1008004"/>
              <a:gd name="connsiteY4" fmla="*/ 203924 h 1038051"/>
              <a:gd name="connsiteX5" fmla="*/ 811871 w 1008004"/>
              <a:gd name="connsiteY5" fmla="*/ 1038051 h 1038051"/>
              <a:gd name="connsiteX6" fmla="*/ 0 w 1008004"/>
              <a:gd name="connsiteY6" fmla="*/ 941797 h 1038051"/>
              <a:gd name="connsiteX7" fmla="*/ 44498 w 1008004"/>
              <a:gd name="connsiteY7" fmla="*/ 219966 h 1038051"/>
              <a:gd name="connsiteX0" fmla="*/ 461593 w 1008004"/>
              <a:gd name="connsiteY0" fmla="*/ 444556 h 1038051"/>
              <a:gd name="connsiteX1" fmla="*/ 194709 w 1008004"/>
              <a:gd name="connsiteY1" fmla="*/ 160421 h 1038051"/>
              <a:gd name="connsiteX2" fmla="*/ 397914 w 1008004"/>
              <a:gd name="connsiteY2" fmla="*/ 14401 h 1038051"/>
              <a:gd name="connsiteX3" fmla="*/ 681330 w 1008004"/>
              <a:gd name="connsiteY3" fmla="*/ 0 h 1038051"/>
              <a:gd name="connsiteX4" fmla="*/ 1008004 w 1008004"/>
              <a:gd name="connsiteY4" fmla="*/ 203924 h 1038051"/>
              <a:gd name="connsiteX5" fmla="*/ 811871 w 1008004"/>
              <a:gd name="connsiteY5" fmla="*/ 1038051 h 1038051"/>
              <a:gd name="connsiteX6" fmla="*/ 0 w 1008004"/>
              <a:gd name="connsiteY6" fmla="*/ 941797 h 1038051"/>
              <a:gd name="connsiteX7" fmla="*/ 461593 w 1008004"/>
              <a:gd name="connsiteY7" fmla="*/ 444556 h 1038051"/>
              <a:gd name="connsiteX0" fmla="*/ 461593 w 1008004"/>
              <a:gd name="connsiteY0" fmla="*/ 444556 h 1038051"/>
              <a:gd name="connsiteX1" fmla="*/ 194709 w 1008004"/>
              <a:gd name="connsiteY1" fmla="*/ 160421 h 1038051"/>
              <a:gd name="connsiteX2" fmla="*/ 397914 w 1008004"/>
              <a:gd name="connsiteY2" fmla="*/ 14401 h 1038051"/>
              <a:gd name="connsiteX3" fmla="*/ 681330 w 1008004"/>
              <a:gd name="connsiteY3" fmla="*/ 0 h 1038051"/>
              <a:gd name="connsiteX4" fmla="*/ 1008004 w 1008004"/>
              <a:gd name="connsiteY4" fmla="*/ 203924 h 1038051"/>
              <a:gd name="connsiteX5" fmla="*/ 811871 w 1008004"/>
              <a:gd name="connsiteY5" fmla="*/ 1038051 h 1038051"/>
              <a:gd name="connsiteX6" fmla="*/ 0 w 1008004"/>
              <a:gd name="connsiteY6" fmla="*/ 941797 h 1038051"/>
              <a:gd name="connsiteX7" fmla="*/ 461593 w 1008004"/>
              <a:gd name="connsiteY7" fmla="*/ 444556 h 1038051"/>
              <a:gd name="connsiteX0" fmla="*/ 461593 w 1008004"/>
              <a:gd name="connsiteY0" fmla="*/ 444556 h 1038051"/>
              <a:gd name="connsiteX1" fmla="*/ 483467 w 1008004"/>
              <a:gd name="connsiteY1" fmla="*/ 208547 h 1038051"/>
              <a:gd name="connsiteX2" fmla="*/ 397914 w 1008004"/>
              <a:gd name="connsiteY2" fmla="*/ 14401 h 1038051"/>
              <a:gd name="connsiteX3" fmla="*/ 681330 w 1008004"/>
              <a:gd name="connsiteY3" fmla="*/ 0 h 1038051"/>
              <a:gd name="connsiteX4" fmla="*/ 1008004 w 1008004"/>
              <a:gd name="connsiteY4" fmla="*/ 203924 h 1038051"/>
              <a:gd name="connsiteX5" fmla="*/ 811871 w 1008004"/>
              <a:gd name="connsiteY5" fmla="*/ 1038051 h 1038051"/>
              <a:gd name="connsiteX6" fmla="*/ 0 w 1008004"/>
              <a:gd name="connsiteY6" fmla="*/ 941797 h 1038051"/>
              <a:gd name="connsiteX7" fmla="*/ 461593 w 1008004"/>
              <a:gd name="connsiteY7" fmla="*/ 444556 h 1038051"/>
              <a:gd name="connsiteX0" fmla="*/ 429509 w 1008004"/>
              <a:gd name="connsiteY0" fmla="*/ 508725 h 1038051"/>
              <a:gd name="connsiteX1" fmla="*/ 483467 w 1008004"/>
              <a:gd name="connsiteY1" fmla="*/ 208547 h 1038051"/>
              <a:gd name="connsiteX2" fmla="*/ 397914 w 1008004"/>
              <a:gd name="connsiteY2" fmla="*/ 14401 h 1038051"/>
              <a:gd name="connsiteX3" fmla="*/ 681330 w 1008004"/>
              <a:gd name="connsiteY3" fmla="*/ 0 h 1038051"/>
              <a:gd name="connsiteX4" fmla="*/ 1008004 w 1008004"/>
              <a:gd name="connsiteY4" fmla="*/ 203924 h 1038051"/>
              <a:gd name="connsiteX5" fmla="*/ 811871 w 1008004"/>
              <a:gd name="connsiteY5" fmla="*/ 1038051 h 1038051"/>
              <a:gd name="connsiteX6" fmla="*/ 0 w 1008004"/>
              <a:gd name="connsiteY6" fmla="*/ 941797 h 1038051"/>
              <a:gd name="connsiteX7" fmla="*/ 429509 w 1008004"/>
              <a:gd name="connsiteY7" fmla="*/ 508725 h 1038051"/>
              <a:gd name="connsiteX0" fmla="*/ 429509 w 1008004"/>
              <a:gd name="connsiteY0" fmla="*/ 508725 h 1038051"/>
              <a:gd name="connsiteX1" fmla="*/ 323046 w 1008004"/>
              <a:gd name="connsiteY1" fmla="*/ 224589 h 1038051"/>
              <a:gd name="connsiteX2" fmla="*/ 397914 w 1008004"/>
              <a:gd name="connsiteY2" fmla="*/ 14401 h 1038051"/>
              <a:gd name="connsiteX3" fmla="*/ 681330 w 1008004"/>
              <a:gd name="connsiteY3" fmla="*/ 0 h 1038051"/>
              <a:gd name="connsiteX4" fmla="*/ 1008004 w 1008004"/>
              <a:gd name="connsiteY4" fmla="*/ 203924 h 1038051"/>
              <a:gd name="connsiteX5" fmla="*/ 811871 w 1008004"/>
              <a:gd name="connsiteY5" fmla="*/ 1038051 h 1038051"/>
              <a:gd name="connsiteX6" fmla="*/ 0 w 1008004"/>
              <a:gd name="connsiteY6" fmla="*/ 941797 h 1038051"/>
              <a:gd name="connsiteX7" fmla="*/ 429509 w 1008004"/>
              <a:gd name="connsiteY7" fmla="*/ 508725 h 1038051"/>
              <a:gd name="connsiteX0" fmla="*/ 365340 w 1008004"/>
              <a:gd name="connsiteY0" fmla="*/ 460599 h 1038051"/>
              <a:gd name="connsiteX1" fmla="*/ 323046 w 1008004"/>
              <a:gd name="connsiteY1" fmla="*/ 224589 h 1038051"/>
              <a:gd name="connsiteX2" fmla="*/ 397914 w 1008004"/>
              <a:gd name="connsiteY2" fmla="*/ 14401 h 1038051"/>
              <a:gd name="connsiteX3" fmla="*/ 681330 w 1008004"/>
              <a:gd name="connsiteY3" fmla="*/ 0 h 1038051"/>
              <a:gd name="connsiteX4" fmla="*/ 1008004 w 1008004"/>
              <a:gd name="connsiteY4" fmla="*/ 203924 h 1038051"/>
              <a:gd name="connsiteX5" fmla="*/ 811871 w 1008004"/>
              <a:gd name="connsiteY5" fmla="*/ 1038051 h 1038051"/>
              <a:gd name="connsiteX6" fmla="*/ 0 w 1008004"/>
              <a:gd name="connsiteY6" fmla="*/ 941797 h 1038051"/>
              <a:gd name="connsiteX7" fmla="*/ 365340 w 1008004"/>
              <a:gd name="connsiteY7" fmla="*/ 460599 h 1038051"/>
              <a:gd name="connsiteX0" fmla="*/ 365340 w 815499"/>
              <a:gd name="connsiteY0" fmla="*/ 460599 h 1038051"/>
              <a:gd name="connsiteX1" fmla="*/ 323046 w 815499"/>
              <a:gd name="connsiteY1" fmla="*/ 224589 h 1038051"/>
              <a:gd name="connsiteX2" fmla="*/ 397914 w 815499"/>
              <a:gd name="connsiteY2" fmla="*/ 14401 h 1038051"/>
              <a:gd name="connsiteX3" fmla="*/ 681330 w 815499"/>
              <a:gd name="connsiteY3" fmla="*/ 0 h 1038051"/>
              <a:gd name="connsiteX4" fmla="*/ 815499 w 815499"/>
              <a:gd name="connsiteY4" fmla="*/ 155798 h 1038051"/>
              <a:gd name="connsiteX5" fmla="*/ 811871 w 815499"/>
              <a:gd name="connsiteY5" fmla="*/ 1038051 h 1038051"/>
              <a:gd name="connsiteX6" fmla="*/ 0 w 815499"/>
              <a:gd name="connsiteY6" fmla="*/ 941797 h 1038051"/>
              <a:gd name="connsiteX7" fmla="*/ 365340 w 815499"/>
              <a:gd name="connsiteY7" fmla="*/ 460599 h 1038051"/>
              <a:gd name="connsiteX0" fmla="*/ 365340 w 815499"/>
              <a:gd name="connsiteY0" fmla="*/ 460599 h 1038051"/>
              <a:gd name="connsiteX1" fmla="*/ 323046 w 815499"/>
              <a:gd name="connsiteY1" fmla="*/ 224589 h 1038051"/>
              <a:gd name="connsiteX2" fmla="*/ 397914 w 815499"/>
              <a:gd name="connsiteY2" fmla="*/ 14401 h 1038051"/>
              <a:gd name="connsiteX3" fmla="*/ 681330 w 815499"/>
              <a:gd name="connsiteY3" fmla="*/ 0 h 1038051"/>
              <a:gd name="connsiteX4" fmla="*/ 815499 w 815499"/>
              <a:gd name="connsiteY4" fmla="*/ 155798 h 1038051"/>
              <a:gd name="connsiteX5" fmla="*/ 747703 w 815499"/>
              <a:gd name="connsiteY5" fmla="*/ 1038051 h 1038051"/>
              <a:gd name="connsiteX6" fmla="*/ 0 w 815499"/>
              <a:gd name="connsiteY6" fmla="*/ 941797 h 1038051"/>
              <a:gd name="connsiteX7" fmla="*/ 365340 w 815499"/>
              <a:gd name="connsiteY7" fmla="*/ 460599 h 1038051"/>
              <a:gd name="connsiteX0" fmla="*/ 333256 w 815499"/>
              <a:gd name="connsiteY0" fmla="*/ 460599 h 1038051"/>
              <a:gd name="connsiteX1" fmla="*/ 323046 w 815499"/>
              <a:gd name="connsiteY1" fmla="*/ 224589 h 1038051"/>
              <a:gd name="connsiteX2" fmla="*/ 397914 w 815499"/>
              <a:gd name="connsiteY2" fmla="*/ 14401 h 1038051"/>
              <a:gd name="connsiteX3" fmla="*/ 681330 w 815499"/>
              <a:gd name="connsiteY3" fmla="*/ 0 h 1038051"/>
              <a:gd name="connsiteX4" fmla="*/ 815499 w 815499"/>
              <a:gd name="connsiteY4" fmla="*/ 155798 h 1038051"/>
              <a:gd name="connsiteX5" fmla="*/ 747703 w 815499"/>
              <a:gd name="connsiteY5" fmla="*/ 1038051 h 1038051"/>
              <a:gd name="connsiteX6" fmla="*/ 0 w 815499"/>
              <a:gd name="connsiteY6" fmla="*/ 941797 h 1038051"/>
              <a:gd name="connsiteX7" fmla="*/ 333256 w 815499"/>
              <a:gd name="connsiteY7" fmla="*/ 460599 h 1038051"/>
              <a:gd name="connsiteX0" fmla="*/ 333256 w 815499"/>
              <a:gd name="connsiteY0" fmla="*/ 460599 h 1038051"/>
              <a:gd name="connsiteX1" fmla="*/ 323046 w 815499"/>
              <a:gd name="connsiteY1" fmla="*/ 64168 h 1038051"/>
              <a:gd name="connsiteX2" fmla="*/ 397914 w 815499"/>
              <a:gd name="connsiteY2" fmla="*/ 14401 h 1038051"/>
              <a:gd name="connsiteX3" fmla="*/ 681330 w 815499"/>
              <a:gd name="connsiteY3" fmla="*/ 0 h 1038051"/>
              <a:gd name="connsiteX4" fmla="*/ 815499 w 815499"/>
              <a:gd name="connsiteY4" fmla="*/ 155798 h 1038051"/>
              <a:gd name="connsiteX5" fmla="*/ 747703 w 815499"/>
              <a:gd name="connsiteY5" fmla="*/ 1038051 h 1038051"/>
              <a:gd name="connsiteX6" fmla="*/ 0 w 815499"/>
              <a:gd name="connsiteY6" fmla="*/ 941797 h 1038051"/>
              <a:gd name="connsiteX7" fmla="*/ 333256 w 815499"/>
              <a:gd name="connsiteY7" fmla="*/ 460599 h 1038051"/>
              <a:gd name="connsiteX0" fmla="*/ 317214 w 815499"/>
              <a:gd name="connsiteY0" fmla="*/ 861652 h 1038051"/>
              <a:gd name="connsiteX1" fmla="*/ 323046 w 815499"/>
              <a:gd name="connsiteY1" fmla="*/ 64168 h 1038051"/>
              <a:gd name="connsiteX2" fmla="*/ 397914 w 815499"/>
              <a:gd name="connsiteY2" fmla="*/ 14401 h 1038051"/>
              <a:gd name="connsiteX3" fmla="*/ 681330 w 815499"/>
              <a:gd name="connsiteY3" fmla="*/ 0 h 1038051"/>
              <a:gd name="connsiteX4" fmla="*/ 815499 w 815499"/>
              <a:gd name="connsiteY4" fmla="*/ 155798 h 1038051"/>
              <a:gd name="connsiteX5" fmla="*/ 747703 w 815499"/>
              <a:gd name="connsiteY5" fmla="*/ 1038051 h 1038051"/>
              <a:gd name="connsiteX6" fmla="*/ 0 w 815499"/>
              <a:gd name="connsiteY6" fmla="*/ 941797 h 1038051"/>
              <a:gd name="connsiteX7" fmla="*/ 317214 w 815499"/>
              <a:gd name="connsiteY7" fmla="*/ 861652 h 1038051"/>
              <a:gd name="connsiteX0" fmla="*/ 317214 w 815499"/>
              <a:gd name="connsiteY0" fmla="*/ 861652 h 1038051"/>
              <a:gd name="connsiteX1" fmla="*/ 323046 w 815499"/>
              <a:gd name="connsiteY1" fmla="*/ 64168 h 1038051"/>
              <a:gd name="connsiteX2" fmla="*/ 397914 w 815499"/>
              <a:gd name="connsiteY2" fmla="*/ 14401 h 1038051"/>
              <a:gd name="connsiteX3" fmla="*/ 681330 w 815499"/>
              <a:gd name="connsiteY3" fmla="*/ 0 h 1038051"/>
              <a:gd name="connsiteX4" fmla="*/ 815499 w 815499"/>
              <a:gd name="connsiteY4" fmla="*/ 155798 h 1038051"/>
              <a:gd name="connsiteX5" fmla="*/ 747703 w 815499"/>
              <a:gd name="connsiteY5" fmla="*/ 1038051 h 1038051"/>
              <a:gd name="connsiteX6" fmla="*/ 0 w 815499"/>
              <a:gd name="connsiteY6" fmla="*/ 941797 h 1038051"/>
              <a:gd name="connsiteX7" fmla="*/ 317214 w 815499"/>
              <a:gd name="connsiteY7" fmla="*/ 861652 h 1038051"/>
              <a:gd name="connsiteX0" fmla="*/ 317214 w 815499"/>
              <a:gd name="connsiteY0" fmla="*/ 637063 h 1038051"/>
              <a:gd name="connsiteX1" fmla="*/ 323046 w 815499"/>
              <a:gd name="connsiteY1" fmla="*/ 64168 h 1038051"/>
              <a:gd name="connsiteX2" fmla="*/ 397914 w 815499"/>
              <a:gd name="connsiteY2" fmla="*/ 14401 h 1038051"/>
              <a:gd name="connsiteX3" fmla="*/ 681330 w 815499"/>
              <a:gd name="connsiteY3" fmla="*/ 0 h 1038051"/>
              <a:gd name="connsiteX4" fmla="*/ 815499 w 815499"/>
              <a:gd name="connsiteY4" fmla="*/ 155798 h 1038051"/>
              <a:gd name="connsiteX5" fmla="*/ 747703 w 815499"/>
              <a:gd name="connsiteY5" fmla="*/ 1038051 h 1038051"/>
              <a:gd name="connsiteX6" fmla="*/ 0 w 815499"/>
              <a:gd name="connsiteY6" fmla="*/ 941797 h 1038051"/>
              <a:gd name="connsiteX7" fmla="*/ 317214 w 815499"/>
              <a:gd name="connsiteY7" fmla="*/ 637063 h 1038051"/>
              <a:gd name="connsiteX0" fmla="*/ 317214 w 815499"/>
              <a:gd name="connsiteY0" fmla="*/ 637063 h 1038051"/>
              <a:gd name="connsiteX1" fmla="*/ 323046 w 815499"/>
              <a:gd name="connsiteY1" fmla="*/ 64168 h 1038051"/>
              <a:gd name="connsiteX2" fmla="*/ 397914 w 815499"/>
              <a:gd name="connsiteY2" fmla="*/ 14401 h 1038051"/>
              <a:gd name="connsiteX3" fmla="*/ 681330 w 815499"/>
              <a:gd name="connsiteY3" fmla="*/ 0 h 1038051"/>
              <a:gd name="connsiteX4" fmla="*/ 815499 w 815499"/>
              <a:gd name="connsiteY4" fmla="*/ 155798 h 1038051"/>
              <a:gd name="connsiteX5" fmla="*/ 747703 w 815499"/>
              <a:gd name="connsiteY5" fmla="*/ 1038051 h 1038051"/>
              <a:gd name="connsiteX6" fmla="*/ 0 w 815499"/>
              <a:gd name="connsiteY6" fmla="*/ 941797 h 1038051"/>
              <a:gd name="connsiteX7" fmla="*/ 317214 w 815499"/>
              <a:gd name="connsiteY7" fmla="*/ 637063 h 1038051"/>
              <a:gd name="connsiteX0" fmla="*/ 493677 w 991962"/>
              <a:gd name="connsiteY0" fmla="*/ 637063 h 1038051"/>
              <a:gd name="connsiteX1" fmla="*/ 499509 w 991962"/>
              <a:gd name="connsiteY1" fmla="*/ 64168 h 1038051"/>
              <a:gd name="connsiteX2" fmla="*/ 574377 w 991962"/>
              <a:gd name="connsiteY2" fmla="*/ 14401 h 1038051"/>
              <a:gd name="connsiteX3" fmla="*/ 857793 w 991962"/>
              <a:gd name="connsiteY3" fmla="*/ 0 h 1038051"/>
              <a:gd name="connsiteX4" fmla="*/ 991962 w 991962"/>
              <a:gd name="connsiteY4" fmla="*/ 155798 h 1038051"/>
              <a:gd name="connsiteX5" fmla="*/ 924166 w 991962"/>
              <a:gd name="connsiteY5" fmla="*/ 1038051 h 1038051"/>
              <a:gd name="connsiteX6" fmla="*/ 0 w 991962"/>
              <a:gd name="connsiteY6" fmla="*/ 925755 h 1038051"/>
              <a:gd name="connsiteX7" fmla="*/ 493677 w 991962"/>
              <a:gd name="connsiteY7" fmla="*/ 637063 h 1038051"/>
              <a:gd name="connsiteX0" fmla="*/ 493677 w 991962"/>
              <a:gd name="connsiteY0" fmla="*/ 637063 h 1038051"/>
              <a:gd name="connsiteX1" fmla="*/ 499509 w 991962"/>
              <a:gd name="connsiteY1" fmla="*/ 64168 h 1038051"/>
              <a:gd name="connsiteX2" fmla="*/ 574377 w 991962"/>
              <a:gd name="connsiteY2" fmla="*/ 14401 h 1038051"/>
              <a:gd name="connsiteX3" fmla="*/ 857793 w 991962"/>
              <a:gd name="connsiteY3" fmla="*/ 0 h 1038051"/>
              <a:gd name="connsiteX4" fmla="*/ 991962 w 991962"/>
              <a:gd name="connsiteY4" fmla="*/ 155798 h 1038051"/>
              <a:gd name="connsiteX5" fmla="*/ 924166 w 991962"/>
              <a:gd name="connsiteY5" fmla="*/ 1038051 h 1038051"/>
              <a:gd name="connsiteX6" fmla="*/ 0 w 991962"/>
              <a:gd name="connsiteY6" fmla="*/ 925755 h 1038051"/>
              <a:gd name="connsiteX7" fmla="*/ 493677 w 991962"/>
              <a:gd name="connsiteY7" fmla="*/ 637063 h 1038051"/>
              <a:gd name="connsiteX0" fmla="*/ 285130 w 991962"/>
              <a:gd name="connsiteY0" fmla="*/ 524769 h 1038051"/>
              <a:gd name="connsiteX1" fmla="*/ 499509 w 991962"/>
              <a:gd name="connsiteY1" fmla="*/ 64168 h 1038051"/>
              <a:gd name="connsiteX2" fmla="*/ 574377 w 991962"/>
              <a:gd name="connsiteY2" fmla="*/ 14401 h 1038051"/>
              <a:gd name="connsiteX3" fmla="*/ 857793 w 991962"/>
              <a:gd name="connsiteY3" fmla="*/ 0 h 1038051"/>
              <a:gd name="connsiteX4" fmla="*/ 991962 w 991962"/>
              <a:gd name="connsiteY4" fmla="*/ 155798 h 1038051"/>
              <a:gd name="connsiteX5" fmla="*/ 924166 w 991962"/>
              <a:gd name="connsiteY5" fmla="*/ 1038051 h 1038051"/>
              <a:gd name="connsiteX6" fmla="*/ 0 w 991962"/>
              <a:gd name="connsiteY6" fmla="*/ 925755 h 1038051"/>
              <a:gd name="connsiteX7" fmla="*/ 285130 w 991962"/>
              <a:gd name="connsiteY7" fmla="*/ 524769 h 1038051"/>
              <a:gd name="connsiteX0" fmla="*/ 285130 w 991962"/>
              <a:gd name="connsiteY0" fmla="*/ 524769 h 1038051"/>
              <a:gd name="connsiteX1" fmla="*/ 499509 w 991962"/>
              <a:gd name="connsiteY1" fmla="*/ 64168 h 1038051"/>
              <a:gd name="connsiteX2" fmla="*/ 301662 w 991962"/>
              <a:gd name="connsiteY2" fmla="*/ 46485 h 1038051"/>
              <a:gd name="connsiteX3" fmla="*/ 857793 w 991962"/>
              <a:gd name="connsiteY3" fmla="*/ 0 h 1038051"/>
              <a:gd name="connsiteX4" fmla="*/ 991962 w 991962"/>
              <a:gd name="connsiteY4" fmla="*/ 155798 h 1038051"/>
              <a:gd name="connsiteX5" fmla="*/ 924166 w 991962"/>
              <a:gd name="connsiteY5" fmla="*/ 1038051 h 1038051"/>
              <a:gd name="connsiteX6" fmla="*/ 0 w 991962"/>
              <a:gd name="connsiteY6" fmla="*/ 925755 h 1038051"/>
              <a:gd name="connsiteX7" fmla="*/ 285130 w 991962"/>
              <a:gd name="connsiteY7" fmla="*/ 524769 h 1038051"/>
              <a:gd name="connsiteX0" fmla="*/ 285130 w 991962"/>
              <a:gd name="connsiteY0" fmla="*/ 524769 h 1038051"/>
              <a:gd name="connsiteX1" fmla="*/ 226793 w 991962"/>
              <a:gd name="connsiteY1" fmla="*/ 208547 h 1038051"/>
              <a:gd name="connsiteX2" fmla="*/ 301662 w 991962"/>
              <a:gd name="connsiteY2" fmla="*/ 46485 h 1038051"/>
              <a:gd name="connsiteX3" fmla="*/ 857793 w 991962"/>
              <a:gd name="connsiteY3" fmla="*/ 0 h 1038051"/>
              <a:gd name="connsiteX4" fmla="*/ 991962 w 991962"/>
              <a:gd name="connsiteY4" fmla="*/ 155798 h 1038051"/>
              <a:gd name="connsiteX5" fmla="*/ 924166 w 991962"/>
              <a:gd name="connsiteY5" fmla="*/ 1038051 h 1038051"/>
              <a:gd name="connsiteX6" fmla="*/ 0 w 991962"/>
              <a:gd name="connsiteY6" fmla="*/ 925755 h 1038051"/>
              <a:gd name="connsiteX7" fmla="*/ 285130 w 991962"/>
              <a:gd name="connsiteY7" fmla="*/ 524769 h 10380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1962" h="1038051">
                <a:moveTo>
                  <a:pt x="285130" y="524769"/>
                </a:moveTo>
                <a:lnTo>
                  <a:pt x="226793" y="208547"/>
                </a:lnTo>
                <a:lnTo>
                  <a:pt x="301662" y="46485"/>
                </a:lnTo>
                <a:lnTo>
                  <a:pt x="857793" y="0"/>
                </a:lnTo>
                <a:lnTo>
                  <a:pt x="991962" y="155798"/>
                </a:lnTo>
                <a:cubicBezTo>
                  <a:pt x="990753" y="449882"/>
                  <a:pt x="925375" y="743967"/>
                  <a:pt x="924166" y="1038051"/>
                </a:cubicBezTo>
                <a:cubicBezTo>
                  <a:pt x="-41616" y="963188"/>
                  <a:pt x="195761" y="1112913"/>
                  <a:pt x="0" y="925755"/>
                </a:cubicBezTo>
                <a:cubicBezTo>
                  <a:pt x="89696" y="583545"/>
                  <a:pt x="-141451" y="514054"/>
                  <a:pt x="285130" y="524769"/>
                </a:cubicBezTo>
                <a:close/>
              </a:path>
            </a:pathLst>
          </a:cu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Oval 14"/>
          <p:cNvSpPr/>
          <p:nvPr/>
        </p:nvSpPr>
        <p:spPr>
          <a:xfrm>
            <a:off x="3059832" y="4059226"/>
            <a:ext cx="432048" cy="721625"/>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Oval 15"/>
          <p:cNvSpPr/>
          <p:nvPr/>
        </p:nvSpPr>
        <p:spPr>
          <a:xfrm>
            <a:off x="5079758" y="4408334"/>
            <a:ext cx="432048" cy="372517"/>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Heptagon 10"/>
          <p:cNvSpPr/>
          <p:nvPr/>
        </p:nvSpPr>
        <p:spPr>
          <a:xfrm>
            <a:off x="3756502" y="4859538"/>
            <a:ext cx="1004380" cy="1054093"/>
          </a:xfrm>
          <a:custGeom>
            <a:avLst/>
            <a:gdLst>
              <a:gd name="connsiteX0" fmla="*/ -2 w 706828"/>
              <a:gd name="connsiteY0" fmla="*/ 317860 h 494257"/>
              <a:gd name="connsiteX1" fmla="*/ 69998 w 706828"/>
              <a:gd name="connsiteY1" fmla="*/ 97894 h 494257"/>
              <a:gd name="connsiteX2" fmla="*/ 353414 w 706828"/>
              <a:gd name="connsiteY2" fmla="*/ 0 h 494257"/>
              <a:gd name="connsiteX3" fmla="*/ 636830 w 706828"/>
              <a:gd name="connsiteY3" fmla="*/ 97894 h 494257"/>
              <a:gd name="connsiteX4" fmla="*/ 706830 w 706828"/>
              <a:gd name="connsiteY4" fmla="*/ 317860 h 494257"/>
              <a:gd name="connsiteX5" fmla="*/ 510697 w 706828"/>
              <a:gd name="connsiteY5" fmla="*/ 494260 h 494257"/>
              <a:gd name="connsiteX6" fmla="*/ 196131 w 706828"/>
              <a:gd name="connsiteY6" fmla="*/ 494260 h 494257"/>
              <a:gd name="connsiteX7" fmla="*/ -2 w 706828"/>
              <a:gd name="connsiteY7" fmla="*/ 317860 h 494257"/>
              <a:gd name="connsiteX0" fmla="*/ 0 w 963506"/>
              <a:gd name="connsiteY0" fmla="*/ 317860 h 494260"/>
              <a:gd name="connsiteX1" fmla="*/ 70000 w 963506"/>
              <a:gd name="connsiteY1" fmla="*/ 97894 h 494260"/>
              <a:gd name="connsiteX2" fmla="*/ 353416 w 963506"/>
              <a:gd name="connsiteY2" fmla="*/ 0 h 494260"/>
              <a:gd name="connsiteX3" fmla="*/ 636832 w 963506"/>
              <a:gd name="connsiteY3" fmla="*/ 97894 h 494260"/>
              <a:gd name="connsiteX4" fmla="*/ 963506 w 963506"/>
              <a:gd name="connsiteY4" fmla="*/ 301818 h 494260"/>
              <a:gd name="connsiteX5" fmla="*/ 510699 w 963506"/>
              <a:gd name="connsiteY5" fmla="*/ 494260 h 494260"/>
              <a:gd name="connsiteX6" fmla="*/ 196133 w 963506"/>
              <a:gd name="connsiteY6" fmla="*/ 494260 h 494260"/>
              <a:gd name="connsiteX7" fmla="*/ 0 w 963506"/>
              <a:gd name="connsiteY7" fmla="*/ 317860 h 494260"/>
              <a:gd name="connsiteX0" fmla="*/ 0 w 963506"/>
              <a:gd name="connsiteY0" fmla="*/ 219966 h 396366"/>
              <a:gd name="connsiteX1" fmla="*/ 70000 w 963506"/>
              <a:gd name="connsiteY1" fmla="*/ 0 h 396366"/>
              <a:gd name="connsiteX2" fmla="*/ 353416 w 963506"/>
              <a:gd name="connsiteY2" fmla="*/ 14401 h 396366"/>
              <a:gd name="connsiteX3" fmla="*/ 636832 w 963506"/>
              <a:gd name="connsiteY3" fmla="*/ 0 h 396366"/>
              <a:gd name="connsiteX4" fmla="*/ 963506 w 963506"/>
              <a:gd name="connsiteY4" fmla="*/ 203924 h 396366"/>
              <a:gd name="connsiteX5" fmla="*/ 510699 w 963506"/>
              <a:gd name="connsiteY5" fmla="*/ 396366 h 396366"/>
              <a:gd name="connsiteX6" fmla="*/ 196133 w 963506"/>
              <a:gd name="connsiteY6" fmla="*/ 396366 h 396366"/>
              <a:gd name="connsiteX7" fmla="*/ 0 w 963506"/>
              <a:gd name="connsiteY7" fmla="*/ 219966 h 396366"/>
              <a:gd name="connsiteX0" fmla="*/ 0 w 963506"/>
              <a:gd name="connsiteY0" fmla="*/ 219966 h 396366"/>
              <a:gd name="connsiteX1" fmla="*/ 150211 w 963506"/>
              <a:gd name="connsiteY1" fmla="*/ 160421 h 396366"/>
              <a:gd name="connsiteX2" fmla="*/ 353416 w 963506"/>
              <a:gd name="connsiteY2" fmla="*/ 14401 h 396366"/>
              <a:gd name="connsiteX3" fmla="*/ 636832 w 963506"/>
              <a:gd name="connsiteY3" fmla="*/ 0 h 396366"/>
              <a:gd name="connsiteX4" fmla="*/ 963506 w 963506"/>
              <a:gd name="connsiteY4" fmla="*/ 203924 h 396366"/>
              <a:gd name="connsiteX5" fmla="*/ 510699 w 963506"/>
              <a:gd name="connsiteY5" fmla="*/ 396366 h 396366"/>
              <a:gd name="connsiteX6" fmla="*/ 196133 w 963506"/>
              <a:gd name="connsiteY6" fmla="*/ 396366 h 396366"/>
              <a:gd name="connsiteX7" fmla="*/ 0 w 963506"/>
              <a:gd name="connsiteY7" fmla="*/ 219966 h 396366"/>
              <a:gd name="connsiteX0" fmla="*/ 0 w 963506"/>
              <a:gd name="connsiteY0" fmla="*/ 219966 h 460535"/>
              <a:gd name="connsiteX1" fmla="*/ 150211 w 963506"/>
              <a:gd name="connsiteY1" fmla="*/ 160421 h 460535"/>
              <a:gd name="connsiteX2" fmla="*/ 353416 w 963506"/>
              <a:gd name="connsiteY2" fmla="*/ 14401 h 460535"/>
              <a:gd name="connsiteX3" fmla="*/ 636832 w 963506"/>
              <a:gd name="connsiteY3" fmla="*/ 0 h 460535"/>
              <a:gd name="connsiteX4" fmla="*/ 963506 w 963506"/>
              <a:gd name="connsiteY4" fmla="*/ 203924 h 460535"/>
              <a:gd name="connsiteX5" fmla="*/ 767373 w 963506"/>
              <a:gd name="connsiteY5" fmla="*/ 460535 h 460535"/>
              <a:gd name="connsiteX6" fmla="*/ 196133 w 963506"/>
              <a:gd name="connsiteY6" fmla="*/ 396366 h 460535"/>
              <a:gd name="connsiteX7" fmla="*/ 0 w 963506"/>
              <a:gd name="connsiteY7" fmla="*/ 219966 h 460535"/>
              <a:gd name="connsiteX0" fmla="*/ 0 w 963506"/>
              <a:gd name="connsiteY0" fmla="*/ 219966 h 556788"/>
              <a:gd name="connsiteX1" fmla="*/ 150211 w 963506"/>
              <a:gd name="connsiteY1" fmla="*/ 160421 h 556788"/>
              <a:gd name="connsiteX2" fmla="*/ 353416 w 963506"/>
              <a:gd name="connsiteY2" fmla="*/ 14401 h 556788"/>
              <a:gd name="connsiteX3" fmla="*/ 636832 w 963506"/>
              <a:gd name="connsiteY3" fmla="*/ 0 h 556788"/>
              <a:gd name="connsiteX4" fmla="*/ 963506 w 963506"/>
              <a:gd name="connsiteY4" fmla="*/ 203924 h 556788"/>
              <a:gd name="connsiteX5" fmla="*/ 927794 w 963506"/>
              <a:gd name="connsiteY5" fmla="*/ 556788 h 556788"/>
              <a:gd name="connsiteX6" fmla="*/ 196133 w 963506"/>
              <a:gd name="connsiteY6" fmla="*/ 396366 h 556788"/>
              <a:gd name="connsiteX7" fmla="*/ 0 w 963506"/>
              <a:gd name="connsiteY7" fmla="*/ 219966 h 556788"/>
              <a:gd name="connsiteX0" fmla="*/ 0 w 963506"/>
              <a:gd name="connsiteY0" fmla="*/ 219966 h 556788"/>
              <a:gd name="connsiteX1" fmla="*/ 150211 w 963506"/>
              <a:gd name="connsiteY1" fmla="*/ 160421 h 556788"/>
              <a:gd name="connsiteX2" fmla="*/ 353416 w 963506"/>
              <a:gd name="connsiteY2" fmla="*/ 14401 h 556788"/>
              <a:gd name="connsiteX3" fmla="*/ 636832 w 963506"/>
              <a:gd name="connsiteY3" fmla="*/ 0 h 556788"/>
              <a:gd name="connsiteX4" fmla="*/ 963506 w 963506"/>
              <a:gd name="connsiteY4" fmla="*/ 203924 h 556788"/>
              <a:gd name="connsiteX5" fmla="*/ 927794 w 963506"/>
              <a:gd name="connsiteY5" fmla="*/ 556788 h 556788"/>
              <a:gd name="connsiteX6" fmla="*/ 180091 w 963506"/>
              <a:gd name="connsiteY6" fmla="*/ 476576 h 556788"/>
              <a:gd name="connsiteX7" fmla="*/ 0 w 963506"/>
              <a:gd name="connsiteY7" fmla="*/ 219966 h 556788"/>
              <a:gd name="connsiteX0" fmla="*/ 0 w 963506"/>
              <a:gd name="connsiteY0" fmla="*/ 219966 h 1038051"/>
              <a:gd name="connsiteX1" fmla="*/ 150211 w 963506"/>
              <a:gd name="connsiteY1" fmla="*/ 160421 h 1038051"/>
              <a:gd name="connsiteX2" fmla="*/ 353416 w 963506"/>
              <a:gd name="connsiteY2" fmla="*/ 14401 h 1038051"/>
              <a:gd name="connsiteX3" fmla="*/ 636832 w 963506"/>
              <a:gd name="connsiteY3" fmla="*/ 0 h 1038051"/>
              <a:gd name="connsiteX4" fmla="*/ 963506 w 963506"/>
              <a:gd name="connsiteY4" fmla="*/ 203924 h 1038051"/>
              <a:gd name="connsiteX5" fmla="*/ 767373 w 963506"/>
              <a:gd name="connsiteY5" fmla="*/ 1038051 h 1038051"/>
              <a:gd name="connsiteX6" fmla="*/ 180091 w 963506"/>
              <a:gd name="connsiteY6" fmla="*/ 476576 h 1038051"/>
              <a:gd name="connsiteX7" fmla="*/ 0 w 963506"/>
              <a:gd name="connsiteY7" fmla="*/ 219966 h 1038051"/>
              <a:gd name="connsiteX0" fmla="*/ 0 w 963506"/>
              <a:gd name="connsiteY0" fmla="*/ 219966 h 1038051"/>
              <a:gd name="connsiteX1" fmla="*/ 150211 w 963506"/>
              <a:gd name="connsiteY1" fmla="*/ 160421 h 1038051"/>
              <a:gd name="connsiteX2" fmla="*/ 353416 w 963506"/>
              <a:gd name="connsiteY2" fmla="*/ 14401 h 1038051"/>
              <a:gd name="connsiteX3" fmla="*/ 636832 w 963506"/>
              <a:gd name="connsiteY3" fmla="*/ 0 h 1038051"/>
              <a:gd name="connsiteX4" fmla="*/ 963506 w 963506"/>
              <a:gd name="connsiteY4" fmla="*/ 203924 h 1038051"/>
              <a:gd name="connsiteX5" fmla="*/ 767373 w 963506"/>
              <a:gd name="connsiteY5" fmla="*/ 1038051 h 1038051"/>
              <a:gd name="connsiteX6" fmla="*/ 180091 w 963506"/>
              <a:gd name="connsiteY6" fmla="*/ 476576 h 1038051"/>
              <a:gd name="connsiteX7" fmla="*/ 0 w 963506"/>
              <a:gd name="connsiteY7" fmla="*/ 219966 h 1038051"/>
              <a:gd name="connsiteX0" fmla="*/ 44498 w 1008004"/>
              <a:gd name="connsiteY0" fmla="*/ 219966 h 1038051"/>
              <a:gd name="connsiteX1" fmla="*/ 194709 w 1008004"/>
              <a:gd name="connsiteY1" fmla="*/ 160421 h 1038051"/>
              <a:gd name="connsiteX2" fmla="*/ 397914 w 1008004"/>
              <a:gd name="connsiteY2" fmla="*/ 14401 h 1038051"/>
              <a:gd name="connsiteX3" fmla="*/ 681330 w 1008004"/>
              <a:gd name="connsiteY3" fmla="*/ 0 h 1038051"/>
              <a:gd name="connsiteX4" fmla="*/ 1008004 w 1008004"/>
              <a:gd name="connsiteY4" fmla="*/ 203924 h 1038051"/>
              <a:gd name="connsiteX5" fmla="*/ 811871 w 1008004"/>
              <a:gd name="connsiteY5" fmla="*/ 1038051 h 1038051"/>
              <a:gd name="connsiteX6" fmla="*/ 0 w 1008004"/>
              <a:gd name="connsiteY6" fmla="*/ 941797 h 1038051"/>
              <a:gd name="connsiteX7" fmla="*/ 44498 w 1008004"/>
              <a:gd name="connsiteY7" fmla="*/ 219966 h 1038051"/>
              <a:gd name="connsiteX0" fmla="*/ 461593 w 1008004"/>
              <a:gd name="connsiteY0" fmla="*/ 444556 h 1038051"/>
              <a:gd name="connsiteX1" fmla="*/ 194709 w 1008004"/>
              <a:gd name="connsiteY1" fmla="*/ 160421 h 1038051"/>
              <a:gd name="connsiteX2" fmla="*/ 397914 w 1008004"/>
              <a:gd name="connsiteY2" fmla="*/ 14401 h 1038051"/>
              <a:gd name="connsiteX3" fmla="*/ 681330 w 1008004"/>
              <a:gd name="connsiteY3" fmla="*/ 0 h 1038051"/>
              <a:gd name="connsiteX4" fmla="*/ 1008004 w 1008004"/>
              <a:gd name="connsiteY4" fmla="*/ 203924 h 1038051"/>
              <a:gd name="connsiteX5" fmla="*/ 811871 w 1008004"/>
              <a:gd name="connsiteY5" fmla="*/ 1038051 h 1038051"/>
              <a:gd name="connsiteX6" fmla="*/ 0 w 1008004"/>
              <a:gd name="connsiteY6" fmla="*/ 941797 h 1038051"/>
              <a:gd name="connsiteX7" fmla="*/ 461593 w 1008004"/>
              <a:gd name="connsiteY7" fmla="*/ 444556 h 1038051"/>
              <a:gd name="connsiteX0" fmla="*/ 461593 w 1008004"/>
              <a:gd name="connsiteY0" fmla="*/ 444556 h 1038051"/>
              <a:gd name="connsiteX1" fmla="*/ 194709 w 1008004"/>
              <a:gd name="connsiteY1" fmla="*/ 160421 h 1038051"/>
              <a:gd name="connsiteX2" fmla="*/ 397914 w 1008004"/>
              <a:gd name="connsiteY2" fmla="*/ 14401 h 1038051"/>
              <a:gd name="connsiteX3" fmla="*/ 681330 w 1008004"/>
              <a:gd name="connsiteY3" fmla="*/ 0 h 1038051"/>
              <a:gd name="connsiteX4" fmla="*/ 1008004 w 1008004"/>
              <a:gd name="connsiteY4" fmla="*/ 203924 h 1038051"/>
              <a:gd name="connsiteX5" fmla="*/ 811871 w 1008004"/>
              <a:gd name="connsiteY5" fmla="*/ 1038051 h 1038051"/>
              <a:gd name="connsiteX6" fmla="*/ 0 w 1008004"/>
              <a:gd name="connsiteY6" fmla="*/ 941797 h 1038051"/>
              <a:gd name="connsiteX7" fmla="*/ 461593 w 1008004"/>
              <a:gd name="connsiteY7" fmla="*/ 444556 h 1038051"/>
              <a:gd name="connsiteX0" fmla="*/ 461593 w 1008004"/>
              <a:gd name="connsiteY0" fmla="*/ 444556 h 1038051"/>
              <a:gd name="connsiteX1" fmla="*/ 483467 w 1008004"/>
              <a:gd name="connsiteY1" fmla="*/ 208547 h 1038051"/>
              <a:gd name="connsiteX2" fmla="*/ 397914 w 1008004"/>
              <a:gd name="connsiteY2" fmla="*/ 14401 h 1038051"/>
              <a:gd name="connsiteX3" fmla="*/ 681330 w 1008004"/>
              <a:gd name="connsiteY3" fmla="*/ 0 h 1038051"/>
              <a:gd name="connsiteX4" fmla="*/ 1008004 w 1008004"/>
              <a:gd name="connsiteY4" fmla="*/ 203924 h 1038051"/>
              <a:gd name="connsiteX5" fmla="*/ 811871 w 1008004"/>
              <a:gd name="connsiteY5" fmla="*/ 1038051 h 1038051"/>
              <a:gd name="connsiteX6" fmla="*/ 0 w 1008004"/>
              <a:gd name="connsiteY6" fmla="*/ 941797 h 1038051"/>
              <a:gd name="connsiteX7" fmla="*/ 461593 w 1008004"/>
              <a:gd name="connsiteY7" fmla="*/ 444556 h 1038051"/>
              <a:gd name="connsiteX0" fmla="*/ 429509 w 1008004"/>
              <a:gd name="connsiteY0" fmla="*/ 508725 h 1038051"/>
              <a:gd name="connsiteX1" fmla="*/ 483467 w 1008004"/>
              <a:gd name="connsiteY1" fmla="*/ 208547 h 1038051"/>
              <a:gd name="connsiteX2" fmla="*/ 397914 w 1008004"/>
              <a:gd name="connsiteY2" fmla="*/ 14401 h 1038051"/>
              <a:gd name="connsiteX3" fmla="*/ 681330 w 1008004"/>
              <a:gd name="connsiteY3" fmla="*/ 0 h 1038051"/>
              <a:gd name="connsiteX4" fmla="*/ 1008004 w 1008004"/>
              <a:gd name="connsiteY4" fmla="*/ 203924 h 1038051"/>
              <a:gd name="connsiteX5" fmla="*/ 811871 w 1008004"/>
              <a:gd name="connsiteY5" fmla="*/ 1038051 h 1038051"/>
              <a:gd name="connsiteX6" fmla="*/ 0 w 1008004"/>
              <a:gd name="connsiteY6" fmla="*/ 941797 h 1038051"/>
              <a:gd name="connsiteX7" fmla="*/ 429509 w 1008004"/>
              <a:gd name="connsiteY7" fmla="*/ 508725 h 1038051"/>
              <a:gd name="connsiteX0" fmla="*/ 429509 w 1008004"/>
              <a:gd name="connsiteY0" fmla="*/ 508725 h 1038051"/>
              <a:gd name="connsiteX1" fmla="*/ 323046 w 1008004"/>
              <a:gd name="connsiteY1" fmla="*/ 224589 h 1038051"/>
              <a:gd name="connsiteX2" fmla="*/ 397914 w 1008004"/>
              <a:gd name="connsiteY2" fmla="*/ 14401 h 1038051"/>
              <a:gd name="connsiteX3" fmla="*/ 681330 w 1008004"/>
              <a:gd name="connsiteY3" fmla="*/ 0 h 1038051"/>
              <a:gd name="connsiteX4" fmla="*/ 1008004 w 1008004"/>
              <a:gd name="connsiteY4" fmla="*/ 203924 h 1038051"/>
              <a:gd name="connsiteX5" fmla="*/ 811871 w 1008004"/>
              <a:gd name="connsiteY5" fmla="*/ 1038051 h 1038051"/>
              <a:gd name="connsiteX6" fmla="*/ 0 w 1008004"/>
              <a:gd name="connsiteY6" fmla="*/ 941797 h 1038051"/>
              <a:gd name="connsiteX7" fmla="*/ 429509 w 1008004"/>
              <a:gd name="connsiteY7" fmla="*/ 508725 h 1038051"/>
              <a:gd name="connsiteX0" fmla="*/ 365340 w 1008004"/>
              <a:gd name="connsiteY0" fmla="*/ 460599 h 1038051"/>
              <a:gd name="connsiteX1" fmla="*/ 323046 w 1008004"/>
              <a:gd name="connsiteY1" fmla="*/ 224589 h 1038051"/>
              <a:gd name="connsiteX2" fmla="*/ 397914 w 1008004"/>
              <a:gd name="connsiteY2" fmla="*/ 14401 h 1038051"/>
              <a:gd name="connsiteX3" fmla="*/ 681330 w 1008004"/>
              <a:gd name="connsiteY3" fmla="*/ 0 h 1038051"/>
              <a:gd name="connsiteX4" fmla="*/ 1008004 w 1008004"/>
              <a:gd name="connsiteY4" fmla="*/ 203924 h 1038051"/>
              <a:gd name="connsiteX5" fmla="*/ 811871 w 1008004"/>
              <a:gd name="connsiteY5" fmla="*/ 1038051 h 1038051"/>
              <a:gd name="connsiteX6" fmla="*/ 0 w 1008004"/>
              <a:gd name="connsiteY6" fmla="*/ 941797 h 1038051"/>
              <a:gd name="connsiteX7" fmla="*/ 365340 w 1008004"/>
              <a:gd name="connsiteY7" fmla="*/ 460599 h 1038051"/>
              <a:gd name="connsiteX0" fmla="*/ 365340 w 815499"/>
              <a:gd name="connsiteY0" fmla="*/ 460599 h 1038051"/>
              <a:gd name="connsiteX1" fmla="*/ 323046 w 815499"/>
              <a:gd name="connsiteY1" fmla="*/ 224589 h 1038051"/>
              <a:gd name="connsiteX2" fmla="*/ 397914 w 815499"/>
              <a:gd name="connsiteY2" fmla="*/ 14401 h 1038051"/>
              <a:gd name="connsiteX3" fmla="*/ 681330 w 815499"/>
              <a:gd name="connsiteY3" fmla="*/ 0 h 1038051"/>
              <a:gd name="connsiteX4" fmla="*/ 815499 w 815499"/>
              <a:gd name="connsiteY4" fmla="*/ 155798 h 1038051"/>
              <a:gd name="connsiteX5" fmla="*/ 811871 w 815499"/>
              <a:gd name="connsiteY5" fmla="*/ 1038051 h 1038051"/>
              <a:gd name="connsiteX6" fmla="*/ 0 w 815499"/>
              <a:gd name="connsiteY6" fmla="*/ 941797 h 1038051"/>
              <a:gd name="connsiteX7" fmla="*/ 365340 w 815499"/>
              <a:gd name="connsiteY7" fmla="*/ 460599 h 1038051"/>
              <a:gd name="connsiteX0" fmla="*/ 365340 w 815499"/>
              <a:gd name="connsiteY0" fmla="*/ 460599 h 1038051"/>
              <a:gd name="connsiteX1" fmla="*/ 323046 w 815499"/>
              <a:gd name="connsiteY1" fmla="*/ 224589 h 1038051"/>
              <a:gd name="connsiteX2" fmla="*/ 397914 w 815499"/>
              <a:gd name="connsiteY2" fmla="*/ 14401 h 1038051"/>
              <a:gd name="connsiteX3" fmla="*/ 681330 w 815499"/>
              <a:gd name="connsiteY3" fmla="*/ 0 h 1038051"/>
              <a:gd name="connsiteX4" fmla="*/ 815499 w 815499"/>
              <a:gd name="connsiteY4" fmla="*/ 155798 h 1038051"/>
              <a:gd name="connsiteX5" fmla="*/ 747703 w 815499"/>
              <a:gd name="connsiteY5" fmla="*/ 1038051 h 1038051"/>
              <a:gd name="connsiteX6" fmla="*/ 0 w 815499"/>
              <a:gd name="connsiteY6" fmla="*/ 941797 h 1038051"/>
              <a:gd name="connsiteX7" fmla="*/ 365340 w 815499"/>
              <a:gd name="connsiteY7" fmla="*/ 460599 h 1038051"/>
              <a:gd name="connsiteX0" fmla="*/ 333256 w 815499"/>
              <a:gd name="connsiteY0" fmla="*/ 460599 h 1038051"/>
              <a:gd name="connsiteX1" fmla="*/ 323046 w 815499"/>
              <a:gd name="connsiteY1" fmla="*/ 224589 h 1038051"/>
              <a:gd name="connsiteX2" fmla="*/ 397914 w 815499"/>
              <a:gd name="connsiteY2" fmla="*/ 14401 h 1038051"/>
              <a:gd name="connsiteX3" fmla="*/ 681330 w 815499"/>
              <a:gd name="connsiteY3" fmla="*/ 0 h 1038051"/>
              <a:gd name="connsiteX4" fmla="*/ 815499 w 815499"/>
              <a:gd name="connsiteY4" fmla="*/ 155798 h 1038051"/>
              <a:gd name="connsiteX5" fmla="*/ 747703 w 815499"/>
              <a:gd name="connsiteY5" fmla="*/ 1038051 h 1038051"/>
              <a:gd name="connsiteX6" fmla="*/ 0 w 815499"/>
              <a:gd name="connsiteY6" fmla="*/ 941797 h 1038051"/>
              <a:gd name="connsiteX7" fmla="*/ 333256 w 815499"/>
              <a:gd name="connsiteY7" fmla="*/ 460599 h 1038051"/>
              <a:gd name="connsiteX0" fmla="*/ 333256 w 815499"/>
              <a:gd name="connsiteY0" fmla="*/ 460599 h 1038051"/>
              <a:gd name="connsiteX1" fmla="*/ 323046 w 815499"/>
              <a:gd name="connsiteY1" fmla="*/ 64168 h 1038051"/>
              <a:gd name="connsiteX2" fmla="*/ 397914 w 815499"/>
              <a:gd name="connsiteY2" fmla="*/ 14401 h 1038051"/>
              <a:gd name="connsiteX3" fmla="*/ 681330 w 815499"/>
              <a:gd name="connsiteY3" fmla="*/ 0 h 1038051"/>
              <a:gd name="connsiteX4" fmla="*/ 815499 w 815499"/>
              <a:gd name="connsiteY4" fmla="*/ 155798 h 1038051"/>
              <a:gd name="connsiteX5" fmla="*/ 747703 w 815499"/>
              <a:gd name="connsiteY5" fmla="*/ 1038051 h 1038051"/>
              <a:gd name="connsiteX6" fmla="*/ 0 w 815499"/>
              <a:gd name="connsiteY6" fmla="*/ 941797 h 1038051"/>
              <a:gd name="connsiteX7" fmla="*/ 333256 w 815499"/>
              <a:gd name="connsiteY7" fmla="*/ 460599 h 1038051"/>
              <a:gd name="connsiteX0" fmla="*/ 333256 w 747725"/>
              <a:gd name="connsiteY0" fmla="*/ 460599 h 1038051"/>
              <a:gd name="connsiteX1" fmla="*/ 323046 w 747725"/>
              <a:gd name="connsiteY1" fmla="*/ 64168 h 1038051"/>
              <a:gd name="connsiteX2" fmla="*/ 397914 w 747725"/>
              <a:gd name="connsiteY2" fmla="*/ 14401 h 1038051"/>
              <a:gd name="connsiteX3" fmla="*/ 681330 w 747725"/>
              <a:gd name="connsiteY3" fmla="*/ 0 h 1038051"/>
              <a:gd name="connsiteX4" fmla="*/ 703204 w 747725"/>
              <a:gd name="connsiteY4" fmla="*/ 155798 h 1038051"/>
              <a:gd name="connsiteX5" fmla="*/ 747703 w 747725"/>
              <a:gd name="connsiteY5" fmla="*/ 1038051 h 1038051"/>
              <a:gd name="connsiteX6" fmla="*/ 0 w 747725"/>
              <a:gd name="connsiteY6" fmla="*/ 941797 h 1038051"/>
              <a:gd name="connsiteX7" fmla="*/ 333256 w 747725"/>
              <a:gd name="connsiteY7" fmla="*/ 460599 h 1038051"/>
              <a:gd name="connsiteX0" fmla="*/ 333256 w 747725"/>
              <a:gd name="connsiteY0" fmla="*/ 460599 h 1038051"/>
              <a:gd name="connsiteX1" fmla="*/ 323046 w 747725"/>
              <a:gd name="connsiteY1" fmla="*/ 64168 h 1038051"/>
              <a:gd name="connsiteX2" fmla="*/ 397914 w 747725"/>
              <a:gd name="connsiteY2" fmla="*/ 14401 h 1038051"/>
              <a:gd name="connsiteX3" fmla="*/ 681330 w 747725"/>
              <a:gd name="connsiteY3" fmla="*/ 0 h 1038051"/>
              <a:gd name="connsiteX4" fmla="*/ 703204 w 747725"/>
              <a:gd name="connsiteY4" fmla="*/ 155798 h 1038051"/>
              <a:gd name="connsiteX5" fmla="*/ 747703 w 747725"/>
              <a:gd name="connsiteY5" fmla="*/ 1038051 h 1038051"/>
              <a:gd name="connsiteX6" fmla="*/ 0 w 747725"/>
              <a:gd name="connsiteY6" fmla="*/ 941797 h 1038051"/>
              <a:gd name="connsiteX7" fmla="*/ 333256 w 747725"/>
              <a:gd name="connsiteY7" fmla="*/ 460599 h 1038051"/>
              <a:gd name="connsiteX0" fmla="*/ 333256 w 1004380"/>
              <a:gd name="connsiteY0" fmla="*/ 460599 h 1054093"/>
              <a:gd name="connsiteX1" fmla="*/ 323046 w 1004380"/>
              <a:gd name="connsiteY1" fmla="*/ 64168 h 1054093"/>
              <a:gd name="connsiteX2" fmla="*/ 397914 w 1004380"/>
              <a:gd name="connsiteY2" fmla="*/ 14401 h 1054093"/>
              <a:gd name="connsiteX3" fmla="*/ 681330 w 1004380"/>
              <a:gd name="connsiteY3" fmla="*/ 0 h 1054093"/>
              <a:gd name="connsiteX4" fmla="*/ 703204 w 1004380"/>
              <a:gd name="connsiteY4" fmla="*/ 155798 h 1054093"/>
              <a:gd name="connsiteX5" fmla="*/ 1004377 w 1004380"/>
              <a:gd name="connsiteY5" fmla="*/ 1054093 h 1054093"/>
              <a:gd name="connsiteX6" fmla="*/ 0 w 1004380"/>
              <a:gd name="connsiteY6" fmla="*/ 941797 h 1054093"/>
              <a:gd name="connsiteX7" fmla="*/ 333256 w 1004380"/>
              <a:gd name="connsiteY7" fmla="*/ 460599 h 1054093"/>
              <a:gd name="connsiteX0" fmla="*/ 397424 w 1004380"/>
              <a:gd name="connsiteY0" fmla="*/ 492683 h 1054093"/>
              <a:gd name="connsiteX1" fmla="*/ 323046 w 1004380"/>
              <a:gd name="connsiteY1" fmla="*/ 64168 h 1054093"/>
              <a:gd name="connsiteX2" fmla="*/ 397914 w 1004380"/>
              <a:gd name="connsiteY2" fmla="*/ 14401 h 1054093"/>
              <a:gd name="connsiteX3" fmla="*/ 681330 w 1004380"/>
              <a:gd name="connsiteY3" fmla="*/ 0 h 1054093"/>
              <a:gd name="connsiteX4" fmla="*/ 703204 w 1004380"/>
              <a:gd name="connsiteY4" fmla="*/ 155798 h 1054093"/>
              <a:gd name="connsiteX5" fmla="*/ 1004377 w 1004380"/>
              <a:gd name="connsiteY5" fmla="*/ 1054093 h 1054093"/>
              <a:gd name="connsiteX6" fmla="*/ 0 w 1004380"/>
              <a:gd name="connsiteY6" fmla="*/ 941797 h 1054093"/>
              <a:gd name="connsiteX7" fmla="*/ 397424 w 1004380"/>
              <a:gd name="connsiteY7" fmla="*/ 492683 h 10540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04380" h="1054093">
                <a:moveTo>
                  <a:pt x="397424" y="492683"/>
                </a:moveTo>
                <a:lnTo>
                  <a:pt x="323046" y="64168"/>
                </a:lnTo>
                <a:lnTo>
                  <a:pt x="397914" y="14401"/>
                </a:lnTo>
                <a:lnTo>
                  <a:pt x="681330" y="0"/>
                </a:lnTo>
                <a:lnTo>
                  <a:pt x="703204" y="155798"/>
                </a:lnTo>
                <a:cubicBezTo>
                  <a:pt x="701995" y="690513"/>
                  <a:pt x="1005586" y="760009"/>
                  <a:pt x="1004377" y="1054093"/>
                </a:cubicBezTo>
                <a:cubicBezTo>
                  <a:pt x="38595" y="979230"/>
                  <a:pt x="195761" y="1128955"/>
                  <a:pt x="0" y="941797"/>
                </a:cubicBezTo>
                <a:cubicBezTo>
                  <a:pt x="153864" y="776050"/>
                  <a:pt x="35012" y="754683"/>
                  <a:pt x="397424" y="492683"/>
                </a:cubicBezTo>
                <a:close/>
              </a:path>
            </a:pathLst>
          </a:cu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p:cNvSpPr/>
          <p:nvPr/>
        </p:nvSpPr>
        <p:spPr>
          <a:xfrm>
            <a:off x="4045096" y="4298073"/>
            <a:ext cx="432048" cy="476684"/>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TextBox 19"/>
          <p:cNvSpPr txBox="1"/>
          <p:nvPr/>
        </p:nvSpPr>
        <p:spPr>
          <a:xfrm>
            <a:off x="3563887" y="172339"/>
            <a:ext cx="4320481" cy="461665"/>
          </a:xfrm>
          <a:prstGeom prst="rect">
            <a:avLst/>
          </a:prstGeom>
          <a:noFill/>
        </p:spPr>
        <p:txBody>
          <a:bodyPr wrap="square" rtlCol="0">
            <a:spAutoFit/>
          </a:bodyPr>
          <a:lstStyle/>
          <a:p>
            <a:pPr algn="r" rtl="1"/>
            <a:r>
              <a:rPr lang="fa-IR" sz="2400" b="1" dirty="0">
                <a:solidFill>
                  <a:srgbClr val="0070C0"/>
                </a:solidFill>
              </a:rPr>
              <a:t>عدم صحت مطلوب</a:t>
            </a:r>
            <a:endParaRPr lang="en-US" sz="2400" b="1" dirty="0">
              <a:solidFill>
                <a:srgbClr val="0070C0"/>
              </a:solidFill>
            </a:endParaRPr>
          </a:p>
        </p:txBody>
      </p:sp>
      <p:sp>
        <p:nvSpPr>
          <p:cNvPr id="22" name="TextBox 21"/>
          <p:cNvSpPr txBox="1"/>
          <p:nvPr/>
        </p:nvSpPr>
        <p:spPr>
          <a:xfrm>
            <a:off x="1115616" y="5949280"/>
            <a:ext cx="6858000" cy="400110"/>
          </a:xfrm>
          <a:prstGeom prst="rect">
            <a:avLst/>
          </a:prstGeom>
          <a:solidFill>
            <a:schemeClr val="bg1"/>
          </a:solidFill>
        </p:spPr>
        <p:txBody>
          <a:bodyPr wrap="square" rtlCol="0">
            <a:spAutoFit/>
          </a:bodyPr>
          <a:lstStyle/>
          <a:p>
            <a:pPr algn="ctr">
              <a:spcBef>
                <a:spcPts val="1800"/>
              </a:spcBef>
            </a:pPr>
            <a:r>
              <a:rPr lang="en-US" sz="2000" b="1" dirty="0"/>
              <a:t>Bias/</a:t>
            </a:r>
            <a:r>
              <a:rPr lang="en-US" b="1" dirty="0"/>
              <a:t>(CVI</a:t>
            </a:r>
            <a:r>
              <a:rPr lang="en-US" b="1" baseline="30000" dirty="0"/>
              <a:t>2 </a:t>
            </a:r>
            <a:r>
              <a:rPr lang="en-US" b="1" dirty="0"/>
              <a:t>+ CVG</a:t>
            </a:r>
            <a:r>
              <a:rPr lang="en-US" b="1" baseline="30000" dirty="0"/>
              <a:t>2</a:t>
            </a:r>
            <a:r>
              <a:rPr lang="en-US" b="1" dirty="0"/>
              <a:t>)</a:t>
            </a:r>
            <a:r>
              <a:rPr lang="en-US" b="1" baseline="30000" dirty="0"/>
              <a:t>0.5</a:t>
            </a:r>
          </a:p>
        </p:txBody>
      </p:sp>
      <p:sp>
        <p:nvSpPr>
          <p:cNvPr id="23" name="Rectangle 22" hidden="1"/>
          <p:cNvSpPr/>
          <p:nvPr/>
        </p:nvSpPr>
        <p:spPr>
          <a:xfrm>
            <a:off x="2267744" y="706011"/>
            <a:ext cx="5976664" cy="4068745"/>
          </a:xfrm>
          <a:prstGeom prst="rect">
            <a:avLst/>
          </a:prstGeom>
          <a:solidFill>
            <a:srgbClr val="FAFAF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4" name="Straight Arrow Connector 23"/>
          <p:cNvCxnSpPr/>
          <p:nvPr/>
        </p:nvCxnSpPr>
        <p:spPr>
          <a:xfrm>
            <a:off x="2195736" y="2924944"/>
            <a:ext cx="2103120" cy="0"/>
          </a:xfrm>
          <a:prstGeom prst="straightConnector1">
            <a:avLst/>
          </a:prstGeom>
          <a:ln w="28575">
            <a:solidFill>
              <a:schemeClr val="tx1"/>
            </a:solidFill>
            <a:prstDash val="dash"/>
            <a:tailEnd type="triangle"/>
          </a:ln>
        </p:spPr>
        <p:style>
          <a:lnRef idx="1">
            <a:schemeClr val="accent1"/>
          </a:lnRef>
          <a:fillRef idx="0">
            <a:schemeClr val="accent1"/>
          </a:fillRef>
          <a:effectRef idx="0">
            <a:schemeClr val="accent1"/>
          </a:effectRef>
          <a:fontRef idx="minor">
            <a:schemeClr val="tx1"/>
          </a:fontRef>
        </p:style>
      </p:cxnSp>
      <p:sp>
        <p:nvSpPr>
          <p:cNvPr id="25" name="TextBox 24"/>
          <p:cNvSpPr txBox="1"/>
          <p:nvPr/>
        </p:nvSpPr>
        <p:spPr>
          <a:xfrm>
            <a:off x="1706171" y="2636912"/>
            <a:ext cx="939209" cy="461665"/>
          </a:xfrm>
          <a:prstGeom prst="rect">
            <a:avLst/>
          </a:prstGeom>
          <a:noFill/>
        </p:spPr>
        <p:txBody>
          <a:bodyPr wrap="square" rtlCol="0">
            <a:spAutoFit/>
          </a:bodyPr>
          <a:lstStyle/>
          <a:p>
            <a:r>
              <a:rPr lang="en-US" sz="2400" b="1" dirty="0">
                <a:solidFill>
                  <a:srgbClr val="FF0000"/>
                </a:solidFill>
              </a:rPr>
              <a:t>4.4%</a:t>
            </a:r>
          </a:p>
        </p:txBody>
      </p:sp>
      <p:cxnSp>
        <p:nvCxnSpPr>
          <p:cNvPr id="26" name="Straight Arrow Connector 25"/>
          <p:cNvCxnSpPr/>
          <p:nvPr/>
        </p:nvCxnSpPr>
        <p:spPr>
          <a:xfrm>
            <a:off x="4283968" y="2994375"/>
            <a:ext cx="0" cy="1920240"/>
          </a:xfrm>
          <a:prstGeom prst="straightConnector1">
            <a:avLst/>
          </a:prstGeom>
          <a:ln w="28575">
            <a:solidFill>
              <a:schemeClr val="tx1"/>
            </a:solidFill>
            <a:prstDash val="dash"/>
            <a:tailEnd type="triangle"/>
          </a:ln>
        </p:spPr>
        <p:style>
          <a:lnRef idx="1">
            <a:schemeClr val="accent1"/>
          </a:lnRef>
          <a:fillRef idx="0">
            <a:schemeClr val="accent1"/>
          </a:fillRef>
          <a:effectRef idx="0">
            <a:schemeClr val="accent1"/>
          </a:effectRef>
          <a:fontRef idx="minor">
            <a:schemeClr val="tx1"/>
          </a:fontRef>
        </p:style>
      </p:cxnSp>
      <p:sp>
        <p:nvSpPr>
          <p:cNvPr id="27" name="TextBox 26"/>
          <p:cNvSpPr txBox="1"/>
          <p:nvPr/>
        </p:nvSpPr>
        <p:spPr>
          <a:xfrm>
            <a:off x="3923588" y="4790878"/>
            <a:ext cx="824702" cy="461665"/>
          </a:xfrm>
          <a:prstGeom prst="rect">
            <a:avLst/>
          </a:prstGeom>
          <a:noFill/>
        </p:spPr>
        <p:txBody>
          <a:bodyPr wrap="square" rtlCol="0">
            <a:spAutoFit/>
          </a:bodyPr>
          <a:lstStyle/>
          <a:p>
            <a:r>
              <a:rPr lang="en-US" sz="2400" b="1" dirty="0">
                <a:solidFill>
                  <a:srgbClr val="FF0000"/>
                </a:solidFill>
              </a:rPr>
              <a:t>0.25</a:t>
            </a:r>
          </a:p>
        </p:txBody>
      </p:sp>
      <p:sp>
        <p:nvSpPr>
          <p:cNvPr id="28" name="TextBox 27"/>
          <p:cNvSpPr txBox="1"/>
          <p:nvPr/>
        </p:nvSpPr>
        <p:spPr>
          <a:xfrm>
            <a:off x="3995936" y="3140968"/>
            <a:ext cx="1077195" cy="523220"/>
          </a:xfrm>
          <a:prstGeom prst="rect">
            <a:avLst/>
          </a:prstGeom>
          <a:noFill/>
          <a:ln>
            <a:noFill/>
          </a:ln>
        </p:spPr>
        <p:txBody>
          <a:bodyPr wrap="square" rtlCol="0">
            <a:spAutoFit/>
          </a:bodyPr>
          <a:lstStyle/>
          <a:p>
            <a:pPr algn="ctr">
              <a:spcBef>
                <a:spcPts val="1800"/>
              </a:spcBef>
              <a:spcAft>
                <a:spcPts val="1800"/>
              </a:spcAft>
            </a:pPr>
            <a:r>
              <a:rPr lang="en-US" sz="2800" b="1" dirty="0"/>
              <a:t>→</a:t>
            </a:r>
            <a:endParaRPr lang="en-US" sz="2800" b="1" dirty="0">
              <a:solidFill>
                <a:srgbClr val="FF0000"/>
              </a:solidFill>
            </a:endParaRPr>
          </a:p>
        </p:txBody>
      </p:sp>
      <p:sp>
        <p:nvSpPr>
          <p:cNvPr id="29" name="TextBox 28"/>
          <p:cNvSpPr txBox="1"/>
          <p:nvPr/>
        </p:nvSpPr>
        <p:spPr>
          <a:xfrm>
            <a:off x="4782597" y="3140968"/>
            <a:ext cx="2957756" cy="523220"/>
          </a:xfrm>
          <a:prstGeom prst="rect">
            <a:avLst/>
          </a:prstGeom>
          <a:solidFill>
            <a:srgbClr val="FFFF00"/>
          </a:solidFill>
          <a:ln>
            <a:solidFill>
              <a:schemeClr val="tx1"/>
            </a:solidFill>
          </a:ln>
        </p:spPr>
        <p:txBody>
          <a:bodyPr wrap="square" rtlCol="0">
            <a:spAutoFit/>
          </a:bodyPr>
          <a:lstStyle/>
          <a:p>
            <a:pPr algn="ctr">
              <a:spcBef>
                <a:spcPts val="1800"/>
              </a:spcBef>
              <a:spcAft>
                <a:spcPts val="1800"/>
              </a:spcAft>
            </a:pPr>
            <a:r>
              <a:rPr lang="en-US" sz="2800" b="1" dirty="0">
                <a:solidFill>
                  <a:sysClr val="windowText" lastClr="000000"/>
                </a:solidFill>
              </a:rPr>
              <a:t>Bias/CVT = 0.25</a:t>
            </a:r>
          </a:p>
        </p:txBody>
      </p:sp>
    </p:spTree>
    <p:extLst>
      <p:ext uri="{BB962C8B-B14F-4D97-AF65-F5344CB8AC3E}">
        <p14:creationId xmlns:p14="http://schemas.microsoft.com/office/powerpoint/2010/main" val="1597258414"/>
      </p:ext>
    </p:extLst>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xit" presetSubtype="8" fill="hold" grpId="0" nodeType="clickEffect">
                                  <p:stCondLst>
                                    <p:cond delay="0"/>
                                  </p:stCondLst>
                                  <p:childTnLst>
                                    <p:animEffect transition="out" filter="wipe(left)">
                                      <p:cBhvr>
                                        <p:cTn id="6" dur="5000"/>
                                        <p:tgtEl>
                                          <p:spTgt spid="23"/>
                                        </p:tgtEl>
                                      </p:cBhvr>
                                    </p:animEffect>
                                    <p:set>
                                      <p:cBhvr>
                                        <p:cTn id="7" dur="1" fill="hold">
                                          <p:stCondLst>
                                            <p:cond delay="4999"/>
                                          </p:stCondLst>
                                        </p:cTn>
                                        <p:tgtEl>
                                          <p:spTgt spid="23"/>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wipe(left)">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24"/>
                                        </p:tgtEl>
                                        <p:attrNameLst>
                                          <p:attrName>style.visibility</p:attrName>
                                        </p:attrNameLst>
                                      </p:cBhvr>
                                      <p:to>
                                        <p:strVal val="visible"/>
                                      </p:to>
                                    </p:set>
                                    <p:animEffect transition="in" filter="wipe(left)">
                                      <p:cBhvr>
                                        <p:cTn id="17" dur="500"/>
                                        <p:tgtEl>
                                          <p:spTgt spid="24"/>
                                        </p:tgtEl>
                                      </p:cBhvr>
                                    </p:animEffect>
                                  </p:childTnLst>
                                </p:cTn>
                              </p:par>
                            </p:childTnLst>
                          </p:cTn>
                        </p:par>
                        <p:par>
                          <p:cTn id="18" fill="hold">
                            <p:stCondLst>
                              <p:cond delay="500"/>
                            </p:stCondLst>
                            <p:childTnLst>
                              <p:par>
                                <p:cTn id="19" presetID="22" presetClass="entr" presetSubtype="1" fill="hold" nodeType="afterEffect">
                                  <p:stCondLst>
                                    <p:cond delay="0"/>
                                  </p:stCondLst>
                                  <p:childTnLst>
                                    <p:set>
                                      <p:cBhvr>
                                        <p:cTn id="20" dur="1" fill="hold">
                                          <p:stCondLst>
                                            <p:cond delay="0"/>
                                          </p:stCondLst>
                                        </p:cTn>
                                        <p:tgtEl>
                                          <p:spTgt spid="26"/>
                                        </p:tgtEl>
                                        <p:attrNameLst>
                                          <p:attrName>style.visibility</p:attrName>
                                        </p:attrNameLst>
                                      </p:cBhvr>
                                      <p:to>
                                        <p:strVal val="visible"/>
                                      </p:to>
                                    </p:set>
                                    <p:animEffect transition="in" filter="wipe(up)">
                                      <p:cBhvr>
                                        <p:cTn id="21" dur="500"/>
                                        <p:tgtEl>
                                          <p:spTgt spid="26"/>
                                        </p:tgtEl>
                                      </p:cBhvr>
                                    </p:animEffect>
                                  </p:childTnLst>
                                </p:cTn>
                              </p:par>
                            </p:childTnLst>
                          </p:cTn>
                        </p:par>
                        <p:par>
                          <p:cTn id="22" fill="hold">
                            <p:stCondLst>
                              <p:cond delay="1000"/>
                            </p:stCondLst>
                            <p:childTnLst>
                              <p:par>
                                <p:cTn id="23" presetID="22" presetClass="entr" presetSubtype="1" fill="hold" grpId="0" nodeType="afterEffect">
                                  <p:stCondLst>
                                    <p:cond delay="0"/>
                                  </p:stCondLst>
                                  <p:childTnLst>
                                    <p:set>
                                      <p:cBhvr>
                                        <p:cTn id="24" dur="1" fill="hold">
                                          <p:stCondLst>
                                            <p:cond delay="0"/>
                                          </p:stCondLst>
                                        </p:cTn>
                                        <p:tgtEl>
                                          <p:spTgt spid="27"/>
                                        </p:tgtEl>
                                        <p:attrNameLst>
                                          <p:attrName>style.visibility</p:attrName>
                                        </p:attrNameLst>
                                      </p:cBhvr>
                                      <p:to>
                                        <p:strVal val="visible"/>
                                      </p:to>
                                    </p:set>
                                    <p:animEffect transition="in" filter="wipe(up)">
                                      <p:cBhvr>
                                        <p:cTn id="25" dur="500"/>
                                        <p:tgtEl>
                                          <p:spTgt spid="27"/>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8" fill="hold" grpId="0" nodeType="clickEffect">
                                  <p:stCondLst>
                                    <p:cond delay="0"/>
                                  </p:stCondLst>
                                  <p:childTnLst>
                                    <p:set>
                                      <p:cBhvr>
                                        <p:cTn id="29" dur="1" fill="hold">
                                          <p:stCondLst>
                                            <p:cond delay="0"/>
                                          </p:stCondLst>
                                        </p:cTn>
                                        <p:tgtEl>
                                          <p:spTgt spid="28"/>
                                        </p:tgtEl>
                                        <p:attrNameLst>
                                          <p:attrName>style.visibility</p:attrName>
                                        </p:attrNameLst>
                                      </p:cBhvr>
                                      <p:to>
                                        <p:strVal val="visible"/>
                                      </p:to>
                                    </p:set>
                                    <p:animEffect transition="in" filter="wipe(left)">
                                      <p:cBhvr>
                                        <p:cTn id="30" dur="500"/>
                                        <p:tgtEl>
                                          <p:spTgt spid="28"/>
                                        </p:tgtEl>
                                      </p:cBhvr>
                                    </p:animEffect>
                                  </p:childTnLst>
                                </p:cTn>
                              </p:par>
                            </p:childTnLst>
                          </p:cTn>
                        </p:par>
                        <p:par>
                          <p:cTn id="31" fill="hold">
                            <p:stCondLst>
                              <p:cond delay="500"/>
                            </p:stCondLst>
                            <p:childTnLst>
                              <p:par>
                                <p:cTn id="32" presetID="22" presetClass="entr" presetSubtype="8" fill="hold" grpId="0" nodeType="afterEffect">
                                  <p:stCondLst>
                                    <p:cond delay="0"/>
                                  </p:stCondLst>
                                  <p:childTnLst>
                                    <p:set>
                                      <p:cBhvr>
                                        <p:cTn id="33" dur="1" fill="hold">
                                          <p:stCondLst>
                                            <p:cond delay="0"/>
                                          </p:stCondLst>
                                        </p:cTn>
                                        <p:tgtEl>
                                          <p:spTgt spid="29"/>
                                        </p:tgtEl>
                                        <p:attrNameLst>
                                          <p:attrName>style.visibility</p:attrName>
                                        </p:attrNameLst>
                                      </p:cBhvr>
                                      <p:to>
                                        <p:strVal val="visible"/>
                                      </p:to>
                                    </p:set>
                                    <p:animEffect transition="in" filter="wipe(left)">
                                      <p:cBhvr>
                                        <p:cTn id="34"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5" grpId="0"/>
      <p:bldP spid="27" grpId="0"/>
      <p:bldP spid="28" grpId="0"/>
      <p:bldP spid="29"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Straight Connector 1">
            <a:extLst>
              <a:ext uri="{FF2B5EF4-FFF2-40B4-BE49-F238E27FC236}">
                <a16:creationId xmlns:a16="http://schemas.microsoft.com/office/drawing/2014/main" id="{D816BD8E-0572-4670-AB64-44AAB2D81558}"/>
              </a:ext>
            </a:extLst>
          </p:cNvPr>
          <p:cNvCxnSpPr>
            <a:cxnSpLocks/>
          </p:cNvCxnSpPr>
          <p:nvPr/>
        </p:nvCxnSpPr>
        <p:spPr>
          <a:xfrm>
            <a:off x="839221" y="1249760"/>
            <a:ext cx="0" cy="411480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 name="Straight Connector 2">
            <a:extLst>
              <a:ext uri="{FF2B5EF4-FFF2-40B4-BE49-F238E27FC236}">
                <a16:creationId xmlns:a16="http://schemas.microsoft.com/office/drawing/2014/main" id="{A57C982B-720B-4CB1-AC92-1CE95F6D73B7}"/>
              </a:ext>
            </a:extLst>
          </p:cNvPr>
          <p:cNvCxnSpPr>
            <a:cxnSpLocks/>
          </p:cNvCxnSpPr>
          <p:nvPr/>
        </p:nvCxnSpPr>
        <p:spPr>
          <a:xfrm flipH="1">
            <a:off x="836500" y="5354216"/>
            <a:ext cx="7498080"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8" name="Text Box 4">
            <a:extLst>
              <a:ext uri="{FF2B5EF4-FFF2-40B4-BE49-F238E27FC236}">
                <a16:creationId xmlns:a16="http://schemas.microsoft.com/office/drawing/2014/main" id="{BA751055-1248-4607-9697-96360D68A054}"/>
              </a:ext>
            </a:extLst>
          </p:cNvPr>
          <p:cNvSpPr txBox="1">
            <a:spLocks noChangeArrowheads="1"/>
          </p:cNvSpPr>
          <p:nvPr/>
        </p:nvSpPr>
        <p:spPr bwMode="auto">
          <a:xfrm>
            <a:off x="107504" y="3294583"/>
            <a:ext cx="557781"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a:solidFill>
                  <a:srgbClr val="000000"/>
                </a:solidFill>
                <a:miter lim="800000"/>
                <a:headEnd/>
                <a:tailEnd/>
              </a14:hiddenLine>
            </a:ext>
          </a:extLst>
        </p:spPr>
        <p:txBody>
          <a:bodyPr vert="horz" wrap="none" lIns="91440" tIns="45720" rIns="91440" bIns="45720" numCol="1" anchor="t"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fa-IR" altLang="fa-IR" sz="2800" b="1" i="0" u="none" strike="noStrike" cap="none" normalizeH="0" baseline="30000" dirty="0" err="1">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CV</a:t>
            </a:r>
            <a:r>
              <a:rPr kumimoji="0" lang="fa-IR" altLang="fa-IR" sz="2800" b="1" i="0" u="none" strike="noStrike" cap="none" normalizeH="0" baseline="-30000" dirty="0" err="1">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a</a:t>
            </a:r>
            <a:endParaRPr kumimoji="0" lang="fa-IR" altLang="fa-IR" sz="3200" b="1" i="0" u="none" strike="noStrike" cap="none" normalizeH="0" baseline="0" dirty="0">
              <a:ln>
                <a:noFill/>
              </a:ln>
              <a:solidFill>
                <a:schemeClr val="tx1"/>
              </a:solidFill>
              <a:effectLst/>
              <a:latin typeface="Arial" panose="020B0604020202020204" pitchFamily="34" charset="0"/>
            </a:endParaRPr>
          </a:p>
        </p:txBody>
      </p:sp>
      <p:sp>
        <p:nvSpPr>
          <p:cNvPr id="9" name="Text Box 4">
            <a:extLst>
              <a:ext uri="{FF2B5EF4-FFF2-40B4-BE49-F238E27FC236}">
                <a16:creationId xmlns:a16="http://schemas.microsoft.com/office/drawing/2014/main" id="{2D965AB6-1428-424E-88C2-19B828F80C5D}"/>
              </a:ext>
            </a:extLst>
          </p:cNvPr>
          <p:cNvSpPr txBox="1">
            <a:spLocks noChangeArrowheads="1"/>
          </p:cNvSpPr>
          <p:nvPr/>
        </p:nvSpPr>
        <p:spPr bwMode="auto">
          <a:xfrm>
            <a:off x="310434" y="1844824"/>
            <a:ext cx="45236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a:solidFill>
                  <a:srgbClr val="000000"/>
                </a:solidFill>
                <a:miter lim="800000"/>
                <a:headEnd/>
                <a:tailEnd/>
              </a14:hiddenLine>
            </a:ext>
          </a:extLst>
        </p:spPr>
        <p:txBody>
          <a:bodyPr vert="horz" wrap="none" lIns="91440" tIns="45720" rIns="91440" bIns="45720" numCol="1" anchor="t"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fa-IR" altLang="fa-IR" sz="2800" b="1" i="0" u="none" strike="noStrike" cap="none" normalizeH="0" baseline="3000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CV</a:t>
            </a:r>
            <a:endParaRPr kumimoji="0" lang="fa-IR" altLang="fa-IR" sz="3200" b="1" i="0" u="none" strike="noStrike" cap="none" normalizeH="0" baseline="0" dirty="0">
              <a:ln>
                <a:noFill/>
              </a:ln>
              <a:solidFill>
                <a:schemeClr val="tx1"/>
              </a:solidFill>
              <a:effectLst/>
              <a:latin typeface="Arial" panose="020B0604020202020204" pitchFamily="34" charset="0"/>
            </a:endParaRPr>
          </a:p>
        </p:txBody>
      </p:sp>
      <p:sp>
        <p:nvSpPr>
          <p:cNvPr id="10" name="Text Box 4">
            <a:extLst>
              <a:ext uri="{FF2B5EF4-FFF2-40B4-BE49-F238E27FC236}">
                <a16:creationId xmlns:a16="http://schemas.microsoft.com/office/drawing/2014/main" id="{C3AFBC30-011E-4D67-AA49-3A78E1336541}"/>
              </a:ext>
            </a:extLst>
          </p:cNvPr>
          <p:cNvSpPr txBox="1">
            <a:spLocks noChangeArrowheads="1"/>
          </p:cNvSpPr>
          <p:nvPr/>
        </p:nvSpPr>
        <p:spPr bwMode="auto">
          <a:xfrm>
            <a:off x="7694500" y="5411415"/>
            <a:ext cx="59343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a:solidFill>
                  <a:srgbClr val="000000"/>
                </a:solidFill>
                <a:miter lim="800000"/>
                <a:headEnd/>
                <a:tailEnd/>
              </a14:hiddenLine>
            </a:ext>
          </a:extLst>
        </p:spPr>
        <p:txBody>
          <a:bodyPr vert="horz" wrap="none" lIns="91440" tIns="45720" rIns="91440" bIns="45720" numCol="1" anchor="t"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fa-IR" sz="2800" b="1" i="0" u="none" strike="noStrike" cap="none" normalizeH="0" baseline="3000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Bias</a:t>
            </a:r>
            <a:endParaRPr kumimoji="0" lang="fa-IR" altLang="fa-IR" sz="3200" b="1" i="0" u="none" strike="noStrike" cap="none" normalizeH="0" baseline="0" dirty="0">
              <a:ln>
                <a:noFill/>
              </a:ln>
              <a:solidFill>
                <a:schemeClr val="tx1"/>
              </a:solidFill>
              <a:effectLst/>
              <a:latin typeface="Arial" panose="020B0604020202020204" pitchFamily="34" charset="0"/>
            </a:endParaRPr>
          </a:p>
        </p:txBody>
      </p:sp>
      <p:sp>
        <p:nvSpPr>
          <p:cNvPr id="11" name="Rectangle 10">
            <a:extLst>
              <a:ext uri="{FF2B5EF4-FFF2-40B4-BE49-F238E27FC236}">
                <a16:creationId xmlns:a16="http://schemas.microsoft.com/office/drawing/2014/main" id="{D25A56F0-183D-4029-BE17-A911DC16DC01}"/>
              </a:ext>
            </a:extLst>
          </p:cNvPr>
          <p:cNvSpPr>
            <a:spLocks noChangeArrowheads="1"/>
          </p:cNvSpPr>
          <p:nvPr/>
        </p:nvSpPr>
        <p:spPr bwMode="auto">
          <a:xfrm>
            <a:off x="851656" y="3525416"/>
            <a:ext cx="3657600" cy="1828800"/>
          </a:xfrm>
          <a:prstGeom prst="rect">
            <a:avLst/>
          </a:prstGeom>
          <a:solidFill>
            <a:srgbClr val="00B050"/>
          </a:solidFill>
          <a:ln>
            <a:noFill/>
          </a:ln>
        </p:spPr>
        <p:txBody>
          <a:bodyPr vert="horz" wrap="square" lIns="91440" tIns="45720" rIns="91440" bIns="45720" numCol="1" anchor="ctr" anchorCtr="0" compatLnSpc="1">
            <a:prstTxWarp prst="textNoShape">
              <a:avLst/>
            </a:prstTxWarp>
          </a:bodyPr>
          <a:lstStyle/>
          <a:p>
            <a:pPr marL="0" marR="0" lvl="0" indent="0" algn="ctr" defTabSz="914400" rtl="1" eaLnBrk="0" fontAlgn="base" latinLnBrk="0" hangingPunct="0">
              <a:lnSpc>
                <a:spcPct val="100000"/>
              </a:lnSpc>
              <a:spcBef>
                <a:spcPct val="0"/>
              </a:spcBef>
              <a:spcAft>
                <a:spcPts val="1200"/>
              </a:spcAft>
              <a:buClrTx/>
              <a:buSzTx/>
              <a:buFontTx/>
              <a:buNone/>
              <a:tabLst/>
            </a:pPr>
            <a:r>
              <a:rPr kumimoji="0" lang="fa-IR" altLang="fa-IR" sz="2800" b="1" i="0" u="none" strike="noStrike" cap="none" normalizeH="0" baseline="0" dirty="0">
                <a:ln>
                  <a:noFill/>
                </a:ln>
                <a:solidFill>
                  <a:schemeClr val="bg1"/>
                </a:solidFill>
                <a:effectLst/>
                <a:latin typeface="Calibri" panose="020F0502020204030204" pitchFamily="34" charset="0"/>
                <a:ea typeface="Calibri" panose="020F0502020204030204" pitchFamily="34" charset="0"/>
                <a:cs typeface="Arial" panose="020B0604020202020204" pitchFamily="34" charset="0"/>
              </a:rPr>
              <a:t>عدم صحت قابل قبول</a:t>
            </a:r>
            <a:endParaRPr kumimoji="0" lang="en-US" altLang="fa-IR" sz="1600" b="1" i="0" u="none" strike="noStrike" cap="none" normalizeH="0" baseline="0" dirty="0">
              <a:ln>
                <a:noFill/>
              </a:ln>
              <a:solidFill>
                <a:schemeClr val="bg1"/>
              </a:solidFill>
              <a:effectLst/>
            </a:endParaRPr>
          </a:p>
          <a:p>
            <a:pPr marL="0" marR="0" lvl="0" indent="0" algn="ctr" defTabSz="914400" rtl="1" eaLnBrk="0" fontAlgn="base" latinLnBrk="0" hangingPunct="0">
              <a:lnSpc>
                <a:spcPct val="100000"/>
              </a:lnSpc>
              <a:spcBef>
                <a:spcPct val="0"/>
              </a:spcBef>
              <a:spcAft>
                <a:spcPts val="1200"/>
              </a:spcAft>
              <a:buClrTx/>
              <a:buSzTx/>
              <a:buFontTx/>
              <a:buNone/>
              <a:tabLst/>
            </a:pPr>
            <a:r>
              <a:rPr kumimoji="0" lang="fa-IR" altLang="fa-IR" sz="2800" b="1" i="0" u="none" strike="noStrike" cap="none" normalizeH="0" baseline="0" dirty="0">
                <a:ln>
                  <a:noFill/>
                </a:ln>
                <a:solidFill>
                  <a:schemeClr val="bg1"/>
                </a:solidFill>
                <a:effectLst/>
                <a:latin typeface="Calibri" panose="020F0502020204030204" pitchFamily="34" charset="0"/>
                <a:ea typeface="Calibri" panose="020F0502020204030204" pitchFamily="34" charset="0"/>
                <a:cs typeface="Arial" panose="020B0604020202020204" pitchFamily="34" charset="0"/>
              </a:rPr>
              <a:t>عدم دقت قابل قبول</a:t>
            </a:r>
            <a:endParaRPr kumimoji="0" lang="fa-IR" altLang="fa-IR" sz="4400" b="1" i="0" u="none" strike="noStrike" cap="none" normalizeH="0" baseline="0" dirty="0">
              <a:ln>
                <a:noFill/>
              </a:ln>
              <a:solidFill>
                <a:schemeClr val="bg1"/>
              </a:solidFill>
              <a:effectLst/>
              <a:latin typeface="Arial" panose="020B0604020202020204" pitchFamily="34" charset="0"/>
              <a:cs typeface="Arial" panose="020B0604020202020204" pitchFamily="34" charset="0"/>
            </a:endParaRPr>
          </a:p>
        </p:txBody>
      </p:sp>
      <p:sp>
        <p:nvSpPr>
          <p:cNvPr id="14" name="Text Box 4">
            <a:extLst>
              <a:ext uri="{FF2B5EF4-FFF2-40B4-BE49-F238E27FC236}">
                <a16:creationId xmlns:a16="http://schemas.microsoft.com/office/drawing/2014/main" id="{7210ADDE-4582-406F-AF23-231C3E310D57}"/>
              </a:ext>
            </a:extLst>
          </p:cNvPr>
          <p:cNvSpPr txBox="1">
            <a:spLocks noChangeArrowheads="1"/>
          </p:cNvSpPr>
          <p:nvPr/>
        </p:nvSpPr>
        <p:spPr bwMode="auto">
          <a:xfrm>
            <a:off x="4256687" y="5559623"/>
            <a:ext cx="71205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a:solidFill>
                  <a:srgbClr val="000000"/>
                </a:solidFill>
                <a:miter lim="800000"/>
                <a:headEnd/>
                <a:tailEnd/>
              </a14:hiddenLine>
            </a:ext>
          </a:extLst>
        </p:spPr>
        <p:txBody>
          <a:bodyPr vert="horz" wrap="none" lIns="91440" tIns="45720" rIns="91440" bIns="45720" numCol="1" anchor="t"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fa-IR" sz="2800" b="1" i="0" u="none" strike="noStrike" cap="none" normalizeH="0" baseline="3000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Bias</a:t>
            </a:r>
            <a:r>
              <a:rPr kumimoji="0" lang="fa-IR" altLang="fa-IR" sz="2800" b="1" i="0" u="none" strike="noStrike" cap="none" normalizeH="0" baseline="-3000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a</a:t>
            </a:r>
            <a:endParaRPr kumimoji="0" lang="fa-IR" altLang="fa-IR" sz="3200" b="1" i="0" u="none" strike="noStrike" cap="none" normalizeH="0" baseline="0" dirty="0">
              <a:ln>
                <a:noFill/>
              </a:ln>
              <a:solidFill>
                <a:schemeClr val="tx1"/>
              </a:solidFill>
              <a:effectLst/>
              <a:latin typeface="Arial" panose="020B0604020202020204" pitchFamily="34" charset="0"/>
            </a:endParaRPr>
          </a:p>
        </p:txBody>
      </p:sp>
      <p:sp>
        <p:nvSpPr>
          <p:cNvPr id="15" name="Rectangle 14">
            <a:extLst>
              <a:ext uri="{FF2B5EF4-FFF2-40B4-BE49-F238E27FC236}">
                <a16:creationId xmlns:a16="http://schemas.microsoft.com/office/drawing/2014/main" id="{E98A7370-9338-440E-A0BE-3182474C240C}"/>
              </a:ext>
            </a:extLst>
          </p:cNvPr>
          <p:cNvSpPr>
            <a:spLocks noChangeArrowheads="1"/>
          </p:cNvSpPr>
          <p:nvPr/>
        </p:nvSpPr>
        <p:spPr bwMode="auto">
          <a:xfrm>
            <a:off x="866464" y="1672208"/>
            <a:ext cx="3657600" cy="1828800"/>
          </a:xfrm>
          <a:prstGeom prst="rect">
            <a:avLst/>
          </a:prstGeom>
          <a:gradFill rotWithShape="0">
            <a:gsLst>
              <a:gs pos="0">
                <a:srgbClr val="FAC6B8"/>
              </a:gs>
              <a:gs pos="20000">
                <a:srgbClr val="FAC6B8"/>
              </a:gs>
              <a:gs pos="100000">
                <a:srgbClr val="FF0000"/>
              </a:gs>
            </a:gsLst>
            <a:lin ang="16200000"/>
          </a:gradFill>
          <a:ln>
            <a:noFill/>
          </a:ln>
          <a:extLst>
            <a:ext uri="{91240B29-F687-4F45-9708-019B960494DF}">
              <a14:hiddenLine xmlns:a14="http://schemas.microsoft.com/office/drawing/2010/main" w="12700">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algn="ctr" rtl="1" eaLnBrk="0" fontAlgn="base" hangingPunct="0">
              <a:spcBef>
                <a:spcPct val="0"/>
              </a:spcBef>
              <a:spcAft>
                <a:spcPts val="1200"/>
              </a:spcAft>
            </a:pPr>
            <a:r>
              <a:rPr lang="fa-IR" altLang="fa-IR" sz="2800" b="1" dirty="0">
                <a:solidFill>
                  <a:srgbClr val="00B050"/>
                </a:solidFill>
                <a:latin typeface="Calibri" panose="020F0502020204030204" pitchFamily="34" charset="0"/>
                <a:ea typeface="Calibri" panose="020F0502020204030204" pitchFamily="34" charset="0"/>
                <a:cs typeface="Arial" panose="020B0604020202020204" pitchFamily="34" charset="0"/>
              </a:rPr>
              <a:t>عدم صحت قابل قبول</a:t>
            </a:r>
            <a:endParaRPr lang="en-US" altLang="fa-IR" sz="2800" b="1" dirty="0">
              <a:solidFill>
                <a:srgbClr val="00B050"/>
              </a:solidFill>
              <a:latin typeface="Calibri" panose="020F0502020204030204" pitchFamily="34" charset="0"/>
              <a:ea typeface="Calibri" panose="020F0502020204030204" pitchFamily="34" charset="0"/>
              <a:cs typeface="Arial" panose="020B0604020202020204" pitchFamily="34" charset="0"/>
            </a:endParaRPr>
          </a:p>
          <a:p>
            <a:pPr algn="ctr" rtl="1" eaLnBrk="0" fontAlgn="base" hangingPunct="0">
              <a:spcBef>
                <a:spcPct val="0"/>
              </a:spcBef>
              <a:spcAft>
                <a:spcPts val="1200"/>
              </a:spcAft>
            </a:pPr>
            <a:r>
              <a:rPr lang="fa-IR" altLang="fa-IR" sz="2800" b="1" dirty="0">
                <a:solidFill>
                  <a:schemeClr val="bg1"/>
                </a:solidFill>
                <a:latin typeface="Calibri" panose="020F0502020204030204" pitchFamily="34" charset="0"/>
                <a:ea typeface="Calibri" panose="020F0502020204030204" pitchFamily="34" charset="0"/>
                <a:cs typeface="Arial" panose="020B0604020202020204" pitchFamily="34" charset="0"/>
              </a:rPr>
              <a:t>عدم دقت غیرقابل قبول</a:t>
            </a:r>
          </a:p>
        </p:txBody>
      </p:sp>
      <p:sp>
        <p:nvSpPr>
          <p:cNvPr id="16" name="Rectangle 15">
            <a:extLst>
              <a:ext uri="{FF2B5EF4-FFF2-40B4-BE49-F238E27FC236}">
                <a16:creationId xmlns:a16="http://schemas.microsoft.com/office/drawing/2014/main" id="{BFE9A693-C294-44B8-8DF9-70656D1EA259}"/>
              </a:ext>
            </a:extLst>
          </p:cNvPr>
          <p:cNvSpPr>
            <a:spLocks noChangeArrowheads="1"/>
          </p:cNvSpPr>
          <p:nvPr/>
        </p:nvSpPr>
        <p:spPr bwMode="auto">
          <a:xfrm>
            <a:off x="4514800" y="3501008"/>
            <a:ext cx="3657600" cy="1828800"/>
          </a:xfrm>
          <a:prstGeom prst="rect">
            <a:avLst/>
          </a:prstGeom>
          <a:gradFill flip="none" rotWithShape="1">
            <a:gsLst>
              <a:gs pos="0">
                <a:srgbClr val="FF0000"/>
              </a:gs>
              <a:gs pos="100000">
                <a:schemeClr val="accent5">
                  <a:lumMod val="40000"/>
                  <a:lumOff val="60000"/>
                </a:schemeClr>
              </a:gs>
            </a:gsLst>
            <a:lin ang="10800000" scaled="1"/>
            <a:tileRect/>
          </a:gradFill>
          <a:ln>
            <a:noFill/>
          </a:ln>
        </p:spPr>
        <p:txBody>
          <a:bodyPr vert="horz" wrap="square" lIns="91440" tIns="45720" rIns="91440" bIns="45720" numCol="1" anchor="ctr" anchorCtr="0" compatLnSpc="1">
            <a:prstTxWarp prst="textNoShape">
              <a:avLst/>
            </a:prstTxWarp>
          </a:bodyPr>
          <a:lstStyle/>
          <a:p>
            <a:pPr algn="ctr" rtl="1" eaLnBrk="0" fontAlgn="base" hangingPunct="0">
              <a:spcBef>
                <a:spcPct val="0"/>
              </a:spcBef>
              <a:spcAft>
                <a:spcPts val="1200"/>
              </a:spcAft>
            </a:pPr>
            <a:r>
              <a:rPr lang="fa-IR" altLang="fa-IR" sz="2800" b="1" dirty="0">
                <a:solidFill>
                  <a:schemeClr val="bg1"/>
                </a:solidFill>
                <a:latin typeface="Calibri" panose="020F0502020204030204" pitchFamily="34" charset="0"/>
                <a:cs typeface="Arial" panose="020B0604020202020204" pitchFamily="34" charset="0"/>
              </a:rPr>
              <a:t>عدم صحت غیرقابل قبول</a:t>
            </a:r>
            <a:endParaRPr lang="en-US" altLang="fa-IR" sz="2800" b="1" dirty="0">
              <a:solidFill>
                <a:schemeClr val="bg1"/>
              </a:solidFill>
              <a:latin typeface="Calibri" panose="020F0502020204030204" pitchFamily="34" charset="0"/>
              <a:cs typeface="Arial" panose="020B0604020202020204" pitchFamily="34" charset="0"/>
            </a:endParaRPr>
          </a:p>
          <a:p>
            <a:pPr algn="ctr" rtl="1" eaLnBrk="0" fontAlgn="base" hangingPunct="0">
              <a:spcBef>
                <a:spcPct val="0"/>
              </a:spcBef>
              <a:spcAft>
                <a:spcPts val="1200"/>
              </a:spcAft>
            </a:pPr>
            <a:r>
              <a:rPr lang="fa-IR" altLang="fa-IR" sz="2800" b="1" dirty="0">
                <a:solidFill>
                  <a:srgbClr val="00B050"/>
                </a:solidFill>
                <a:latin typeface="Calibri" panose="020F0502020204030204" pitchFamily="34" charset="0"/>
                <a:cs typeface="Arial" panose="020B0604020202020204" pitchFamily="34" charset="0"/>
              </a:rPr>
              <a:t>عدم دقت قابل قبول</a:t>
            </a:r>
          </a:p>
        </p:txBody>
      </p:sp>
      <p:sp>
        <p:nvSpPr>
          <p:cNvPr id="17" name="Rectangle 16">
            <a:extLst>
              <a:ext uri="{FF2B5EF4-FFF2-40B4-BE49-F238E27FC236}">
                <a16:creationId xmlns:a16="http://schemas.microsoft.com/office/drawing/2014/main" id="{61DB1357-9650-4692-9763-D80657FB781C}"/>
              </a:ext>
            </a:extLst>
          </p:cNvPr>
          <p:cNvSpPr>
            <a:spLocks noChangeArrowheads="1"/>
          </p:cNvSpPr>
          <p:nvPr/>
        </p:nvSpPr>
        <p:spPr bwMode="auto">
          <a:xfrm>
            <a:off x="4514800" y="1672208"/>
            <a:ext cx="3657600" cy="1828800"/>
          </a:xfrm>
          <a:prstGeom prst="rect">
            <a:avLst/>
          </a:prstGeom>
          <a:gradFill rotWithShape="1">
            <a:gsLst>
              <a:gs pos="0">
                <a:srgbClr val="F7A791"/>
              </a:gs>
              <a:gs pos="100000">
                <a:srgbClr val="FF0000"/>
              </a:gs>
            </a:gsLst>
            <a:lin ang="18900000" scaled="1"/>
          </a:gradFill>
          <a:ln>
            <a:noFill/>
          </a:ln>
          <a:extLst>
            <a:ext uri="{91240B29-F687-4F45-9708-019B960494DF}">
              <a14:hiddenLine xmlns:a14="http://schemas.microsoft.com/office/drawing/2010/main" w="12700">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marR="0" lvl="0" indent="0" algn="ctr" rtl="1" eaLnBrk="0" fontAlgn="base" hangingPunct="0">
              <a:lnSpc>
                <a:spcPct val="100000"/>
              </a:lnSpc>
              <a:spcBef>
                <a:spcPct val="0"/>
              </a:spcBef>
              <a:spcAft>
                <a:spcPts val="1200"/>
              </a:spcAft>
              <a:buClrTx/>
              <a:buSzTx/>
              <a:buFontTx/>
              <a:buNone/>
              <a:tabLst/>
            </a:pPr>
            <a:r>
              <a:rPr lang="fa-IR" altLang="fa-IR" sz="2800" b="1" dirty="0">
                <a:solidFill>
                  <a:schemeClr val="bg1"/>
                </a:solidFill>
                <a:latin typeface="Calibri" panose="020F0502020204030204" pitchFamily="34" charset="0"/>
                <a:cs typeface="Arial" panose="020B0604020202020204" pitchFamily="34" charset="0"/>
              </a:rPr>
              <a:t>عدم صحت غیرقابل قبول</a:t>
            </a:r>
            <a:endParaRPr lang="en-US" altLang="fa-IR" sz="2800" b="1" dirty="0">
              <a:solidFill>
                <a:schemeClr val="bg1"/>
              </a:solidFill>
              <a:latin typeface="Calibri" panose="020F0502020204030204" pitchFamily="34" charset="0"/>
              <a:cs typeface="Arial" panose="020B0604020202020204" pitchFamily="34" charset="0"/>
            </a:endParaRPr>
          </a:p>
          <a:p>
            <a:pPr marR="0" lvl="0" indent="0" algn="ctr" rtl="1" eaLnBrk="0" fontAlgn="base" hangingPunct="0">
              <a:lnSpc>
                <a:spcPct val="100000"/>
              </a:lnSpc>
              <a:spcBef>
                <a:spcPct val="0"/>
              </a:spcBef>
              <a:spcAft>
                <a:spcPts val="1200"/>
              </a:spcAft>
              <a:buClrTx/>
              <a:buSzTx/>
              <a:buFontTx/>
              <a:buNone/>
              <a:tabLst/>
            </a:pPr>
            <a:r>
              <a:rPr lang="fa-IR" altLang="fa-IR" sz="2800" b="1" dirty="0">
                <a:solidFill>
                  <a:schemeClr val="bg1"/>
                </a:solidFill>
                <a:latin typeface="Calibri" panose="020F0502020204030204" pitchFamily="34" charset="0"/>
                <a:cs typeface="Arial" panose="020B0604020202020204" pitchFamily="34" charset="0"/>
              </a:rPr>
              <a:t>عدم دقت قابل قبول</a:t>
            </a:r>
          </a:p>
        </p:txBody>
      </p:sp>
      <p:cxnSp>
        <p:nvCxnSpPr>
          <p:cNvPr id="13" name="Straight Connector 12">
            <a:extLst>
              <a:ext uri="{FF2B5EF4-FFF2-40B4-BE49-F238E27FC236}">
                <a16:creationId xmlns:a16="http://schemas.microsoft.com/office/drawing/2014/main" id="{345F9AAB-DF61-4E62-A980-AC72BBF2970C}"/>
              </a:ext>
            </a:extLst>
          </p:cNvPr>
          <p:cNvCxnSpPr/>
          <p:nvPr/>
        </p:nvCxnSpPr>
        <p:spPr>
          <a:xfrm flipH="1">
            <a:off x="4524064" y="1321768"/>
            <a:ext cx="0" cy="4206240"/>
          </a:xfrm>
          <a:prstGeom prst="line">
            <a:avLst/>
          </a:prstGeom>
          <a:ln w="28575">
            <a:solidFill>
              <a:schemeClr val="tx1">
                <a:lumMod val="65000"/>
                <a:lumOff val="3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E61B759A-64FF-4107-9708-1923C66499A8}"/>
              </a:ext>
            </a:extLst>
          </p:cNvPr>
          <p:cNvCxnSpPr/>
          <p:nvPr/>
        </p:nvCxnSpPr>
        <p:spPr>
          <a:xfrm flipH="1">
            <a:off x="592144" y="3525415"/>
            <a:ext cx="7863840" cy="0"/>
          </a:xfrm>
          <a:prstGeom prst="line">
            <a:avLst/>
          </a:prstGeom>
          <a:ln w="28575">
            <a:solidFill>
              <a:schemeClr val="tx1">
                <a:lumMod val="65000"/>
                <a:lumOff val="35000"/>
              </a:schemeClr>
            </a:solidFill>
            <a:prstDash val="sys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22006529"/>
      </p:ext>
    </p:extLst>
  </p:cSld>
  <p:clrMapOvr>
    <a:masterClrMapping/>
  </p:clrMapOvr>
  <mc:AlternateContent xmlns:mc="http://schemas.openxmlformats.org/markup-compatibility/2006" xmlns:p14="http://schemas.microsoft.com/office/powerpoint/2010/main">
    <mc:Choice Requires="p14">
      <p:transition spd="slow" p14:dur="1200">
        <p14:prism dir="u"/>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par>
                                <p:cTn id="8" presetID="22" presetClass="entr" presetSubtype="4"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wipe(down)">
                                      <p:cBhvr>
                                        <p:cTn id="10" dur="500"/>
                                        <p:tgtEl>
                                          <p:spTgt spid="2"/>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500"/>
                                        <p:tgtEl>
                                          <p:spTgt spid="9"/>
                                        </p:tgtEl>
                                      </p:cBhvr>
                                    </p:animEffect>
                                  </p:childTnLst>
                                </p:cTn>
                              </p:par>
                            </p:childTnLst>
                          </p:cTn>
                        </p:par>
                        <p:par>
                          <p:cTn id="15" fill="hold">
                            <p:stCondLst>
                              <p:cond delay="1000"/>
                            </p:stCondLst>
                            <p:childTnLst>
                              <p:par>
                                <p:cTn id="16" presetID="10" presetClass="entr" presetSubtype="0" fill="hold" grpId="0" nodeType="after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500"/>
                                        <p:tgtEl>
                                          <p:spTgt spid="10"/>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8"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wipe(left)">
                                      <p:cBhvr>
                                        <p:cTn id="23" dur="500"/>
                                        <p:tgtEl>
                                          <p:spTgt spid="8"/>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nodeType="click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wipe(left)">
                                      <p:cBhvr>
                                        <p:cTn id="28" dur="500"/>
                                        <p:tgtEl>
                                          <p:spTgt spid="12"/>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4" fill="hold" grpId="0" nodeType="clickEffect">
                                  <p:stCondLst>
                                    <p:cond delay="0"/>
                                  </p:stCondLst>
                                  <p:childTnLst>
                                    <p:set>
                                      <p:cBhvr>
                                        <p:cTn id="32" dur="1" fill="hold">
                                          <p:stCondLst>
                                            <p:cond delay="0"/>
                                          </p:stCondLst>
                                        </p:cTn>
                                        <p:tgtEl>
                                          <p:spTgt spid="14"/>
                                        </p:tgtEl>
                                        <p:attrNameLst>
                                          <p:attrName>style.visibility</p:attrName>
                                        </p:attrNameLst>
                                      </p:cBhvr>
                                      <p:to>
                                        <p:strVal val="visible"/>
                                      </p:to>
                                    </p:set>
                                    <p:animEffect transition="in" filter="wipe(down)">
                                      <p:cBhvr>
                                        <p:cTn id="33" dur="500"/>
                                        <p:tgtEl>
                                          <p:spTgt spid="14"/>
                                        </p:tgtEl>
                                      </p:cBhvr>
                                    </p:animEffect>
                                  </p:childTnLst>
                                </p:cTn>
                              </p:par>
                            </p:childTnLst>
                          </p:cTn>
                        </p:par>
                      </p:childTnLst>
                    </p:cTn>
                  </p:par>
                  <p:par>
                    <p:cTn id="34" fill="hold">
                      <p:stCondLst>
                        <p:cond delay="indefinite"/>
                      </p:stCondLst>
                      <p:childTnLst>
                        <p:par>
                          <p:cTn id="35" fill="hold">
                            <p:stCondLst>
                              <p:cond delay="0"/>
                            </p:stCondLst>
                            <p:childTnLst>
                              <p:par>
                                <p:cTn id="36" presetID="22" presetClass="entr" presetSubtype="4" fill="hold" nodeType="clickEffect">
                                  <p:stCondLst>
                                    <p:cond delay="0"/>
                                  </p:stCondLst>
                                  <p:childTnLst>
                                    <p:set>
                                      <p:cBhvr>
                                        <p:cTn id="37" dur="1" fill="hold">
                                          <p:stCondLst>
                                            <p:cond delay="0"/>
                                          </p:stCondLst>
                                        </p:cTn>
                                        <p:tgtEl>
                                          <p:spTgt spid="13"/>
                                        </p:tgtEl>
                                        <p:attrNameLst>
                                          <p:attrName>style.visibility</p:attrName>
                                        </p:attrNameLst>
                                      </p:cBhvr>
                                      <p:to>
                                        <p:strVal val="visible"/>
                                      </p:to>
                                    </p:set>
                                    <p:animEffect transition="in" filter="wipe(down)">
                                      <p:cBhvr>
                                        <p:cTn id="38" dur="500"/>
                                        <p:tgtEl>
                                          <p:spTgt spid="13"/>
                                        </p:tgtEl>
                                      </p:cBhvr>
                                    </p:animEffect>
                                  </p:childTnLst>
                                </p:cTn>
                              </p:par>
                            </p:childTnLst>
                          </p:cTn>
                        </p:par>
                      </p:childTnLst>
                    </p:cTn>
                  </p:par>
                  <p:par>
                    <p:cTn id="39" fill="hold">
                      <p:stCondLst>
                        <p:cond delay="indefinite"/>
                      </p:stCondLst>
                      <p:childTnLst>
                        <p:par>
                          <p:cTn id="40" fill="hold">
                            <p:stCondLst>
                              <p:cond delay="0"/>
                            </p:stCondLst>
                            <p:childTnLst>
                              <p:par>
                                <p:cTn id="41" presetID="14" presetClass="entr" presetSubtype="10" fill="hold" grpId="0" nodeType="clickEffect">
                                  <p:stCondLst>
                                    <p:cond delay="0"/>
                                  </p:stCondLst>
                                  <p:childTnLst>
                                    <p:set>
                                      <p:cBhvr>
                                        <p:cTn id="42" dur="1" fill="hold">
                                          <p:stCondLst>
                                            <p:cond delay="0"/>
                                          </p:stCondLst>
                                        </p:cTn>
                                        <p:tgtEl>
                                          <p:spTgt spid="11"/>
                                        </p:tgtEl>
                                        <p:attrNameLst>
                                          <p:attrName>style.visibility</p:attrName>
                                        </p:attrNameLst>
                                      </p:cBhvr>
                                      <p:to>
                                        <p:strVal val="visible"/>
                                      </p:to>
                                    </p:set>
                                    <p:animEffect transition="in" filter="randombar(horizontal)">
                                      <p:cBhvr>
                                        <p:cTn id="43" dur="500"/>
                                        <p:tgtEl>
                                          <p:spTgt spid="11"/>
                                        </p:tgtEl>
                                      </p:cBhvr>
                                    </p:animEffect>
                                  </p:childTnLst>
                                </p:cTn>
                              </p:par>
                            </p:childTnLst>
                          </p:cTn>
                        </p:par>
                      </p:childTnLst>
                    </p:cTn>
                  </p:par>
                  <p:par>
                    <p:cTn id="44" fill="hold">
                      <p:stCondLst>
                        <p:cond delay="indefinite"/>
                      </p:stCondLst>
                      <p:childTnLst>
                        <p:par>
                          <p:cTn id="45" fill="hold">
                            <p:stCondLst>
                              <p:cond delay="0"/>
                            </p:stCondLst>
                            <p:childTnLst>
                              <p:par>
                                <p:cTn id="46" presetID="14" presetClass="entr" presetSubtype="10" fill="hold" grpId="0" nodeType="clickEffect">
                                  <p:stCondLst>
                                    <p:cond delay="0"/>
                                  </p:stCondLst>
                                  <p:childTnLst>
                                    <p:set>
                                      <p:cBhvr>
                                        <p:cTn id="47" dur="1" fill="hold">
                                          <p:stCondLst>
                                            <p:cond delay="0"/>
                                          </p:stCondLst>
                                        </p:cTn>
                                        <p:tgtEl>
                                          <p:spTgt spid="15"/>
                                        </p:tgtEl>
                                        <p:attrNameLst>
                                          <p:attrName>style.visibility</p:attrName>
                                        </p:attrNameLst>
                                      </p:cBhvr>
                                      <p:to>
                                        <p:strVal val="visible"/>
                                      </p:to>
                                    </p:set>
                                    <p:animEffect transition="in" filter="randombar(horizontal)">
                                      <p:cBhvr>
                                        <p:cTn id="48" dur="500"/>
                                        <p:tgtEl>
                                          <p:spTgt spid="15"/>
                                        </p:tgtEl>
                                      </p:cBhvr>
                                    </p:animEffect>
                                  </p:childTnLst>
                                </p:cTn>
                              </p:par>
                            </p:childTnLst>
                          </p:cTn>
                        </p:par>
                      </p:childTnLst>
                    </p:cTn>
                  </p:par>
                  <p:par>
                    <p:cTn id="49" fill="hold">
                      <p:stCondLst>
                        <p:cond delay="indefinite"/>
                      </p:stCondLst>
                      <p:childTnLst>
                        <p:par>
                          <p:cTn id="50" fill="hold">
                            <p:stCondLst>
                              <p:cond delay="0"/>
                            </p:stCondLst>
                            <p:childTnLst>
                              <p:par>
                                <p:cTn id="51" presetID="14" presetClass="entr" presetSubtype="10" fill="hold" grpId="0" nodeType="clickEffect">
                                  <p:stCondLst>
                                    <p:cond delay="0"/>
                                  </p:stCondLst>
                                  <p:childTnLst>
                                    <p:set>
                                      <p:cBhvr>
                                        <p:cTn id="52" dur="1" fill="hold">
                                          <p:stCondLst>
                                            <p:cond delay="0"/>
                                          </p:stCondLst>
                                        </p:cTn>
                                        <p:tgtEl>
                                          <p:spTgt spid="16"/>
                                        </p:tgtEl>
                                        <p:attrNameLst>
                                          <p:attrName>style.visibility</p:attrName>
                                        </p:attrNameLst>
                                      </p:cBhvr>
                                      <p:to>
                                        <p:strVal val="visible"/>
                                      </p:to>
                                    </p:set>
                                    <p:animEffect transition="in" filter="randombar(horizontal)">
                                      <p:cBhvr>
                                        <p:cTn id="53" dur="500"/>
                                        <p:tgtEl>
                                          <p:spTgt spid="16"/>
                                        </p:tgtEl>
                                      </p:cBhvr>
                                    </p:animEffect>
                                  </p:childTnLst>
                                </p:cTn>
                              </p:par>
                            </p:childTnLst>
                          </p:cTn>
                        </p:par>
                      </p:childTnLst>
                    </p:cTn>
                  </p:par>
                  <p:par>
                    <p:cTn id="54" fill="hold">
                      <p:stCondLst>
                        <p:cond delay="indefinite"/>
                      </p:stCondLst>
                      <p:childTnLst>
                        <p:par>
                          <p:cTn id="55" fill="hold">
                            <p:stCondLst>
                              <p:cond delay="0"/>
                            </p:stCondLst>
                            <p:childTnLst>
                              <p:par>
                                <p:cTn id="56" presetID="14" presetClass="entr" presetSubtype="10" fill="hold" grpId="0" nodeType="clickEffect">
                                  <p:stCondLst>
                                    <p:cond delay="0"/>
                                  </p:stCondLst>
                                  <p:childTnLst>
                                    <p:set>
                                      <p:cBhvr>
                                        <p:cTn id="57" dur="1" fill="hold">
                                          <p:stCondLst>
                                            <p:cond delay="0"/>
                                          </p:stCondLst>
                                        </p:cTn>
                                        <p:tgtEl>
                                          <p:spTgt spid="17"/>
                                        </p:tgtEl>
                                        <p:attrNameLst>
                                          <p:attrName>style.visibility</p:attrName>
                                        </p:attrNameLst>
                                      </p:cBhvr>
                                      <p:to>
                                        <p:strVal val="visible"/>
                                      </p:to>
                                    </p:set>
                                    <p:animEffect transition="in" filter="randombar(horizontal)">
                                      <p:cBhvr>
                                        <p:cTn id="58"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11" grpId="0" animBg="1"/>
      <p:bldP spid="14" grpId="0"/>
      <p:bldP spid="15" grpId="0" animBg="1"/>
      <p:bldP spid="16" grpId="0" animBg="1"/>
      <p:bldP spid="17"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67544" y="404664"/>
            <a:ext cx="3957109" cy="584775"/>
          </a:xfrm>
          <a:prstGeom prst="rect">
            <a:avLst/>
          </a:prstGeom>
        </p:spPr>
        <p:txBody>
          <a:bodyPr wrap="none">
            <a:spAutoFit/>
          </a:bodyPr>
          <a:lstStyle/>
          <a:p>
            <a:r>
              <a:rPr lang="en-US" sz="3200" b="1" dirty="0">
                <a:solidFill>
                  <a:srgbClr val="00B0F0"/>
                </a:solidFill>
              </a:rPr>
              <a:t>Desirable</a:t>
            </a:r>
            <a:r>
              <a:rPr lang="en-US" sz="3200" b="1" dirty="0"/>
              <a:t> </a:t>
            </a:r>
            <a:r>
              <a:rPr lang="en-US" sz="3200" b="1" dirty="0">
                <a:solidFill>
                  <a:srgbClr val="00B0F0"/>
                </a:solidFill>
              </a:rPr>
              <a:t>Biologic APS</a:t>
            </a:r>
          </a:p>
        </p:txBody>
      </p:sp>
      <p:sp>
        <p:nvSpPr>
          <p:cNvPr id="2" name="Content Placeholder 1"/>
          <p:cNvSpPr>
            <a:spLocks noGrp="1"/>
          </p:cNvSpPr>
          <p:nvPr>
            <p:ph idx="1"/>
          </p:nvPr>
        </p:nvSpPr>
        <p:spPr>
          <a:xfrm>
            <a:off x="628650" y="1700808"/>
            <a:ext cx="7886700" cy="4752528"/>
          </a:xfrm>
        </p:spPr>
        <p:txBody>
          <a:bodyPr>
            <a:normAutofit fontScale="92500" lnSpcReduction="20000"/>
          </a:bodyPr>
          <a:lstStyle/>
          <a:p>
            <a:pPr marL="0" indent="0">
              <a:spcBef>
                <a:spcPts val="600"/>
              </a:spcBef>
              <a:spcAft>
                <a:spcPts val="1800"/>
              </a:spcAft>
              <a:buNone/>
            </a:pPr>
            <a:r>
              <a:rPr lang="en-US" dirty="0"/>
              <a:t>	Allowable CV: 	I% = 0.5 CVI</a:t>
            </a:r>
            <a:endParaRPr lang="en-US" baseline="-25000" dirty="0"/>
          </a:p>
          <a:p>
            <a:pPr marL="0" indent="0">
              <a:spcBef>
                <a:spcPts val="600"/>
              </a:spcBef>
              <a:spcAft>
                <a:spcPts val="4800"/>
              </a:spcAft>
              <a:buNone/>
            </a:pPr>
            <a:r>
              <a:rPr lang="en-US" dirty="0"/>
              <a:t>	Allowable Bias:	B% = 0.25 [CVI</a:t>
            </a:r>
            <a:r>
              <a:rPr lang="en-US" baseline="30000" dirty="0"/>
              <a:t>2</a:t>
            </a:r>
            <a:r>
              <a:rPr lang="en-US" dirty="0"/>
              <a:t> + CVG</a:t>
            </a:r>
            <a:r>
              <a:rPr lang="en-US" baseline="30000" dirty="0"/>
              <a:t>2</a:t>
            </a:r>
            <a:r>
              <a:rPr lang="en-US" dirty="0"/>
              <a:t>]</a:t>
            </a:r>
            <a:r>
              <a:rPr lang="en-US" baseline="30000" dirty="0"/>
              <a:t>1/2</a:t>
            </a:r>
          </a:p>
          <a:p>
            <a:pPr marL="0" indent="0" algn="r" rtl="1">
              <a:spcBef>
                <a:spcPts val="600"/>
              </a:spcBef>
              <a:spcAft>
                <a:spcPts val="1200"/>
              </a:spcAft>
              <a:buNone/>
            </a:pPr>
            <a:r>
              <a:rPr lang="fa-IR" b="1" i="1" dirty="0">
                <a:solidFill>
                  <a:srgbClr val="FF0000"/>
                </a:solidFill>
              </a:rPr>
              <a:t>چالش پایش کیفیت خارجی </a:t>
            </a:r>
            <a:r>
              <a:rPr lang="en-US" b="1" i="1" dirty="0">
                <a:solidFill>
                  <a:srgbClr val="FF0000"/>
                </a:solidFill>
              </a:rPr>
              <a:t>(EQA)</a:t>
            </a:r>
            <a:r>
              <a:rPr lang="fa-IR" b="1" i="1" dirty="0">
                <a:solidFill>
                  <a:srgbClr val="FF0000"/>
                </a:solidFill>
              </a:rPr>
              <a:t>!</a:t>
            </a:r>
            <a:endParaRPr lang="en-US" b="1" i="1" dirty="0">
              <a:solidFill>
                <a:srgbClr val="FF0000"/>
              </a:solidFill>
            </a:endParaRPr>
          </a:p>
          <a:p>
            <a:pPr marL="0" indent="0" algn="r" rtl="1">
              <a:spcBef>
                <a:spcPts val="600"/>
              </a:spcBef>
              <a:spcAft>
                <a:spcPts val="1200"/>
              </a:spcAft>
              <a:buNone/>
            </a:pPr>
            <a:r>
              <a:rPr lang="fa-IR" sz="3200" b="1" u="sng" dirty="0"/>
              <a:t>مثال</a:t>
            </a:r>
          </a:p>
          <a:p>
            <a:pPr marL="0" indent="0" algn="r">
              <a:spcBef>
                <a:spcPts val="600"/>
              </a:spcBef>
              <a:spcAft>
                <a:spcPts val="1200"/>
              </a:spcAft>
              <a:buNone/>
            </a:pPr>
            <a:r>
              <a:rPr lang="en-US" sz="3200" b="1" dirty="0" err="1"/>
              <a:t>CV</a:t>
            </a:r>
            <a:r>
              <a:rPr lang="en-US" sz="3200" b="1" baseline="-25000" dirty="0" err="1"/>
              <a:t>a</a:t>
            </a:r>
            <a:r>
              <a:rPr lang="en-US" sz="3200" dirty="0"/>
              <a:t> </a:t>
            </a:r>
            <a:r>
              <a:rPr lang="en-US" sz="3200" b="1" dirty="0"/>
              <a:t>= 2%</a:t>
            </a:r>
          </a:p>
          <a:p>
            <a:pPr marL="0" indent="0" algn="r">
              <a:spcBef>
                <a:spcPts val="600"/>
              </a:spcBef>
              <a:spcAft>
                <a:spcPts val="1200"/>
              </a:spcAft>
              <a:buNone/>
            </a:pPr>
            <a:r>
              <a:rPr lang="en-US" sz="3200" b="1" dirty="0"/>
              <a:t>B</a:t>
            </a:r>
            <a:r>
              <a:rPr lang="en-US" sz="3200" b="1" baseline="-25000" dirty="0"/>
              <a:t>a</a:t>
            </a:r>
            <a:r>
              <a:rPr lang="en-US" sz="3200" b="1" dirty="0"/>
              <a:t> = 3%</a:t>
            </a:r>
          </a:p>
          <a:p>
            <a:pPr marL="0" indent="0" algn="r">
              <a:spcBef>
                <a:spcPts val="600"/>
              </a:spcBef>
              <a:spcAft>
                <a:spcPts val="1200"/>
              </a:spcAft>
              <a:buNone/>
            </a:pPr>
            <a:r>
              <a:rPr lang="fa-IR" sz="3200" b="1" dirty="0"/>
              <a:t>مقدار هدف: 100</a:t>
            </a:r>
          </a:p>
          <a:p>
            <a:pPr marL="0" indent="0" algn="r">
              <a:spcBef>
                <a:spcPts val="600"/>
              </a:spcBef>
              <a:spcAft>
                <a:spcPts val="600"/>
              </a:spcAft>
              <a:buNone/>
            </a:pPr>
            <a:r>
              <a:rPr lang="fa-IR" sz="3200" b="1" dirty="0"/>
              <a:t>حداکثر یا حداقل جواب قابل قبول؟</a:t>
            </a:r>
          </a:p>
          <a:p>
            <a:pPr marL="0" indent="0" algn="l">
              <a:spcBef>
                <a:spcPts val="600"/>
              </a:spcBef>
              <a:spcAft>
                <a:spcPts val="600"/>
              </a:spcAft>
              <a:buNone/>
            </a:pPr>
            <a:endParaRPr lang="en-US" sz="3200" dirty="0"/>
          </a:p>
          <a:p>
            <a:pPr marL="0" indent="0">
              <a:spcBef>
                <a:spcPts val="0"/>
              </a:spcBef>
              <a:spcAft>
                <a:spcPts val="6000"/>
              </a:spcAft>
              <a:buNone/>
            </a:pPr>
            <a:endParaRPr lang="en-US" sz="2000" dirty="0"/>
          </a:p>
          <a:p>
            <a:pPr marL="0" indent="0">
              <a:spcBef>
                <a:spcPts val="0"/>
              </a:spcBef>
              <a:spcAft>
                <a:spcPts val="6000"/>
              </a:spcAft>
              <a:buNone/>
            </a:pPr>
            <a:endParaRPr lang="en-US" sz="2000" dirty="0"/>
          </a:p>
          <a:p>
            <a:endParaRPr lang="en-US" dirty="0"/>
          </a:p>
        </p:txBody>
      </p:sp>
    </p:spTree>
    <p:extLst>
      <p:ext uri="{BB962C8B-B14F-4D97-AF65-F5344CB8AC3E}">
        <p14:creationId xmlns:p14="http://schemas.microsoft.com/office/powerpoint/2010/main" val="3700543538"/>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3" end="3"/>
                                            </p:txEl>
                                          </p:spTgt>
                                        </p:tgtEl>
                                        <p:attrNameLst>
                                          <p:attrName>style.visibility</p:attrName>
                                        </p:attrNameLst>
                                      </p:cBhvr>
                                      <p:to>
                                        <p:strVal val="visible"/>
                                      </p:to>
                                    </p:set>
                                    <p:animEffect transition="in" filter="fade">
                                      <p:cBhvr>
                                        <p:cTn id="7" dur="1000"/>
                                        <p:tgtEl>
                                          <p:spTgt spid="2">
                                            <p:txEl>
                                              <p:pRg st="3" end="3"/>
                                            </p:txEl>
                                          </p:spTgt>
                                        </p:tgtEl>
                                      </p:cBhvr>
                                    </p:animEffect>
                                    <p:anim calcmode="lin" valueType="num">
                                      <p:cBhvr>
                                        <p:cTn id="8" dur="1000" fill="hold"/>
                                        <p:tgtEl>
                                          <p:spTgt spid="2">
                                            <p:txEl>
                                              <p:pRg st="3" end="3"/>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2">
                                            <p:txEl>
                                              <p:pRg st="4" end="4"/>
                                            </p:txEl>
                                          </p:spTgt>
                                        </p:tgtEl>
                                        <p:attrNameLst>
                                          <p:attrName>style.visibility</p:attrName>
                                        </p:attrNameLst>
                                      </p:cBhvr>
                                      <p:to>
                                        <p:strVal val="visible"/>
                                      </p:to>
                                    </p:set>
                                    <p:animEffect transition="in" filter="fade">
                                      <p:cBhvr>
                                        <p:cTn id="14" dur="1000"/>
                                        <p:tgtEl>
                                          <p:spTgt spid="2">
                                            <p:txEl>
                                              <p:pRg st="4" end="4"/>
                                            </p:txEl>
                                          </p:spTgt>
                                        </p:tgtEl>
                                      </p:cBhvr>
                                    </p:animEffect>
                                    <p:anim calcmode="lin" valueType="num">
                                      <p:cBhvr>
                                        <p:cTn id="15" dur="1000" fill="hold"/>
                                        <p:tgtEl>
                                          <p:spTgt spid="2">
                                            <p:txEl>
                                              <p:pRg st="4" end="4"/>
                                            </p:txEl>
                                          </p:spTgt>
                                        </p:tgtEl>
                                        <p:attrNameLst>
                                          <p:attrName>ppt_x</p:attrName>
                                        </p:attrNameLst>
                                      </p:cBhvr>
                                      <p:tavLst>
                                        <p:tav tm="0">
                                          <p:val>
                                            <p:strVal val="#ppt_x"/>
                                          </p:val>
                                        </p:tav>
                                        <p:tav tm="100000">
                                          <p:val>
                                            <p:strVal val="#ppt_x"/>
                                          </p:val>
                                        </p:tav>
                                      </p:tavLst>
                                    </p:anim>
                                    <p:anim calcmode="lin" valueType="num">
                                      <p:cBhvr>
                                        <p:cTn id="16" dur="1000" fill="hold"/>
                                        <p:tgtEl>
                                          <p:spTgt spid="2">
                                            <p:txEl>
                                              <p:pRg st="4" end="4"/>
                                            </p:txEl>
                                          </p:spTgt>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2">
                                            <p:txEl>
                                              <p:pRg st="5" end="5"/>
                                            </p:txEl>
                                          </p:spTgt>
                                        </p:tgtEl>
                                        <p:attrNameLst>
                                          <p:attrName>style.visibility</p:attrName>
                                        </p:attrNameLst>
                                      </p:cBhvr>
                                      <p:to>
                                        <p:strVal val="visible"/>
                                      </p:to>
                                    </p:set>
                                    <p:animEffect transition="in" filter="fade">
                                      <p:cBhvr>
                                        <p:cTn id="19" dur="1000"/>
                                        <p:tgtEl>
                                          <p:spTgt spid="2">
                                            <p:txEl>
                                              <p:pRg st="5" end="5"/>
                                            </p:txEl>
                                          </p:spTgt>
                                        </p:tgtEl>
                                      </p:cBhvr>
                                    </p:animEffect>
                                    <p:anim calcmode="lin" valueType="num">
                                      <p:cBhvr>
                                        <p:cTn id="20" dur="1000" fill="hold"/>
                                        <p:tgtEl>
                                          <p:spTgt spid="2">
                                            <p:txEl>
                                              <p:pRg st="5" end="5"/>
                                            </p:txEl>
                                          </p:spTgt>
                                        </p:tgtEl>
                                        <p:attrNameLst>
                                          <p:attrName>ppt_x</p:attrName>
                                        </p:attrNameLst>
                                      </p:cBhvr>
                                      <p:tavLst>
                                        <p:tav tm="0">
                                          <p:val>
                                            <p:strVal val="#ppt_x"/>
                                          </p:val>
                                        </p:tav>
                                        <p:tav tm="100000">
                                          <p:val>
                                            <p:strVal val="#ppt_x"/>
                                          </p:val>
                                        </p:tav>
                                      </p:tavLst>
                                    </p:anim>
                                    <p:anim calcmode="lin" valueType="num">
                                      <p:cBhvr>
                                        <p:cTn id="21" dur="1000" fill="hold"/>
                                        <p:tgtEl>
                                          <p:spTgt spid="2">
                                            <p:txEl>
                                              <p:pRg st="5" end="5"/>
                                            </p:txEl>
                                          </p:spTgt>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2">
                                            <p:txEl>
                                              <p:pRg st="6" end="6"/>
                                            </p:txEl>
                                          </p:spTgt>
                                        </p:tgtEl>
                                        <p:attrNameLst>
                                          <p:attrName>style.visibility</p:attrName>
                                        </p:attrNameLst>
                                      </p:cBhvr>
                                      <p:to>
                                        <p:strVal val="visible"/>
                                      </p:to>
                                    </p:set>
                                    <p:animEffect transition="in" filter="fade">
                                      <p:cBhvr>
                                        <p:cTn id="24" dur="1000"/>
                                        <p:tgtEl>
                                          <p:spTgt spid="2">
                                            <p:txEl>
                                              <p:pRg st="6" end="6"/>
                                            </p:txEl>
                                          </p:spTgt>
                                        </p:tgtEl>
                                      </p:cBhvr>
                                    </p:animEffect>
                                    <p:anim calcmode="lin" valueType="num">
                                      <p:cBhvr>
                                        <p:cTn id="25" dur="1000" fill="hold"/>
                                        <p:tgtEl>
                                          <p:spTgt spid="2">
                                            <p:txEl>
                                              <p:pRg st="6" end="6"/>
                                            </p:txEl>
                                          </p:spTgt>
                                        </p:tgtEl>
                                        <p:attrNameLst>
                                          <p:attrName>ppt_x</p:attrName>
                                        </p:attrNameLst>
                                      </p:cBhvr>
                                      <p:tavLst>
                                        <p:tav tm="0">
                                          <p:val>
                                            <p:strVal val="#ppt_x"/>
                                          </p:val>
                                        </p:tav>
                                        <p:tav tm="100000">
                                          <p:val>
                                            <p:strVal val="#ppt_x"/>
                                          </p:val>
                                        </p:tav>
                                      </p:tavLst>
                                    </p:anim>
                                    <p:anim calcmode="lin" valueType="num">
                                      <p:cBhvr>
                                        <p:cTn id="26" dur="1000" fill="hold"/>
                                        <p:tgtEl>
                                          <p:spTgt spid="2">
                                            <p:txEl>
                                              <p:pRg st="6" end="6"/>
                                            </p:txEl>
                                          </p:spTgt>
                                        </p:tgtEl>
                                        <p:attrNameLst>
                                          <p:attrName>ppt_y</p:attrName>
                                        </p:attrNameLst>
                                      </p:cBhvr>
                                      <p:tavLst>
                                        <p:tav tm="0">
                                          <p:val>
                                            <p:strVal val="#ppt_y+.1"/>
                                          </p:val>
                                        </p:tav>
                                        <p:tav tm="100000">
                                          <p:val>
                                            <p:strVal val="#ppt_y"/>
                                          </p:val>
                                        </p:tav>
                                      </p:tavLst>
                                    </p:anim>
                                  </p:childTnLst>
                                </p:cTn>
                              </p:par>
                              <p:par>
                                <p:cTn id="27" presetID="42" presetClass="entr" presetSubtype="0" fill="hold" nodeType="withEffect">
                                  <p:stCondLst>
                                    <p:cond delay="0"/>
                                  </p:stCondLst>
                                  <p:childTnLst>
                                    <p:set>
                                      <p:cBhvr>
                                        <p:cTn id="28" dur="1" fill="hold">
                                          <p:stCondLst>
                                            <p:cond delay="0"/>
                                          </p:stCondLst>
                                        </p:cTn>
                                        <p:tgtEl>
                                          <p:spTgt spid="2">
                                            <p:txEl>
                                              <p:pRg st="7" end="7"/>
                                            </p:txEl>
                                          </p:spTgt>
                                        </p:tgtEl>
                                        <p:attrNameLst>
                                          <p:attrName>style.visibility</p:attrName>
                                        </p:attrNameLst>
                                      </p:cBhvr>
                                      <p:to>
                                        <p:strVal val="visible"/>
                                      </p:to>
                                    </p:set>
                                    <p:animEffect transition="in" filter="fade">
                                      <p:cBhvr>
                                        <p:cTn id="29" dur="1000"/>
                                        <p:tgtEl>
                                          <p:spTgt spid="2">
                                            <p:txEl>
                                              <p:pRg st="7" end="7"/>
                                            </p:txEl>
                                          </p:spTgt>
                                        </p:tgtEl>
                                      </p:cBhvr>
                                    </p:animEffect>
                                    <p:anim calcmode="lin" valueType="num">
                                      <p:cBhvr>
                                        <p:cTn id="30" dur="1000" fill="hold"/>
                                        <p:tgtEl>
                                          <p:spTgt spid="2">
                                            <p:txEl>
                                              <p:pRg st="7" end="7"/>
                                            </p:txEl>
                                          </p:spTgt>
                                        </p:tgtEl>
                                        <p:attrNameLst>
                                          <p:attrName>ppt_x</p:attrName>
                                        </p:attrNameLst>
                                      </p:cBhvr>
                                      <p:tavLst>
                                        <p:tav tm="0">
                                          <p:val>
                                            <p:strVal val="#ppt_x"/>
                                          </p:val>
                                        </p:tav>
                                        <p:tav tm="100000">
                                          <p:val>
                                            <p:strVal val="#ppt_x"/>
                                          </p:val>
                                        </p:tav>
                                      </p:tavLst>
                                    </p:anim>
                                    <p:anim calcmode="lin" valueType="num">
                                      <p:cBhvr>
                                        <p:cTn id="31" dur="1000" fill="hold"/>
                                        <p:tgtEl>
                                          <p:spTgt spid="2">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Straight Arrow Connector 5">
            <a:extLst>
              <a:ext uri="{FF2B5EF4-FFF2-40B4-BE49-F238E27FC236}">
                <a16:creationId xmlns:a16="http://schemas.microsoft.com/office/drawing/2014/main" id="{814AF807-13D4-465A-9E8F-F99AD5FE04D1}"/>
              </a:ext>
            </a:extLst>
          </p:cNvPr>
          <p:cNvCxnSpPr>
            <a:cxnSpLocks/>
          </p:cNvCxnSpPr>
          <p:nvPr/>
        </p:nvCxnSpPr>
        <p:spPr>
          <a:xfrm>
            <a:off x="1671509" y="5200411"/>
            <a:ext cx="2432327" cy="9625"/>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7" name="Straight Arrow Connector 6">
            <a:extLst>
              <a:ext uri="{FF2B5EF4-FFF2-40B4-BE49-F238E27FC236}">
                <a16:creationId xmlns:a16="http://schemas.microsoft.com/office/drawing/2014/main" id="{A98D2040-4CFB-4623-8DCA-7400BE900F2F}"/>
              </a:ext>
            </a:extLst>
          </p:cNvPr>
          <p:cNvCxnSpPr>
            <a:cxnSpLocks/>
          </p:cNvCxnSpPr>
          <p:nvPr/>
        </p:nvCxnSpPr>
        <p:spPr>
          <a:xfrm flipV="1">
            <a:off x="4103836" y="5200411"/>
            <a:ext cx="2930585" cy="9625"/>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10" name="TextBox 9">
            <a:extLst>
              <a:ext uri="{FF2B5EF4-FFF2-40B4-BE49-F238E27FC236}">
                <a16:creationId xmlns:a16="http://schemas.microsoft.com/office/drawing/2014/main" id="{4136742B-1A3A-4A25-B99A-E2D7C2A81E22}"/>
              </a:ext>
            </a:extLst>
          </p:cNvPr>
          <p:cNvSpPr txBox="1"/>
          <p:nvPr/>
        </p:nvSpPr>
        <p:spPr>
          <a:xfrm>
            <a:off x="3304216" y="5728796"/>
            <a:ext cx="1599240" cy="954107"/>
          </a:xfrm>
          <a:prstGeom prst="rect">
            <a:avLst/>
          </a:prstGeom>
          <a:noFill/>
          <a:ln>
            <a:noFill/>
          </a:ln>
        </p:spPr>
        <p:txBody>
          <a:bodyPr wrap="square" rtlCol="1">
            <a:spAutoFit/>
          </a:bodyPr>
          <a:lstStyle/>
          <a:p>
            <a:pPr algn="ctr"/>
            <a:r>
              <a:rPr lang="en-US" sz="2800" b="1" dirty="0">
                <a:solidFill>
                  <a:srgbClr val="0070C0"/>
                </a:solidFill>
              </a:rPr>
              <a:t>Mean</a:t>
            </a:r>
          </a:p>
          <a:p>
            <a:pPr algn="ctr"/>
            <a:r>
              <a:rPr lang="en-US" sz="2800" b="1" dirty="0">
                <a:solidFill>
                  <a:srgbClr val="0070C0"/>
                </a:solidFill>
              </a:rPr>
              <a:t>103</a:t>
            </a:r>
            <a:endParaRPr lang="fa-IR" sz="2800" b="1" dirty="0">
              <a:solidFill>
                <a:srgbClr val="0070C0"/>
              </a:solidFill>
            </a:endParaRPr>
          </a:p>
        </p:txBody>
      </p:sp>
      <p:sp>
        <p:nvSpPr>
          <p:cNvPr id="11" name="TextBox 10">
            <a:extLst>
              <a:ext uri="{FF2B5EF4-FFF2-40B4-BE49-F238E27FC236}">
                <a16:creationId xmlns:a16="http://schemas.microsoft.com/office/drawing/2014/main" id="{5C4280BC-66A0-46E5-A2E9-8E3AAD5172C7}"/>
              </a:ext>
            </a:extLst>
          </p:cNvPr>
          <p:cNvSpPr txBox="1"/>
          <p:nvPr/>
        </p:nvSpPr>
        <p:spPr>
          <a:xfrm>
            <a:off x="5367297" y="5859269"/>
            <a:ext cx="3381167" cy="954107"/>
          </a:xfrm>
          <a:prstGeom prst="rect">
            <a:avLst/>
          </a:prstGeom>
          <a:solidFill>
            <a:srgbClr val="FFFF00"/>
          </a:solidFill>
          <a:ln>
            <a:noFill/>
          </a:ln>
        </p:spPr>
        <p:txBody>
          <a:bodyPr wrap="square" rtlCol="1">
            <a:spAutoFit/>
          </a:bodyPr>
          <a:lstStyle/>
          <a:p>
            <a:pPr algn="ctr"/>
            <a:r>
              <a:rPr lang="en-US" sz="2800" b="1" i="1" dirty="0"/>
              <a:t>EQA Limit</a:t>
            </a:r>
          </a:p>
          <a:p>
            <a:pPr algn="ctr"/>
            <a:r>
              <a:rPr lang="en-US" sz="2800" b="1" i="1" dirty="0"/>
              <a:t>3 + 1.65*2 =106.3</a:t>
            </a:r>
            <a:endParaRPr lang="fa-IR" sz="2800" b="1" i="1" dirty="0"/>
          </a:p>
        </p:txBody>
      </p:sp>
      <p:pic>
        <p:nvPicPr>
          <p:cNvPr id="4" name="Picture 3">
            <a:extLst>
              <a:ext uri="{FF2B5EF4-FFF2-40B4-BE49-F238E27FC236}">
                <a16:creationId xmlns:a16="http://schemas.microsoft.com/office/drawing/2014/main" id="{23D94F7B-B8BC-4813-B9C0-6B6AEDC259A2}"/>
              </a:ext>
            </a:extLst>
          </p:cNvPr>
          <p:cNvPicPr>
            <a:picLocks noChangeAspect="1"/>
          </p:cNvPicPr>
          <p:nvPr/>
        </p:nvPicPr>
        <p:blipFill rotWithShape="1">
          <a:blip r:embed="rId3" cstate="print">
            <a:clrChange>
              <a:clrFrom>
                <a:srgbClr val="FFFFFF"/>
              </a:clrFrom>
              <a:clrTo>
                <a:srgbClr val="FFFFFF">
                  <a:alpha val="0"/>
                </a:srgbClr>
              </a:clrTo>
            </a:clrChange>
            <a:duotone>
              <a:prstClr val="black"/>
              <a:srgbClr val="D9C3A5">
                <a:tint val="50000"/>
                <a:satMod val="180000"/>
              </a:srgbClr>
            </a:duotone>
            <a:extLst>
              <a:ext uri="{BEBA8EAE-BF5A-486C-A8C5-ECC9F3942E4B}">
                <a14:imgProps xmlns:a14="http://schemas.microsoft.com/office/drawing/2010/main">
                  <a14:imgLayer r:embed="rId4">
                    <a14:imgEffect>
                      <a14:backgroundRemoval t="18293" b="77561" l="15603" r="94149">
                        <a14:foregroundMark x1="26241" y1="74878" x2="26241" y2="74878"/>
                        <a14:foregroundMark x1="51064" y1="20000" x2="51064" y2="20000"/>
                        <a14:foregroundMark x1="58156" y1="18293" x2="58156" y2="18293"/>
                        <a14:foregroundMark x1="85284" y1="75366" x2="85284" y2="75366"/>
                        <a14:foregroundMark x1="91489" y1="76341" x2="91489" y2="76341"/>
                        <a14:foregroundMark x1="94149" y1="76829" x2="94149" y2="76829"/>
                        <a14:foregroundMark x1="18262" y1="76098" x2="18262" y2="76098"/>
                        <a14:foregroundMark x1="26773" y1="74634" x2="26773" y2="74634"/>
                        <a14:foregroundMark x1="26241" y1="74634" x2="26241" y2="74634"/>
                        <a14:foregroundMark x1="26064" y1="75366" x2="26064" y2="75366"/>
                        <a14:foregroundMark x1="25355" y1="74878" x2="26950" y2="74390"/>
                        <a14:foregroundMark x1="15603" y1="77073" x2="27837" y2="74634"/>
                        <a14:foregroundMark x1="27837" y1="74634" x2="30674" y2="71707"/>
                        <a14:foregroundMark x1="78723" y1="71463" x2="84220" y2="75854"/>
                        <a14:foregroundMark x1="84220" y1="75854" x2="93794" y2="77561"/>
                      </a14:backgroundRemoval>
                    </a14:imgEffect>
                  </a14:imgLayer>
                </a14:imgProps>
              </a:ext>
              <a:ext uri="{28A0092B-C50C-407E-A947-70E740481C1C}">
                <a14:useLocalDpi xmlns:a14="http://schemas.microsoft.com/office/drawing/2010/main" val="0"/>
              </a:ext>
            </a:extLst>
          </a:blip>
          <a:srcRect l="11648" t="16346" r="6683" b="23281"/>
          <a:stretch/>
        </p:blipFill>
        <p:spPr>
          <a:xfrm>
            <a:off x="611563" y="2447081"/>
            <a:ext cx="6624734" cy="2759569"/>
          </a:xfrm>
          <a:prstGeom prst="rect">
            <a:avLst/>
          </a:prstGeom>
        </p:spPr>
      </p:pic>
      <p:sp>
        <p:nvSpPr>
          <p:cNvPr id="9" name="TextBox 8">
            <a:extLst>
              <a:ext uri="{FF2B5EF4-FFF2-40B4-BE49-F238E27FC236}">
                <a16:creationId xmlns:a16="http://schemas.microsoft.com/office/drawing/2014/main" id="{AB36B8D3-913A-45A7-9F5C-2EA5A2DA1F68}"/>
              </a:ext>
            </a:extLst>
          </p:cNvPr>
          <p:cNvSpPr txBox="1"/>
          <p:nvPr/>
        </p:nvSpPr>
        <p:spPr>
          <a:xfrm>
            <a:off x="3023716" y="5205576"/>
            <a:ext cx="1080120" cy="523220"/>
          </a:xfrm>
          <a:prstGeom prst="rect">
            <a:avLst/>
          </a:prstGeom>
          <a:noFill/>
          <a:ln>
            <a:noFill/>
          </a:ln>
        </p:spPr>
        <p:txBody>
          <a:bodyPr wrap="square" rtlCol="1">
            <a:spAutoFit/>
          </a:bodyPr>
          <a:lstStyle/>
          <a:p>
            <a:r>
              <a:rPr lang="en-US" sz="2800" b="1" dirty="0"/>
              <a:t>3</a:t>
            </a:r>
            <a:endParaRPr lang="fa-IR" sz="2800" b="1" baseline="-25000" dirty="0"/>
          </a:p>
        </p:txBody>
      </p:sp>
      <p:sp>
        <p:nvSpPr>
          <p:cNvPr id="12" name="TextBox 11">
            <a:extLst>
              <a:ext uri="{FF2B5EF4-FFF2-40B4-BE49-F238E27FC236}">
                <a16:creationId xmlns:a16="http://schemas.microsoft.com/office/drawing/2014/main" id="{16A6695F-F74A-4521-8A4A-EB8C8EBEEF44}"/>
              </a:ext>
            </a:extLst>
          </p:cNvPr>
          <p:cNvSpPr txBox="1"/>
          <p:nvPr/>
        </p:nvSpPr>
        <p:spPr>
          <a:xfrm>
            <a:off x="4572000" y="5210036"/>
            <a:ext cx="2175305" cy="523220"/>
          </a:xfrm>
          <a:prstGeom prst="rect">
            <a:avLst/>
          </a:prstGeom>
          <a:noFill/>
          <a:ln>
            <a:noFill/>
          </a:ln>
        </p:spPr>
        <p:txBody>
          <a:bodyPr wrap="square" rtlCol="1">
            <a:spAutoFit/>
          </a:bodyPr>
          <a:lstStyle/>
          <a:p>
            <a:r>
              <a:rPr lang="en-US" sz="2800" b="1" dirty="0"/>
              <a:t>1.65*2 = 3.3</a:t>
            </a:r>
            <a:endParaRPr lang="fa-IR" sz="2800" b="1" baseline="-25000" dirty="0"/>
          </a:p>
        </p:txBody>
      </p:sp>
      <p:sp>
        <p:nvSpPr>
          <p:cNvPr id="13" name="TextBox 12">
            <a:extLst>
              <a:ext uri="{FF2B5EF4-FFF2-40B4-BE49-F238E27FC236}">
                <a16:creationId xmlns:a16="http://schemas.microsoft.com/office/drawing/2014/main" id="{36DBE90D-0C07-40F7-9955-286C47F12FE0}"/>
              </a:ext>
            </a:extLst>
          </p:cNvPr>
          <p:cNvSpPr txBox="1"/>
          <p:nvPr/>
        </p:nvSpPr>
        <p:spPr>
          <a:xfrm>
            <a:off x="359532" y="99789"/>
            <a:ext cx="8424936" cy="1954381"/>
          </a:xfrm>
          <a:prstGeom prst="rect">
            <a:avLst/>
          </a:prstGeom>
          <a:noFill/>
        </p:spPr>
        <p:txBody>
          <a:bodyPr wrap="square" rtlCol="1">
            <a:spAutoFit/>
          </a:bodyPr>
          <a:lstStyle/>
          <a:p>
            <a:pPr algn="justLow" rtl="1">
              <a:spcBef>
                <a:spcPts val="600"/>
              </a:spcBef>
              <a:spcAft>
                <a:spcPts val="600"/>
              </a:spcAft>
            </a:pPr>
            <a:r>
              <a:rPr lang="fa-IR" sz="2400" dirty="0"/>
              <a:t>اگه آزمایشگاه با حداکثر عدم صحت مجاز و حداکثر عدم دقت مجاز کار بکنه:</a:t>
            </a:r>
          </a:p>
          <a:p>
            <a:pPr algn="justLow" rtl="1">
              <a:spcBef>
                <a:spcPts val="600"/>
              </a:spcBef>
              <a:spcAft>
                <a:spcPts val="600"/>
              </a:spcAft>
            </a:pPr>
            <a:r>
              <a:rPr lang="fa-IR" sz="2400" dirty="0"/>
              <a:t>                      </a:t>
            </a:r>
            <a:r>
              <a:rPr lang="en-US" sz="2400" b="1" dirty="0">
                <a:solidFill>
                  <a:srgbClr val="0070C0"/>
                </a:solidFill>
                <a:highlight>
                  <a:srgbClr val="FFFF00"/>
                </a:highlight>
              </a:rPr>
              <a:t>Bias</a:t>
            </a:r>
            <a:r>
              <a:rPr lang="en-US" sz="2400" b="1" dirty="0">
                <a:solidFill>
                  <a:srgbClr val="0070C0"/>
                </a:solidFill>
              </a:rPr>
              <a:t> = B</a:t>
            </a:r>
            <a:r>
              <a:rPr lang="en-US" sz="2400" b="1" baseline="-25000" dirty="0">
                <a:solidFill>
                  <a:srgbClr val="0070C0"/>
                </a:solidFill>
              </a:rPr>
              <a:t>a</a:t>
            </a:r>
            <a:r>
              <a:rPr lang="en-US" sz="2400" b="1" dirty="0">
                <a:solidFill>
                  <a:srgbClr val="0070C0"/>
                </a:solidFill>
              </a:rPr>
              <a:t> * 100 = 3% * 100 = </a:t>
            </a:r>
            <a:r>
              <a:rPr lang="en-US" sz="2400" b="1" dirty="0">
                <a:solidFill>
                  <a:srgbClr val="0070C0"/>
                </a:solidFill>
                <a:highlight>
                  <a:srgbClr val="FFFF00"/>
                </a:highlight>
              </a:rPr>
              <a:t>3 mg/dL</a:t>
            </a:r>
          </a:p>
          <a:p>
            <a:pPr algn="justLow" rtl="1"/>
            <a:r>
              <a:rPr lang="en-US" sz="2400" b="1" dirty="0">
                <a:solidFill>
                  <a:srgbClr val="0070C0"/>
                </a:solidFill>
              </a:rPr>
              <a:t>	</a:t>
            </a:r>
            <a:r>
              <a:rPr lang="en-US" sz="2400" b="1" dirty="0">
                <a:solidFill>
                  <a:srgbClr val="0070C0"/>
                </a:solidFill>
                <a:highlight>
                  <a:srgbClr val="FFFF00"/>
                </a:highlight>
              </a:rPr>
              <a:t>CV</a:t>
            </a:r>
            <a:r>
              <a:rPr lang="en-US" sz="2400" b="1" dirty="0">
                <a:solidFill>
                  <a:srgbClr val="0070C0"/>
                </a:solidFill>
              </a:rPr>
              <a:t> = </a:t>
            </a:r>
            <a:r>
              <a:rPr lang="en-US" sz="2400" b="1" dirty="0" err="1">
                <a:solidFill>
                  <a:srgbClr val="0070C0"/>
                </a:solidFill>
              </a:rPr>
              <a:t>CV</a:t>
            </a:r>
            <a:r>
              <a:rPr lang="en-US" sz="2400" b="1" baseline="-25000" dirty="0" err="1">
                <a:solidFill>
                  <a:srgbClr val="0070C0"/>
                </a:solidFill>
              </a:rPr>
              <a:t>a</a:t>
            </a:r>
            <a:r>
              <a:rPr lang="en-US" sz="2400" b="1" dirty="0">
                <a:solidFill>
                  <a:srgbClr val="0070C0"/>
                </a:solidFill>
              </a:rPr>
              <a:t> * 100 = 2% * 100 = </a:t>
            </a:r>
            <a:r>
              <a:rPr lang="en-US" sz="2400" b="1" dirty="0">
                <a:solidFill>
                  <a:srgbClr val="0070C0"/>
                </a:solidFill>
                <a:highlight>
                  <a:srgbClr val="FFFF00"/>
                </a:highlight>
              </a:rPr>
              <a:t>2 mg/dL              </a:t>
            </a:r>
            <a:endParaRPr lang="fa-IR" sz="2400" b="1" dirty="0">
              <a:solidFill>
                <a:srgbClr val="0070C0"/>
              </a:solidFill>
              <a:highlight>
                <a:srgbClr val="FFFF00"/>
              </a:highlight>
            </a:endParaRPr>
          </a:p>
          <a:p>
            <a:pPr algn="justLow" rtl="1">
              <a:spcBef>
                <a:spcPts val="1200"/>
              </a:spcBef>
            </a:pPr>
            <a:r>
              <a:rPr lang="fa-IR" sz="2400" u="sng" dirty="0"/>
              <a:t>جوابش در </a:t>
            </a:r>
            <a:r>
              <a:rPr lang="en-US" sz="2400" u="sng" dirty="0"/>
              <a:t>EQA</a:t>
            </a:r>
            <a:r>
              <a:rPr lang="fa-IR" sz="2400" u="sng" dirty="0"/>
              <a:t> چقدر از مقدار هدف دور میشه؟</a:t>
            </a:r>
          </a:p>
        </p:txBody>
      </p:sp>
      <p:cxnSp>
        <p:nvCxnSpPr>
          <p:cNvPr id="16" name="Straight Connector 15">
            <a:extLst>
              <a:ext uri="{FF2B5EF4-FFF2-40B4-BE49-F238E27FC236}">
                <a16:creationId xmlns:a16="http://schemas.microsoft.com/office/drawing/2014/main" id="{853EDE95-4866-40CC-B2FB-950E605603B0}"/>
              </a:ext>
            </a:extLst>
          </p:cNvPr>
          <p:cNvCxnSpPr>
            <a:cxnSpLocks/>
          </p:cNvCxnSpPr>
          <p:nvPr/>
        </p:nvCxnSpPr>
        <p:spPr>
          <a:xfrm>
            <a:off x="4067944" y="2204864"/>
            <a:ext cx="0" cy="3474720"/>
          </a:xfrm>
          <a:prstGeom prst="line">
            <a:avLst/>
          </a:prstGeom>
          <a:ln w="57150">
            <a:solidFill>
              <a:srgbClr val="0070C0"/>
            </a:solidFill>
            <a:prstDash val="sysDash"/>
          </a:ln>
        </p:spPr>
        <p:style>
          <a:lnRef idx="1">
            <a:schemeClr val="accent1"/>
          </a:lnRef>
          <a:fillRef idx="0">
            <a:schemeClr val="accent1"/>
          </a:fillRef>
          <a:effectRef idx="0">
            <a:schemeClr val="accent1"/>
          </a:effectRef>
          <a:fontRef idx="minor">
            <a:schemeClr val="tx1"/>
          </a:fontRef>
        </p:style>
      </p:cxnSp>
      <p:sp>
        <p:nvSpPr>
          <p:cNvPr id="17" name="TextBox 16">
            <a:extLst>
              <a:ext uri="{FF2B5EF4-FFF2-40B4-BE49-F238E27FC236}">
                <a16:creationId xmlns:a16="http://schemas.microsoft.com/office/drawing/2014/main" id="{B14BBABA-C770-4ABF-8512-15AFEBE2F498}"/>
              </a:ext>
            </a:extLst>
          </p:cNvPr>
          <p:cNvSpPr txBox="1"/>
          <p:nvPr/>
        </p:nvSpPr>
        <p:spPr>
          <a:xfrm>
            <a:off x="755576" y="5643245"/>
            <a:ext cx="1836204" cy="954107"/>
          </a:xfrm>
          <a:prstGeom prst="rect">
            <a:avLst/>
          </a:prstGeom>
          <a:noFill/>
          <a:ln>
            <a:noFill/>
          </a:ln>
        </p:spPr>
        <p:txBody>
          <a:bodyPr wrap="square" rtlCol="1">
            <a:spAutoFit/>
          </a:bodyPr>
          <a:lstStyle/>
          <a:p>
            <a:pPr algn="ctr"/>
            <a:r>
              <a:rPr lang="en-US" sz="2800" b="1" dirty="0">
                <a:solidFill>
                  <a:srgbClr val="00B050"/>
                </a:solidFill>
              </a:rPr>
              <a:t>TV</a:t>
            </a:r>
          </a:p>
          <a:p>
            <a:pPr algn="ctr"/>
            <a:r>
              <a:rPr lang="en-US" sz="2800" b="1" dirty="0">
                <a:solidFill>
                  <a:srgbClr val="00B050"/>
                </a:solidFill>
              </a:rPr>
              <a:t>100</a:t>
            </a:r>
            <a:endParaRPr lang="fa-IR" sz="2800" b="1" dirty="0">
              <a:solidFill>
                <a:srgbClr val="00B050"/>
              </a:solidFill>
            </a:endParaRPr>
          </a:p>
        </p:txBody>
      </p:sp>
      <p:cxnSp>
        <p:nvCxnSpPr>
          <p:cNvPr id="18" name="Straight Connector 17">
            <a:extLst>
              <a:ext uri="{FF2B5EF4-FFF2-40B4-BE49-F238E27FC236}">
                <a16:creationId xmlns:a16="http://schemas.microsoft.com/office/drawing/2014/main" id="{C5162978-B588-46EA-AFDA-018B94C459E5}"/>
              </a:ext>
            </a:extLst>
          </p:cNvPr>
          <p:cNvCxnSpPr>
            <a:cxnSpLocks/>
          </p:cNvCxnSpPr>
          <p:nvPr/>
        </p:nvCxnSpPr>
        <p:spPr>
          <a:xfrm>
            <a:off x="1673678" y="2388840"/>
            <a:ext cx="0" cy="3200400"/>
          </a:xfrm>
          <a:prstGeom prst="line">
            <a:avLst/>
          </a:prstGeom>
          <a:ln w="57150">
            <a:solidFill>
              <a:srgbClr val="00B050"/>
            </a:solidFill>
            <a:prstDash val="solid"/>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855EAAD4-A129-465E-BF08-84B38894EB89}"/>
              </a:ext>
            </a:extLst>
          </p:cNvPr>
          <p:cNvCxnSpPr>
            <a:cxnSpLocks/>
          </p:cNvCxnSpPr>
          <p:nvPr/>
        </p:nvCxnSpPr>
        <p:spPr>
          <a:xfrm flipH="1">
            <a:off x="7002589" y="4350499"/>
            <a:ext cx="0" cy="1463040"/>
          </a:xfrm>
          <a:prstGeom prst="line">
            <a:avLst/>
          </a:prstGeom>
          <a:ln w="57150">
            <a:solidFill>
              <a:srgbClr val="FFC000"/>
            </a:solidFill>
            <a:prstDash val="sysDash"/>
          </a:ln>
        </p:spPr>
        <p:style>
          <a:lnRef idx="1">
            <a:schemeClr val="accent1"/>
          </a:lnRef>
          <a:fillRef idx="0">
            <a:schemeClr val="accent1"/>
          </a:fillRef>
          <a:effectRef idx="0">
            <a:schemeClr val="accent1"/>
          </a:effectRef>
          <a:fontRef idx="minor">
            <a:schemeClr val="tx1"/>
          </a:fontRef>
        </p:style>
      </p:cxnSp>
      <p:sp>
        <p:nvSpPr>
          <p:cNvPr id="5" name="Speech Bubble: Rectangle 4">
            <a:extLst>
              <a:ext uri="{FF2B5EF4-FFF2-40B4-BE49-F238E27FC236}">
                <a16:creationId xmlns:a16="http://schemas.microsoft.com/office/drawing/2014/main" id="{EEF4C7F9-9140-4770-A4C1-67EFB7F7B9E0}"/>
              </a:ext>
            </a:extLst>
          </p:cNvPr>
          <p:cNvSpPr/>
          <p:nvPr/>
        </p:nvSpPr>
        <p:spPr>
          <a:xfrm>
            <a:off x="7236297" y="3346354"/>
            <a:ext cx="1296142" cy="1162766"/>
          </a:xfrm>
          <a:prstGeom prst="wedgeRectCallout">
            <a:avLst>
              <a:gd name="adj1" fmla="val -59886"/>
              <a:gd name="adj2" fmla="val 104073"/>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400" dirty="0"/>
              <a:t>5% false rejection</a:t>
            </a:r>
            <a:endParaRPr lang="fa-IR" sz="2400" dirty="0"/>
          </a:p>
        </p:txBody>
      </p:sp>
    </p:spTree>
    <p:extLst>
      <p:ext uri="{BB962C8B-B14F-4D97-AF65-F5344CB8AC3E}">
        <p14:creationId xmlns:p14="http://schemas.microsoft.com/office/powerpoint/2010/main" val="474324178"/>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13">
                                            <p:txEl>
                                              <p:pRg st="3" end="3"/>
                                            </p:txEl>
                                          </p:spTgt>
                                        </p:tgtEl>
                                        <p:attrNameLst>
                                          <p:attrName>style.visibility</p:attrName>
                                        </p:attrNameLst>
                                      </p:cBhvr>
                                      <p:to>
                                        <p:strVal val="visible"/>
                                      </p:to>
                                    </p:set>
                                    <p:animEffect transition="in" filter="wipe(right)">
                                      <p:cBhvr>
                                        <p:cTn id="7" dur="500"/>
                                        <p:tgtEl>
                                          <p:spTgt spid="13">
                                            <p:txEl>
                                              <p:pRg st="3" end="3"/>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randombar(horizontal)">
                                      <p:cBhvr>
                                        <p:cTn id="12" dur="500"/>
                                        <p:tgtEl>
                                          <p:spTgt spid="18"/>
                                        </p:tgtEl>
                                      </p:cBhvr>
                                    </p:animEffect>
                                  </p:childTnLst>
                                </p:cTn>
                              </p:par>
                              <p:par>
                                <p:cTn id="13" presetID="14" presetClass="entr" presetSubtype="10" fill="hold" grpId="0" nodeType="with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randombar(horizontal)">
                                      <p:cBhvr>
                                        <p:cTn id="15" dur="500"/>
                                        <p:tgtEl>
                                          <p:spTgt spid="17"/>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8" fill="hold" grpId="0" nodeType="click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wipe(left)">
                                      <p:cBhvr>
                                        <p:cTn id="20" dur="500"/>
                                        <p:tgtEl>
                                          <p:spTgt spid="9"/>
                                        </p:tgtEl>
                                      </p:cBhvr>
                                    </p:animEffect>
                                  </p:childTnLst>
                                </p:cTn>
                              </p:par>
                              <p:par>
                                <p:cTn id="21" presetID="22" presetClass="entr" presetSubtype="8" fill="hold" nodeType="with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wipe(left)">
                                      <p:cBhvr>
                                        <p:cTn id="23" dur="500"/>
                                        <p:tgtEl>
                                          <p:spTgt spid="6"/>
                                        </p:tgtEl>
                                      </p:cBhvr>
                                    </p:animEffect>
                                  </p:childTnLst>
                                </p:cTn>
                              </p:par>
                            </p:childTnLst>
                          </p:cTn>
                        </p:par>
                      </p:childTnLst>
                    </p:cTn>
                  </p:par>
                  <p:par>
                    <p:cTn id="24" fill="hold">
                      <p:stCondLst>
                        <p:cond delay="indefinite"/>
                      </p:stCondLst>
                      <p:childTnLst>
                        <p:par>
                          <p:cTn id="25" fill="hold">
                            <p:stCondLst>
                              <p:cond delay="0"/>
                            </p:stCondLst>
                            <p:childTnLst>
                              <p:par>
                                <p:cTn id="26" presetID="14" presetClass="entr" presetSubtype="10" fill="hold" grpId="0" nodeType="click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randombar(horizontal)">
                                      <p:cBhvr>
                                        <p:cTn id="28" dur="500"/>
                                        <p:tgtEl>
                                          <p:spTgt spid="10"/>
                                        </p:tgtEl>
                                      </p:cBhvr>
                                    </p:animEffect>
                                  </p:childTnLst>
                                </p:cTn>
                              </p:par>
                            </p:childTnLst>
                          </p:cTn>
                        </p:par>
                        <p:par>
                          <p:cTn id="29" fill="hold">
                            <p:stCondLst>
                              <p:cond delay="500"/>
                            </p:stCondLst>
                            <p:childTnLst>
                              <p:par>
                                <p:cTn id="30" presetID="22" presetClass="entr" presetSubtype="4" fill="hold" nodeType="afterEffect">
                                  <p:stCondLst>
                                    <p:cond delay="0"/>
                                  </p:stCondLst>
                                  <p:childTnLst>
                                    <p:set>
                                      <p:cBhvr>
                                        <p:cTn id="31" dur="1" fill="hold">
                                          <p:stCondLst>
                                            <p:cond delay="0"/>
                                          </p:stCondLst>
                                        </p:cTn>
                                        <p:tgtEl>
                                          <p:spTgt spid="16"/>
                                        </p:tgtEl>
                                        <p:attrNameLst>
                                          <p:attrName>style.visibility</p:attrName>
                                        </p:attrNameLst>
                                      </p:cBhvr>
                                      <p:to>
                                        <p:strVal val="visible"/>
                                      </p:to>
                                    </p:set>
                                    <p:animEffect transition="in" filter="wipe(down)">
                                      <p:cBhvr>
                                        <p:cTn id="32" dur="500"/>
                                        <p:tgtEl>
                                          <p:spTgt spid="16"/>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37" fill="hold" nodeType="clickEffect">
                                  <p:stCondLst>
                                    <p:cond delay="0"/>
                                  </p:stCondLst>
                                  <p:childTnLst>
                                    <p:set>
                                      <p:cBhvr>
                                        <p:cTn id="36" dur="1" fill="hold">
                                          <p:stCondLst>
                                            <p:cond delay="0"/>
                                          </p:stCondLst>
                                        </p:cTn>
                                        <p:tgtEl>
                                          <p:spTgt spid="4"/>
                                        </p:tgtEl>
                                        <p:attrNameLst>
                                          <p:attrName>style.visibility</p:attrName>
                                        </p:attrNameLst>
                                      </p:cBhvr>
                                      <p:to>
                                        <p:strVal val="visible"/>
                                      </p:to>
                                    </p:set>
                                    <p:animEffect transition="in" filter="barn(outVertical)">
                                      <p:cBhvr>
                                        <p:cTn id="37" dur="1000"/>
                                        <p:tgtEl>
                                          <p:spTgt spid="4"/>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nodeType="clickEffect">
                                  <p:stCondLst>
                                    <p:cond delay="0"/>
                                  </p:stCondLst>
                                  <p:childTnLst>
                                    <p:set>
                                      <p:cBhvr>
                                        <p:cTn id="41" dur="1" fill="hold">
                                          <p:stCondLst>
                                            <p:cond delay="0"/>
                                          </p:stCondLst>
                                        </p:cTn>
                                        <p:tgtEl>
                                          <p:spTgt spid="7"/>
                                        </p:tgtEl>
                                        <p:attrNameLst>
                                          <p:attrName>style.visibility</p:attrName>
                                        </p:attrNameLst>
                                      </p:cBhvr>
                                      <p:to>
                                        <p:strVal val="visible"/>
                                      </p:to>
                                    </p:set>
                                    <p:animEffect transition="in" filter="wipe(left)">
                                      <p:cBhvr>
                                        <p:cTn id="42" dur="500"/>
                                        <p:tgtEl>
                                          <p:spTgt spid="7"/>
                                        </p:tgtEl>
                                      </p:cBhvr>
                                    </p:animEffect>
                                  </p:childTnLst>
                                </p:cTn>
                              </p:par>
                              <p:par>
                                <p:cTn id="43" presetID="22" presetClass="entr" presetSubtype="8"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Effect transition="in" filter="wipe(left)">
                                      <p:cBhvr>
                                        <p:cTn id="45" dur="500"/>
                                        <p:tgtEl>
                                          <p:spTgt spid="12"/>
                                        </p:tgtEl>
                                      </p:cBhvr>
                                    </p:animEffect>
                                  </p:childTnLst>
                                </p:cTn>
                              </p:par>
                            </p:childTnLst>
                          </p:cTn>
                        </p:par>
                        <p:par>
                          <p:cTn id="46" fill="hold">
                            <p:stCondLst>
                              <p:cond delay="500"/>
                            </p:stCondLst>
                            <p:childTnLst>
                              <p:par>
                                <p:cTn id="47" presetID="22" presetClass="entr" presetSubtype="1" fill="hold" nodeType="afterEffect">
                                  <p:stCondLst>
                                    <p:cond delay="0"/>
                                  </p:stCondLst>
                                  <p:childTnLst>
                                    <p:set>
                                      <p:cBhvr>
                                        <p:cTn id="48" dur="1" fill="hold">
                                          <p:stCondLst>
                                            <p:cond delay="0"/>
                                          </p:stCondLst>
                                        </p:cTn>
                                        <p:tgtEl>
                                          <p:spTgt spid="19"/>
                                        </p:tgtEl>
                                        <p:attrNameLst>
                                          <p:attrName>style.visibility</p:attrName>
                                        </p:attrNameLst>
                                      </p:cBhvr>
                                      <p:to>
                                        <p:strVal val="visible"/>
                                      </p:to>
                                    </p:set>
                                    <p:animEffect transition="in" filter="wipe(up)">
                                      <p:cBhvr>
                                        <p:cTn id="49" dur="500"/>
                                        <p:tgtEl>
                                          <p:spTgt spid="19"/>
                                        </p:tgtEl>
                                      </p:cBhvr>
                                    </p:animEffect>
                                  </p:childTnLst>
                                </p:cTn>
                              </p:par>
                            </p:childTnLst>
                          </p:cTn>
                        </p:par>
                        <p:par>
                          <p:cTn id="50" fill="hold">
                            <p:stCondLst>
                              <p:cond delay="1000"/>
                            </p:stCondLst>
                            <p:childTnLst>
                              <p:par>
                                <p:cTn id="51" presetID="14" presetClass="entr" presetSubtype="5" fill="hold" grpId="0" nodeType="afterEffect">
                                  <p:stCondLst>
                                    <p:cond delay="0"/>
                                  </p:stCondLst>
                                  <p:childTnLst>
                                    <p:set>
                                      <p:cBhvr>
                                        <p:cTn id="52" dur="1" fill="hold">
                                          <p:stCondLst>
                                            <p:cond delay="0"/>
                                          </p:stCondLst>
                                        </p:cTn>
                                        <p:tgtEl>
                                          <p:spTgt spid="11"/>
                                        </p:tgtEl>
                                        <p:attrNameLst>
                                          <p:attrName>style.visibility</p:attrName>
                                        </p:attrNameLst>
                                      </p:cBhvr>
                                      <p:to>
                                        <p:strVal val="visible"/>
                                      </p:to>
                                    </p:set>
                                    <p:animEffect transition="in" filter="randombar(vertical)">
                                      <p:cBhvr>
                                        <p:cTn id="53" dur="500"/>
                                        <p:tgtEl>
                                          <p:spTgt spid="11"/>
                                        </p:tgtEl>
                                      </p:cBhvr>
                                    </p:animEffect>
                                  </p:childTnLst>
                                </p:cTn>
                              </p:par>
                            </p:childTnLst>
                          </p:cTn>
                        </p:par>
                      </p:childTnLst>
                    </p:cTn>
                  </p:par>
                  <p:par>
                    <p:cTn id="54" fill="hold">
                      <p:stCondLst>
                        <p:cond delay="indefinite"/>
                      </p:stCondLst>
                      <p:childTnLst>
                        <p:par>
                          <p:cTn id="55" fill="hold">
                            <p:stCondLst>
                              <p:cond delay="0"/>
                            </p:stCondLst>
                            <p:childTnLst>
                              <p:par>
                                <p:cTn id="56" presetID="22" presetClass="entr" presetSubtype="1" fill="hold" grpId="0" nodeType="clickEffect">
                                  <p:stCondLst>
                                    <p:cond delay="0"/>
                                  </p:stCondLst>
                                  <p:childTnLst>
                                    <p:set>
                                      <p:cBhvr>
                                        <p:cTn id="57" dur="1" fill="hold">
                                          <p:stCondLst>
                                            <p:cond delay="0"/>
                                          </p:stCondLst>
                                        </p:cTn>
                                        <p:tgtEl>
                                          <p:spTgt spid="5"/>
                                        </p:tgtEl>
                                        <p:attrNameLst>
                                          <p:attrName>style.visibility</p:attrName>
                                        </p:attrNameLst>
                                      </p:cBhvr>
                                      <p:to>
                                        <p:strVal val="visible"/>
                                      </p:to>
                                    </p:set>
                                    <p:animEffect transition="in" filter="wipe(up)">
                                      <p:cBhvr>
                                        <p:cTn id="58"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animBg="1"/>
      <p:bldP spid="9" grpId="0"/>
      <p:bldP spid="12" grpId="0"/>
      <p:bldP spid="17" grpId="0"/>
      <p:bldP spid="5"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67544" y="404664"/>
            <a:ext cx="3957109" cy="584775"/>
          </a:xfrm>
          <a:prstGeom prst="rect">
            <a:avLst/>
          </a:prstGeom>
        </p:spPr>
        <p:txBody>
          <a:bodyPr wrap="none">
            <a:spAutoFit/>
          </a:bodyPr>
          <a:lstStyle/>
          <a:p>
            <a:r>
              <a:rPr lang="en-US" sz="3200" b="1" dirty="0">
                <a:solidFill>
                  <a:srgbClr val="00B0F0"/>
                </a:solidFill>
              </a:rPr>
              <a:t>Desirable</a:t>
            </a:r>
            <a:r>
              <a:rPr lang="en-US" sz="3200" b="1" dirty="0"/>
              <a:t> </a:t>
            </a:r>
            <a:r>
              <a:rPr lang="en-US" sz="3200" b="1" dirty="0">
                <a:solidFill>
                  <a:srgbClr val="00B0F0"/>
                </a:solidFill>
              </a:rPr>
              <a:t>Biologic APS</a:t>
            </a:r>
          </a:p>
        </p:txBody>
      </p:sp>
      <p:sp>
        <p:nvSpPr>
          <p:cNvPr id="2" name="Content Placeholder 1"/>
          <p:cNvSpPr>
            <a:spLocks noGrp="1"/>
          </p:cNvSpPr>
          <p:nvPr>
            <p:ph idx="1"/>
          </p:nvPr>
        </p:nvSpPr>
        <p:spPr>
          <a:xfrm>
            <a:off x="628650" y="1700808"/>
            <a:ext cx="7886700" cy="4476155"/>
          </a:xfrm>
        </p:spPr>
        <p:txBody>
          <a:bodyPr>
            <a:normAutofit/>
          </a:bodyPr>
          <a:lstStyle/>
          <a:p>
            <a:pPr marL="0" indent="0">
              <a:spcBef>
                <a:spcPts val="600"/>
              </a:spcBef>
              <a:spcAft>
                <a:spcPts val="1800"/>
              </a:spcAft>
              <a:buNone/>
            </a:pPr>
            <a:r>
              <a:rPr lang="en-US" dirty="0"/>
              <a:t>	Allowable CV: 	I% = 0.5 CVI</a:t>
            </a:r>
            <a:endParaRPr lang="en-US" baseline="-25000" dirty="0"/>
          </a:p>
          <a:p>
            <a:pPr marL="0" indent="0">
              <a:spcBef>
                <a:spcPts val="600"/>
              </a:spcBef>
              <a:spcAft>
                <a:spcPts val="4800"/>
              </a:spcAft>
              <a:buNone/>
            </a:pPr>
            <a:r>
              <a:rPr lang="en-US" dirty="0"/>
              <a:t>	Allowable Bias:	B% = 0.25 [CVI</a:t>
            </a:r>
            <a:r>
              <a:rPr lang="en-US" baseline="30000" dirty="0"/>
              <a:t>2</a:t>
            </a:r>
            <a:r>
              <a:rPr lang="en-US" dirty="0"/>
              <a:t> + CVG</a:t>
            </a:r>
            <a:r>
              <a:rPr lang="en-US" baseline="30000" dirty="0"/>
              <a:t>2</a:t>
            </a:r>
            <a:r>
              <a:rPr lang="en-US" dirty="0"/>
              <a:t>]</a:t>
            </a:r>
            <a:r>
              <a:rPr lang="en-US" baseline="30000" dirty="0"/>
              <a:t>1/2</a:t>
            </a:r>
          </a:p>
          <a:p>
            <a:pPr marL="0" indent="0" algn="r" rtl="1">
              <a:spcBef>
                <a:spcPts val="600"/>
              </a:spcBef>
              <a:spcAft>
                <a:spcPts val="1200"/>
              </a:spcAft>
              <a:buNone/>
            </a:pPr>
            <a:r>
              <a:rPr lang="fa-IR" dirty="0"/>
              <a:t>راه حل چالش پایش کیفیت خارجی</a:t>
            </a:r>
            <a:endParaRPr lang="en-US" dirty="0"/>
          </a:p>
          <a:p>
            <a:pPr>
              <a:spcBef>
                <a:spcPts val="600"/>
              </a:spcBef>
              <a:spcAft>
                <a:spcPts val="1200"/>
              </a:spcAft>
            </a:pPr>
            <a:r>
              <a:rPr lang="en-US" dirty="0"/>
              <a:t>Fraser GC, Petersen P:</a:t>
            </a:r>
          </a:p>
          <a:p>
            <a:pPr marL="0" indent="0" algn="ctr">
              <a:spcBef>
                <a:spcPts val="600"/>
              </a:spcBef>
              <a:spcAft>
                <a:spcPts val="1200"/>
              </a:spcAft>
              <a:buNone/>
            </a:pPr>
            <a:r>
              <a:rPr lang="en-US" b="1" dirty="0">
                <a:solidFill>
                  <a:srgbClr val="FF0000"/>
                </a:solidFill>
              </a:rPr>
              <a:t>For EQA: </a:t>
            </a:r>
            <a:r>
              <a:rPr lang="en-US" dirty="0"/>
              <a:t>TE</a:t>
            </a:r>
            <a:r>
              <a:rPr lang="en-US" baseline="-25000" dirty="0"/>
              <a:t>a</a:t>
            </a:r>
            <a:r>
              <a:rPr lang="en-US" dirty="0"/>
              <a:t> = B% + 1.65 x I%</a:t>
            </a:r>
          </a:p>
          <a:p>
            <a:pPr marL="0" indent="0">
              <a:spcBef>
                <a:spcPts val="600"/>
              </a:spcBef>
              <a:spcAft>
                <a:spcPts val="600"/>
              </a:spcAft>
              <a:buNone/>
            </a:pPr>
            <a:endParaRPr lang="en-US" sz="3200" dirty="0"/>
          </a:p>
          <a:p>
            <a:pPr marL="0" indent="0">
              <a:spcBef>
                <a:spcPts val="0"/>
              </a:spcBef>
              <a:spcAft>
                <a:spcPts val="6000"/>
              </a:spcAft>
              <a:buNone/>
            </a:pPr>
            <a:endParaRPr lang="en-US" sz="2000" dirty="0"/>
          </a:p>
          <a:p>
            <a:pPr marL="0" indent="0">
              <a:spcBef>
                <a:spcPts val="0"/>
              </a:spcBef>
              <a:spcAft>
                <a:spcPts val="6000"/>
              </a:spcAft>
              <a:buNone/>
            </a:pPr>
            <a:endParaRPr lang="en-US" sz="2000" dirty="0"/>
          </a:p>
          <a:p>
            <a:endParaRPr lang="en-US" dirty="0"/>
          </a:p>
        </p:txBody>
      </p:sp>
    </p:spTree>
    <p:extLst>
      <p:ext uri="{BB962C8B-B14F-4D97-AF65-F5344CB8AC3E}">
        <p14:creationId xmlns:p14="http://schemas.microsoft.com/office/powerpoint/2010/main" val="3958315857"/>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
                                            <p:txEl>
                                              <p:pRg st="3" end="3"/>
                                            </p:txEl>
                                          </p:spTgt>
                                        </p:tgtEl>
                                        <p:attrNameLst>
                                          <p:attrName>style.visibility</p:attrName>
                                        </p:attrNameLst>
                                      </p:cBhvr>
                                      <p:to>
                                        <p:strVal val="visible"/>
                                      </p:to>
                                    </p:set>
                                    <p:animEffect transition="in" filter="wipe(left)">
                                      <p:cBhvr>
                                        <p:cTn id="7" dur="500"/>
                                        <p:tgtEl>
                                          <p:spTgt spid="2">
                                            <p:txEl>
                                              <p:pRg st="3" end="3"/>
                                            </p:txEl>
                                          </p:spTgt>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2">
                                            <p:txEl>
                                              <p:pRg st="4" end="4"/>
                                            </p:txEl>
                                          </p:spTgt>
                                        </p:tgtEl>
                                        <p:attrNameLst>
                                          <p:attrName>style.visibility</p:attrName>
                                        </p:attrNameLst>
                                      </p:cBhvr>
                                      <p:to>
                                        <p:strVal val="visible"/>
                                      </p:to>
                                    </p:set>
                                    <p:animEffect transition="in" filter="wipe(left)">
                                      <p:cBhvr>
                                        <p:cTn id="11" dur="500"/>
                                        <p:tgtEl>
                                          <p:spTgt spid="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rotWithShape="1">
          <a:blip r:embed="rId2">
            <a:extLst>
              <a:ext uri="{28A0092B-C50C-407E-A947-70E740481C1C}">
                <a14:useLocalDpi xmlns:a14="http://schemas.microsoft.com/office/drawing/2010/main" val="0"/>
              </a:ext>
            </a:extLst>
          </a:blip>
          <a:srcRect l="10067"/>
          <a:stretch/>
        </p:blipFill>
        <p:spPr>
          <a:xfrm>
            <a:off x="323528" y="836711"/>
            <a:ext cx="6834070" cy="5705751"/>
          </a:xfrm>
        </p:spPr>
      </p:pic>
      <p:sp>
        <p:nvSpPr>
          <p:cNvPr id="7" name="TextBox 6"/>
          <p:cNvSpPr txBox="1"/>
          <p:nvPr/>
        </p:nvSpPr>
        <p:spPr>
          <a:xfrm>
            <a:off x="1619670" y="166506"/>
            <a:ext cx="6336705" cy="461665"/>
          </a:xfrm>
          <a:prstGeom prst="rect">
            <a:avLst/>
          </a:prstGeom>
          <a:noFill/>
        </p:spPr>
        <p:txBody>
          <a:bodyPr wrap="square" rtlCol="0">
            <a:spAutoFit/>
          </a:bodyPr>
          <a:lstStyle/>
          <a:p>
            <a:r>
              <a:rPr lang="en-US" sz="2400" b="1" dirty="0">
                <a:solidFill>
                  <a:schemeClr val="accent5">
                    <a:lumMod val="75000"/>
                  </a:schemeClr>
                </a:solidFill>
              </a:rPr>
              <a:t>3 level Biologic APS; Fraser GC recommendation</a:t>
            </a:r>
          </a:p>
        </p:txBody>
      </p:sp>
      <p:sp>
        <p:nvSpPr>
          <p:cNvPr id="8" name="TextBox 7"/>
          <p:cNvSpPr txBox="1"/>
          <p:nvPr/>
        </p:nvSpPr>
        <p:spPr>
          <a:xfrm>
            <a:off x="748887" y="5397604"/>
            <a:ext cx="6120680" cy="1184940"/>
          </a:xfrm>
          <a:prstGeom prst="rect">
            <a:avLst/>
          </a:prstGeom>
          <a:solidFill>
            <a:schemeClr val="bg1"/>
          </a:solidFill>
        </p:spPr>
        <p:txBody>
          <a:bodyPr wrap="square" rtlCol="0">
            <a:spAutoFit/>
          </a:bodyPr>
          <a:lstStyle/>
          <a:p>
            <a:pPr algn="ctr">
              <a:spcBef>
                <a:spcPts val="1800"/>
              </a:spcBef>
              <a:spcAft>
                <a:spcPts val="1800"/>
              </a:spcAft>
            </a:pPr>
            <a:endParaRPr lang="en-US" sz="2800" b="1" dirty="0"/>
          </a:p>
          <a:p>
            <a:pPr algn="ctr">
              <a:spcAft>
                <a:spcPts val="1800"/>
              </a:spcAft>
            </a:pPr>
            <a:r>
              <a:rPr lang="en-US" sz="2800" b="1" dirty="0"/>
              <a:t>CV</a:t>
            </a:r>
            <a:r>
              <a:rPr lang="en-US" sz="2800" b="1" baseline="-25000" dirty="0"/>
              <a:t>A</a:t>
            </a:r>
            <a:r>
              <a:rPr lang="en-US" sz="2800" b="1" dirty="0"/>
              <a:t>/CVI</a:t>
            </a:r>
          </a:p>
        </p:txBody>
      </p:sp>
      <p:sp>
        <p:nvSpPr>
          <p:cNvPr id="3" name="TextBox 2"/>
          <p:cNvSpPr txBox="1"/>
          <p:nvPr/>
        </p:nvSpPr>
        <p:spPr>
          <a:xfrm>
            <a:off x="2045031" y="5407854"/>
            <a:ext cx="830272" cy="400110"/>
          </a:xfrm>
          <a:prstGeom prst="rect">
            <a:avLst/>
          </a:prstGeom>
          <a:noFill/>
        </p:spPr>
        <p:txBody>
          <a:bodyPr wrap="square" rtlCol="0">
            <a:spAutoFit/>
          </a:bodyPr>
          <a:lstStyle/>
          <a:p>
            <a:r>
              <a:rPr lang="en-US" sz="2000" b="1" dirty="0"/>
              <a:t>0.25</a:t>
            </a:r>
          </a:p>
        </p:txBody>
      </p:sp>
      <p:sp>
        <p:nvSpPr>
          <p:cNvPr id="9" name="TextBox 8"/>
          <p:cNvSpPr txBox="1"/>
          <p:nvPr/>
        </p:nvSpPr>
        <p:spPr>
          <a:xfrm>
            <a:off x="3230983" y="5407854"/>
            <a:ext cx="830272" cy="400110"/>
          </a:xfrm>
          <a:prstGeom prst="rect">
            <a:avLst/>
          </a:prstGeom>
          <a:noFill/>
        </p:spPr>
        <p:txBody>
          <a:bodyPr wrap="square" rtlCol="0">
            <a:spAutoFit/>
          </a:bodyPr>
          <a:lstStyle/>
          <a:p>
            <a:r>
              <a:rPr lang="en-US" sz="2000" b="1" dirty="0"/>
              <a:t>0.5</a:t>
            </a:r>
          </a:p>
        </p:txBody>
      </p:sp>
      <p:sp>
        <p:nvSpPr>
          <p:cNvPr id="10" name="TextBox 9"/>
          <p:cNvSpPr txBox="1"/>
          <p:nvPr/>
        </p:nvSpPr>
        <p:spPr>
          <a:xfrm>
            <a:off x="4368290" y="5407854"/>
            <a:ext cx="830272" cy="400110"/>
          </a:xfrm>
          <a:prstGeom prst="rect">
            <a:avLst/>
          </a:prstGeom>
          <a:noFill/>
        </p:spPr>
        <p:txBody>
          <a:bodyPr wrap="square" rtlCol="0">
            <a:spAutoFit/>
          </a:bodyPr>
          <a:lstStyle/>
          <a:p>
            <a:r>
              <a:rPr lang="en-US" sz="2000" b="1" dirty="0"/>
              <a:t>0.75</a:t>
            </a:r>
          </a:p>
        </p:txBody>
      </p:sp>
      <p:sp>
        <p:nvSpPr>
          <p:cNvPr id="11" name="Oval 10"/>
          <p:cNvSpPr/>
          <p:nvPr/>
        </p:nvSpPr>
        <p:spPr>
          <a:xfrm>
            <a:off x="1973023" y="5373216"/>
            <a:ext cx="792090" cy="470820"/>
          </a:xfrm>
          <a:prstGeom prst="ellipse">
            <a:avLst/>
          </a:prstGeom>
          <a:noFill/>
          <a:ln w="571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Oval 11"/>
          <p:cNvSpPr/>
          <p:nvPr/>
        </p:nvSpPr>
        <p:spPr>
          <a:xfrm>
            <a:off x="3078067" y="5396439"/>
            <a:ext cx="883777" cy="470820"/>
          </a:xfrm>
          <a:prstGeom prst="ellipse">
            <a:avLst/>
          </a:prstGeom>
          <a:noFill/>
          <a:ln w="5715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Oval 12"/>
          <p:cNvSpPr/>
          <p:nvPr/>
        </p:nvSpPr>
        <p:spPr>
          <a:xfrm>
            <a:off x="4257598" y="5411905"/>
            <a:ext cx="883777" cy="470820"/>
          </a:xfrm>
          <a:prstGeom prst="ellips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Box 13"/>
          <p:cNvSpPr txBox="1"/>
          <p:nvPr/>
        </p:nvSpPr>
        <p:spPr>
          <a:xfrm>
            <a:off x="1265677" y="2907451"/>
            <a:ext cx="1933139" cy="523220"/>
          </a:xfrm>
          <a:prstGeom prst="rect">
            <a:avLst/>
          </a:prstGeom>
          <a:solidFill>
            <a:schemeClr val="bg1"/>
          </a:solidFill>
        </p:spPr>
        <p:txBody>
          <a:bodyPr wrap="square" rtlCol="0">
            <a:spAutoFit/>
          </a:bodyPr>
          <a:lstStyle/>
          <a:p>
            <a:pPr algn="ctr"/>
            <a:r>
              <a:rPr lang="en-US" sz="2800" b="1" dirty="0">
                <a:solidFill>
                  <a:schemeClr val="accent1"/>
                </a:solidFill>
              </a:rPr>
              <a:t>Optimum</a:t>
            </a:r>
          </a:p>
        </p:txBody>
      </p:sp>
      <p:sp>
        <p:nvSpPr>
          <p:cNvPr id="15" name="TextBox 14"/>
          <p:cNvSpPr txBox="1"/>
          <p:nvPr/>
        </p:nvSpPr>
        <p:spPr>
          <a:xfrm>
            <a:off x="2632646" y="2409939"/>
            <a:ext cx="1645920" cy="523220"/>
          </a:xfrm>
          <a:prstGeom prst="rect">
            <a:avLst/>
          </a:prstGeom>
          <a:solidFill>
            <a:schemeClr val="bg1"/>
          </a:solidFill>
        </p:spPr>
        <p:txBody>
          <a:bodyPr wrap="square" rtlCol="0">
            <a:spAutoFit/>
          </a:bodyPr>
          <a:lstStyle/>
          <a:p>
            <a:pPr algn="ctr"/>
            <a:r>
              <a:rPr lang="en-US" sz="2800" b="1" dirty="0">
                <a:solidFill>
                  <a:srgbClr val="7030A0"/>
                </a:solidFill>
              </a:rPr>
              <a:t>Desirable</a:t>
            </a:r>
          </a:p>
        </p:txBody>
      </p:sp>
      <p:sp>
        <p:nvSpPr>
          <p:cNvPr id="16" name="TextBox 15"/>
          <p:cNvSpPr txBox="1"/>
          <p:nvPr/>
        </p:nvSpPr>
        <p:spPr>
          <a:xfrm>
            <a:off x="3741058" y="1239502"/>
            <a:ext cx="1728193" cy="523220"/>
          </a:xfrm>
          <a:prstGeom prst="rect">
            <a:avLst/>
          </a:prstGeom>
          <a:solidFill>
            <a:schemeClr val="bg1"/>
          </a:solidFill>
        </p:spPr>
        <p:txBody>
          <a:bodyPr wrap="square" rtlCol="0">
            <a:spAutoFit/>
          </a:bodyPr>
          <a:lstStyle/>
          <a:p>
            <a:pPr algn="ctr"/>
            <a:r>
              <a:rPr lang="en-US" sz="2800" b="1" dirty="0">
                <a:solidFill>
                  <a:srgbClr val="FF0000"/>
                </a:solidFill>
              </a:rPr>
              <a:t>Minimum</a:t>
            </a:r>
          </a:p>
        </p:txBody>
      </p:sp>
      <p:sp>
        <p:nvSpPr>
          <p:cNvPr id="17" name="Teardrop 6"/>
          <p:cNvSpPr/>
          <p:nvPr/>
        </p:nvSpPr>
        <p:spPr>
          <a:xfrm rot="14629464">
            <a:off x="2921151" y="3555962"/>
            <a:ext cx="785848" cy="2024633"/>
          </a:xfrm>
          <a:custGeom>
            <a:avLst/>
            <a:gdLst>
              <a:gd name="connsiteX0" fmla="*/ 0 w 1152128"/>
              <a:gd name="connsiteY0" fmla="*/ 504056 h 1008112"/>
              <a:gd name="connsiteX1" fmla="*/ 576064 w 1152128"/>
              <a:gd name="connsiteY1" fmla="*/ 0 h 1008112"/>
              <a:gd name="connsiteX2" fmla="*/ 1152128 w 1152128"/>
              <a:gd name="connsiteY2" fmla="*/ 0 h 1008112"/>
              <a:gd name="connsiteX3" fmla="*/ 1152128 w 1152128"/>
              <a:gd name="connsiteY3" fmla="*/ 504056 h 1008112"/>
              <a:gd name="connsiteX4" fmla="*/ 576064 w 1152128"/>
              <a:gd name="connsiteY4" fmla="*/ 1008112 h 1008112"/>
              <a:gd name="connsiteX5" fmla="*/ 0 w 1152128"/>
              <a:gd name="connsiteY5" fmla="*/ 504056 h 1008112"/>
              <a:gd name="connsiteX0" fmla="*/ 0 w 1297809"/>
              <a:gd name="connsiteY0" fmla="*/ 1236837 h 1740893"/>
              <a:gd name="connsiteX1" fmla="*/ 576064 w 1297809"/>
              <a:gd name="connsiteY1" fmla="*/ 732781 h 1740893"/>
              <a:gd name="connsiteX2" fmla="*/ 1297809 w 1297809"/>
              <a:gd name="connsiteY2" fmla="*/ 0 h 1740893"/>
              <a:gd name="connsiteX3" fmla="*/ 1152128 w 1297809"/>
              <a:gd name="connsiteY3" fmla="*/ 1236837 h 1740893"/>
              <a:gd name="connsiteX4" fmla="*/ 576064 w 1297809"/>
              <a:gd name="connsiteY4" fmla="*/ 1740893 h 1740893"/>
              <a:gd name="connsiteX5" fmla="*/ 0 w 1297809"/>
              <a:gd name="connsiteY5" fmla="*/ 1236837 h 1740893"/>
              <a:gd name="connsiteX0" fmla="*/ 0 w 1310495"/>
              <a:gd name="connsiteY0" fmla="*/ 1236837 h 1741622"/>
              <a:gd name="connsiteX1" fmla="*/ 576064 w 1310495"/>
              <a:gd name="connsiteY1" fmla="*/ 732781 h 1741622"/>
              <a:gd name="connsiteX2" fmla="*/ 1297809 w 1310495"/>
              <a:gd name="connsiteY2" fmla="*/ 0 h 1741622"/>
              <a:gd name="connsiteX3" fmla="*/ 1310495 w 1310495"/>
              <a:gd name="connsiteY3" fmla="*/ 1314679 h 1741622"/>
              <a:gd name="connsiteX4" fmla="*/ 576064 w 1310495"/>
              <a:gd name="connsiteY4" fmla="*/ 1740893 h 1741622"/>
              <a:gd name="connsiteX5" fmla="*/ 0 w 1310495"/>
              <a:gd name="connsiteY5" fmla="*/ 1236837 h 1741622"/>
              <a:gd name="connsiteX0" fmla="*/ 2059 w 1312554"/>
              <a:gd name="connsiteY0" fmla="*/ 1236837 h 1741622"/>
              <a:gd name="connsiteX1" fmla="*/ 448063 w 1312554"/>
              <a:gd name="connsiteY1" fmla="*/ 597351 h 1741622"/>
              <a:gd name="connsiteX2" fmla="*/ 1299868 w 1312554"/>
              <a:gd name="connsiteY2" fmla="*/ 0 h 1741622"/>
              <a:gd name="connsiteX3" fmla="*/ 1312554 w 1312554"/>
              <a:gd name="connsiteY3" fmla="*/ 1314679 h 1741622"/>
              <a:gd name="connsiteX4" fmla="*/ 578123 w 1312554"/>
              <a:gd name="connsiteY4" fmla="*/ 1740893 h 1741622"/>
              <a:gd name="connsiteX5" fmla="*/ 2059 w 1312554"/>
              <a:gd name="connsiteY5" fmla="*/ 1236837 h 1741622"/>
              <a:gd name="connsiteX0" fmla="*/ 1399 w 1394862"/>
              <a:gd name="connsiteY0" fmla="*/ 1696564 h 1814593"/>
              <a:gd name="connsiteX1" fmla="*/ 530371 w 1394862"/>
              <a:gd name="connsiteY1" fmla="*/ 597351 h 1814593"/>
              <a:gd name="connsiteX2" fmla="*/ 1382176 w 1394862"/>
              <a:gd name="connsiteY2" fmla="*/ 0 h 1814593"/>
              <a:gd name="connsiteX3" fmla="*/ 1394862 w 1394862"/>
              <a:gd name="connsiteY3" fmla="*/ 1314679 h 1814593"/>
              <a:gd name="connsiteX4" fmla="*/ 660431 w 1394862"/>
              <a:gd name="connsiteY4" fmla="*/ 1740893 h 1814593"/>
              <a:gd name="connsiteX5" fmla="*/ 1399 w 1394862"/>
              <a:gd name="connsiteY5" fmla="*/ 1696564 h 1814593"/>
              <a:gd name="connsiteX0" fmla="*/ 29 w 1393492"/>
              <a:gd name="connsiteY0" fmla="*/ 1696564 h 2056480"/>
              <a:gd name="connsiteX1" fmla="*/ 529001 w 1393492"/>
              <a:gd name="connsiteY1" fmla="*/ 597351 h 2056480"/>
              <a:gd name="connsiteX2" fmla="*/ 1380806 w 1393492"/>
              <a:gd name="connsiteY2" fmla="*/ 0 h 2056480"/>
              <a:gd name="connsiteX3" fmla="*/ 1393492 w 1393492"/>
              <a:gd name="connsiteY3" fmla="*/ 1314679 h 2056480"/>
              <a:gd name="connsiteX4" fmla="*/ 546324 w 1393492"/>
              <a:gd name="connsiteY4" fmla="*/ 2042985 h 2056480"/>
              <a:gd name="connsiteX5" fmla="*/ 29 w 1393492"/>
              <a:gd name="connsiteY5" fmla="*/ 1696564 h 2056480"/>
              <a:gd name="connsiteX0" fmla="*/ 2661 w 1396124"/>
              <a:gd name="connsiteY0" fmla="*/ 1696564 h 2055652"/>
              <a:gd name="connsiteX1" fmla="*/ 769061 w 1396124"/>
              <a:gd name="connsiteY1" fmla="*/ 696180 h 2055652"/>
              <a:gd name="connsiteX2" fmla="*/ 1383438 w 1396124"/>
              <a:gd name="connsiteY2" fmla="*/ 0 h 2055652"/>
              <a:gd name="connsiteX3" fmla="*/ 1396124 w 1396124"/>
              <a:gd name="connsiteY3" fmla="*/ 1314679 h 2055652"/>
              <a:gd name="connsiteX4" fmla="*/ 548956 w 1396124"/>
              <a:gd name="connsiteY4" fmla="*/ 2042985 h 2055652"/>
              <a:gd name="connsiteX5" fmla="*/ 2661 w 1396124"/>
              <a:gd name="connsiteY5" fmla="*/ 1696564 h 2055652"/>
              <a:gd name="connsiteX0" fmla="*/ 12665 w 1031808"/>
              <a:gd name="connsiteY0" fmla="*/ 1880554 h 2092706"/>
              <a:gd name="connsiteX1" fmla="*/ 404745 w 1031808"/>
              <a:gd name="connsiteY1" fmla="*/ 696180 h 2092706"/>
              <a:gd name="connsiteX2" fmla="*/ 1019122 w 1031808"/>
              <a:gd name="connsiteY2" fmla="*/ 0 h 2092706"/>
              <a:gd name="connsiteX3" fmla="*/ 1031808 w 1031808"/>
              <a:gd name="connsiteY3" fmla="*/ 1314679 h 2092706"/>
              <a:gd name="connsiteX4" fmla="*/ 184640 w 1031808"/>
              <a:gd name="connsiteY4" fmla="*/ 2042985 h 2092706"/>
              <a:gd name="connsiteX5" fmla="*/ 12665 w 1031808"/>
              <a:gd name="connsiteY5" fmla="*/ 1880554 h 2092706"/>
              <a:gd name="connsiteX0" fmla="*/ 20595 w 1039738"/>
              <a:gd name="connsiteY0" fmla="*/ 1880554 h 2090575"/>
              <a:gd name="connsiteX1" fmla="*/ 527850 w 1039738"/>
              <a:gd name="connsiteY1" fmla="*/ 752793 h 2090575"/>
              <a:gd name="connsiteX2" fmla="*/ 1027052 w 1039738"/>
              <a:gd name="connsiteY2" fmla="*/ 0 h 2090575"/>
              <a:gd name="connsiteX3" fmla="*/ 1039738 w 1039738"/>
              <a:gd name="connsiteY3" fmla="*/ 1314679 h 2090575"/>
              <a:gd name="connsiteX4" fmla="*/ 192570 w 1039738"/>
              <a:gd name="connsiteY4" fmla="*/ 2042985 h 2090575"/>
              <a:gd name="connsiteX5" fmla="*/ 20595 w 1039738"/>
              <a:gd name="connsiteY5" fmla="*/ 1880554 h 2090575"/>
              <a:gd name="connsiteX0" fmla="*/ 304676 w 863843"/>
              <a:gd name="connsiteY0" fmla="*/ 944753 h 2048091"/>
              <a:gd name="connsiteX1" fmla="*/ 351955 w 863843"/>
              <a:gd name="connsiteY1" fmla="*/ 752793 h 2048091"/>
              <a:gd name="connsiteX2" fmla="*/ 851157 w 863843"/>
              <a:gd name="connsiteY2" fmla="*/ 0 h 2048091"/>
              <a:gd name="connsiteX3" fmla="*/ 863843 w 863843"/>
              <a:gd name="connsiteY3" fmla="*/ 1314679 h 2048091"/>
              <a:gd name="connsiteX4" fmla="*/ 16675 w 863843"/>
              <a:gd name="connsiteY4" fmla="*/ 2042985 h 2048091"/>
              <a:gd name="connsiteX5" fmla="*/ 304676 w 863843"/>
              <a:gd name="connsiteY5" fmla="*/ 944753 h 2048091"/>
              <a:gd name="connsiteX0" fmla="*/ 299482 w 845963"/>
              <a:gd name="connsiteY0" fmla="*/ 944753 h 2047419"/>
              <a:gd name="connsiteX1" fmla="*/ 346761 w 845963"/>
              <a:gd name="connsiteY1" fmla="*/ 752793 h 2047419"/>
              <a:gd name="connsiteX2" fmla="*/ 845963 w 845963"/>
              <a:gd name="connsiteY2" fmla="*/ 0 h 2047419"/>
              <a:gd name="connsiteX3" fmla="*/ 743717 w 845963"/>
              <a:gd name="connsiteY3" fmla="*/ 1293937 h 2047419"/>
              <a:gd name="connsiteX4" fmla="*/ 11481 w 845963"/>
              <a:gd name="connsiteY4" fmla="*/ 2042985 h 2047419"/>
              <a:gd name="connsiteX5" fmla="*/ 299482 w 845963"/>
              <a:gd name="connsiteY5" fmla="*/ 944753 h 2047419"/>
              <a:gd name="connsiteX0" fmla="*/ 118904 w 876907"/>
              <a:gd name="connsiteY0" fmla="*/ 1495865 h 2045154"/>
              <a:gd name="connsiteX1" fmla="*/ 377705 w 876907"/>
              <a:gd name="connsiteY1" fmla="*/ 752793 h 2045154"/>
              <a:gd name="connsiteX2" fmla="*/ 876907 w 876907"/>
              <a:gd name="connsiteY2" fmla="*/ 0 h 2045154"/>
              <a:gd name="connsiteX3" fmla="*/ 774661 w 876907"/>
              <a:gd name="connsiteY3" fmla="*/ 1293937 h 2045154"/>
              <a:gd name="connsiteX4" fmla="*/ 42425 w 876907"/>
              <a:gd name="connsiteY4" fmla="*/ 2042985 h 2045154"/>
              <a:gd name="connsiteX5" fmla="*/ 118904 w 876907"/>
              <a:gd name="connsiteY5" fmla="*/ 1495865 h 2045154"/>
              <a:gd name="connsiteX0" fmla="*/ 118904 w 814515"/>
              <a:gd name="connsiteY0" fmla="*/ 1475344 h 2024633"/>
              <a:gd name="connsiteX1" fmla="*/ 377705 w 814515"/>
              <a:gd name="connsiteY1" fmla="*/ 732272 h 2024633"/>
              <a:gd name="connsiteX2" fmla="*/ 814515 w 814515"/>
              <a:gd name="connsiteY2" fmla="*/ 0 h 2024633"/>
              <a:gd name="connsiteX3" fmla="*/ 774661 w 814515"/>
              <a:gd name="connsiteY3" fmla="*/ 1273416 h 2024633"/>
              <a:gd name="connsiteX4" fmla="*/ 42425 w 814515"/>
              <a:gd name="connsiteY4" fmla="*/ 2022464 h 2024633"/>
              <a:gd name="connsiteX5" fmla="*/ 118904 w 814515"/>
              <a:gd name="connsiteY5" fmla="*/ 1475344 h 20246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14515" h="2024633">
                <a:moveTo>
                  <a:pt x="118904" y="1475344"/>
                </a:moveTo>
                <a:cubicBezTo>
                  <a:pt x="174784" y="1260312"/>
                  <a:pt x="59554" y="732272"/>
                  <a:pt x="377705" y="732272"/>
                </a:cubicBezTo>
                <a:lnTo>
                  <a:pt x="814515" y="0"/>
                </a:lnTo>
                <a:cubicBezTo>
                  <a:pt x="814515" y="168019"/>
                  <a:pt x="774661" y="1105397"/>
                  <a:pt x="774661" y="1273416"/>
                </a:cubicBezTo>
                <a:cubicBezTo>
                  <a:pt x="774661" y="1551798"/>
                  <a:pt x="151718" y="1988809"/>
                  <a:pt x="42425" y="2022464"/>
                </a:cubicBezTo>
                <a:cubicBezTo>
                  <a:pt x="-66868" y="2056119"/>
                  <a:pt x="63024" y="1690376"/>
                  <a:pt x="118904" y="1475344"/>
                </a:cubicBezTo>
                <a:close/>
              </a:path>
            </a:pathLst>
          </a:cu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8"/>
          <p:cNvSpPr/>
          <p:nvPr/>
        </p:nvSpPr>
        <p:spPr>
          <a:xfrm>
            <a:off x="3519955" y="3486819"/>
            <a:ext cx="3160876" cy="762137"/>
          </a:xfrm>
          <a:custGeom>
            <a:avLst/>
            <a:gdLst>
              <a:gd name="connsiteX0" fmla="*/ 0 w 2952329"/>
              <a:gd name="connsiteY0" fmla="*/ 0 h 473380"/>
              <a:gd name="connsiteX1" fmla="*/ 2952329 w 2952329"/>
              <a:gd name="connsiteY1" fmla="*/ 0 h 473380"/>
              <a:gd name="connsiteX2" fmla="*/ 2952329 w 2952329"/>
              <a:gd name="connsiteY2" fmla="*/ 473380 h 473380"/>
              <a:gd name="connsiteX3" fmla="*/ 0 w 2952329"/>
              <a:gd name="connsiteY3" fmla="*/ 473380 h 473380"/>
              <a:gd name="connsiteX4" fmla="*/ 0 w 2952329"/>
              <a:gd name="connsiteY4" fmla="*/ 0 h 473380"/>
              <a:gd name="connsiteX0" fmla="*/ 208547 w 3160876"/>
              <a:gd name="connsiteY0" fmla="*/ 0 h 489422"/>
              <a:gd name="connsiteX1" fmla="*/ 3160876 w 3160876"/>
              <a:gd name="connsiteY1" fmla="*/ 0 h 489422"/>
              <a:gd name="connsiteX2" fmla="*/ 3160876 w 3160876"/>
              <a:gd name="connsiteY2" fmla="*/ 473380 h 489422"/>
              <a:gd name="connsiteX3" fmla="*/ 0 w 3160876"/>
              <a:gd name="connsiteY3" fmla="*/ 489422 h 489422"/>
              <a:gd name="connsiteX4" fmla="*/ 208547 w 3160876"/>
              <a:gd name="connsiteY4" fmla="*/ 0 h 489422"/>
              <a:gd name="connsiteX0" fmla="*/ 256673 w 3160876"/>
              <a:gd name="connsiteY0" fmla="*/ 80210 h 489422"/>
              <a:gd name="connsiteX1" fmla="*/ 3160876 w 3160876"/>
              <a:gd name="connsiteY1" fmla="*/ 0 h 489422"/>
              <a:gd name="connsiteX2" fmla="*/ 3160876 w 3160876"/>
              <a:gd name="connsiteY2" fmla="*/ 473380 h 489422"/>
              <a:gd name="connsiteX3" fmla="*/ 0 w 3160876"/>
              <a:gd name="connsiteY3" fmla="*/ 489422 h 489422"/>
              <a:gd name="connsiteX4" fmla="*/ 256673 w 3160876"/>
              <a:gd name="connsiteY4" fmla="*/ 80210 h 489422"/>
              <a:gd name="connsiteX0" fmla="*/ 256673 w 3160876"/>
              <a:gd name="connsiteY0" fmla="*/ 352925 h 762137"/>
              <a:gd name="connsiteX1" fmla="*/ 3160876 w 3160876"/>
              <a:gd name="connsiteY1" fmla="*/ 0 h 762137"/>
              <a:gd name="connsiteX2" fmla="*/ 3160876 w 3160876"/>
              <a:gd name="connsiteY2" fmla="*/ 746095 h 762137"/>
              <a:gd name="connsiteX3" fmla="*/ 0 w 3160876"/>
              <a:gd name="connsiteY3" fmla="*/ 762137 h 762137"/>
              <a:gd name="connsiteX4" fmla="*/ 256673 w 3160876"/>
              <a:gd name="connsiteY4" fmla="*/ 352925 h 7621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60876" h="762137">
                <a:moveTo>
                  <a:pt x="256673" y="352925"/>
                </a:moveTo>
                <a:lnTo>
                  <a:pt x="3160876" y="0"/>
                </a:lnTo>
                <a:lnTo>
                  <a:pt x="3160876" y="746095"/>
                </a:lnTo>
                <a:lnTo>
                  <a:pt x="0" y="762137"/>
                </a:lnTo>
                <a:lnTo>
                  <a:pt x="256673" y="352925"/>
                </a:lnTo>
                <a:close/>
              </a:path>
            </a:pathLst>
          </a:cu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ardrop 6"/>
          <p:cNvSpPr/>
          <p:nvPr/>
        </p:nvSpPr>
        <p:spPr>
          <a:xfrm rot="14629464">
            <a:off x="5381416" y="2060809"/>
            <a:ext cx="1393492" cy="2056480"/>
          </a:xfrm>
          <a:custGeom>
            <a:avLst/>
            <a:gdLst>
              <a:gd name="connsiteX0" fmla="*/ 0 w 1152128"/>
              <a:gd name="connsiteY0" fmla="*/ 504056 h 1008112"/>
              <a:gd name="connsiteX1" fmla="*/ 576064 w 1152128"/>
              <a:gd name="connsiteY1" fmla="*/ 0 h 1008112"/>
              <a:gd name="connsiteX2" fmla="*/ 1152128 w 1152128"/>
              <a:gd name="connsiteY2" fmla="*/ 0 h 1008112"/>
              <a:gd name="connsiteX3" fmla="*/ 1152128 w 1152128"/>
              <a:gd name="connsiteY3" fmla="*/ 504056 h 1008112"/>
              <a:gd name="connsiteX4" fmla="*/ 576064 w 1152128"/>
              <a:gd name="connsiteY4" fmla="*/ 1008112 h 1008112"/>
              <a:gd name="connsiteX5" fmla="*/ 0 w 1152128"/>
              <a:gd name="connsiteY5" fmla="*/ 504056 h 1008112"/>
              <a:gd name="connsiteX0" fmla="*/ 0 w 1297809"/>
              <a:gd name="connsiteY0" fmla="*/ 1236837 h 1740893"/>
              <a:gd name="connsiteX1" fmla="*/ 576064 w 1297809"/>
              <a:gd name="connsiteY1" fmla="*/ 732781 h 1740893"/>
              <a:gd name="connsiteX2" fmla="*/ 1297809 w 1297809"/>
              <a:gd name="connsiteY2" fmla="*/ 0 h 1740893"/>
              <a:gd name="connsiteX3" fmla="*/ 1152128 w 1297809"/>
              <a:gd name="connsiteY3" fmla="*/ 1236837 h 1740893"/>
              <a:gd name="connsiteX4" fmla="*/ 576064 w 1297809"/>
              <a:gd name="connsiteY4" fmla="*/ 1740893 h 1740893"/>
              <a:gd name="connsiteX5" fmla="*/ 0 w 1297809"/>
              <a:gd name="connsiteY5" fmla="*/ 1236837 h 1740893"/>
              <a:gd name="connsiteX0" fmla="*/ 0 w 1310495"/>
              <a:gd name="connsiteY0" fmla="*/ 1236837 h 1741622"/>
              <a:gd name="connsiteX1" fmla="*/ 576064 w 1310495"/>
              <a:gd name="connsiteY1" fmla="*/ 732781 h 1741622"/>
              <a:gd name="connsiteX2" fmla="*/ 1297809 w 1310495"/>
              <a:gd name="connsiteY2" fmla="*/ 0 h 1741622"/>
              <a:gd name="connsiteX3" fmla="*/ 1310495 w 1310495"/>
              <a:gd name="connsiteY3" fmla="*/ 1314679 h 1741622"/>
              <a:gd name="connsiteX4" fmla="*/ 576064 w 1310495"/>
              <a:gd name="connsiteY4" fmla="*/ 1740893 h 1741622"/>
              <a:gd name="connsiteX5" fmla="*/ 0 w 1310495"/>
              <a:gd name="connsiteY5" fmla="*/ 1236837 h 1741622"/>
              <a:gd name="connsiteX0" fmla="*/ 2059 w 1312554"/>
              <a:gd name="connsiteY0" fmla="*/ 1236837 h 1741622"/>
              <a:gd name="connsiteX1" fmla="*/ 448063 w 1312554"/>
              <a:gd name="connsiteY1" fmla="*/ 597351 h 1741622"/>
              <a:gd name="connsiteX2" fmla="*/ 1299868 w 1312554"/>
              <a:gd name="connsiteY2" fmla="*/ 0 h 1741622"/>
              <a:gd name="connsiteX3" fmla="*/ 1312554 w 1312554"/>
              <a:gd name="connsiteY3" fmla="*/ 1314679 h 1741622"/>
              <a:gd name="connsiteX4" fmla="*/ 578123 w 1312554"/>
              <a:gd name="connsiteY4" fmla="*/ 1740893 h 1741622"/>
              <a:gd name="connsiteX5" fmla="*/ 2059 w 1312554"/>
              <a:gd name="connsiteY5" fmla="*/ 1236837 h 1741622"/>
              <a:gd name="connsiteX0" fmla="*/ 1399 w 1394862"/>
              <a:gd name="connsiteY0" fmla="*/ 1696564 h 1814593"/>
              <a:gd name="connsiteX1" fmla="*/ 530371 w 1394862"/>
              <a:gd name="connsiteY1" fmla="*/ 597351 h 1814593"/>
              <a:gd name="connsiteX2" fmla="*/ 1382176 w 1394862"/>
              <a:gd name="connsiteY2" fmla="*/ 0 h 1814593"/>
              <a:gd name="connsiteX3" fmla="*/ 1394862 w 1394862"/>
              <a:gd name="connsiteY3" fmla="*/ 1314679 h 1814593"/>
              <a:gd name="connsiteX4" fmla="*/ 660431 w 1394862"/>
              <a:gd name="connsiteY4" fmla="*/ 1740893 h 1814593"/>
              <a:gd name="connsiteX5" fmla="*/ 1399 w 1394862"/>
              <a:gd name="connsiteY5" fmla="*/ 1696564 h 1814593"/>
              <a:gd name="connsiteX0" fmla="*/ 29 w 1393492"/>
              <a:gd name="connsiteY0" fmla="*/ 1696564 h 2056480"/>
              <a:gd name="connsiteX1" fmla="*/ 529001 w 1393492"/>
              <a:gd name="connsiteY1" fmla="*/ 597351 h 2056480"/>
              <a:gd name="connsiteX2" fmla="*/ 1380806 w 1393492"/>
              <a:gd name="connsiteY2" fmla="*/ 0 h 2056480"/>
              <a:gd name="connsiteX3" fmla="*/ 1393492 w 1393492"/>
              <a:gd name="connsiteY3" fmla="*/ 1314679 h 2056480"/>
              <a:gd name="connsiteX4" fmla="*/ 546324 w 1393492"/>
              <a:gd name="connsiteY4" fmla="*/ 2042985 h 2056480"/>
              <a:gd name="connsiteX5" fmla="*/ 29 w 1393492"/>
              <a:gd name="connsiteY5" fmla="*/ 1696564 h 20564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93492" h="2056480">
                <a:moveTo>
                  <a:pt x="29" y="1696564"/>
                </a:moveTo>
                <a:cubicBezTo>
                  <a:pt x="-2858" y="1455625"/>
                  <a:pt x="210850" y="597351"/>
                  <a:pt x="529001" y="597351"/>
                </a:cubicBezTo>
                <a:lnTo>
                  <a:pt x="1380806" y="0"/>
                </a:lnTo>
                <a:cubicBezTo>
                  <a:pt x="1380806" y="168019"/>
                  <a:pt x="1393492" y="1146660"/>
                  <a:pt x="1393492" y="1314679"/>
                </a:cubicBezTo>
                <a:cubicBezTo>
                  <a:pt x="1393492" y="1593061"/>
                  <a:pt x="778568" y="1979337"/>
                  <a:pt x="546324" y="2042985"/>
                </a:cubicBezTo>
                <a:cubicBezTo>
                  <a:pt x="314080" y="2106633"/>
                  <a:pt x="2916" y="1937503"/>
                  <a:pt x="29" y="1696564"/>
                </a:cubicBezTo>
                <a:close/>
              </a:path>
            </a:pathLst>
          </a:cu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TextBox 20"/>
          <p:cNvSpPr txBox="1"/>
          <p:nvPr/>
        </p:nvSpPr>
        <p:spPr>
          <a:xfrm rot="16200000">
            <a:off x="-1988466" y="2860673"/>
            <a:ext cx="4571145" cy="523220"/>
          </a:xfrm>
          <a:prstGeom prst="rect">
            <a:avLst/>
          </a:prstGeom>
          <a:noFill/>
        </p:spPr>
        <p:txBody>
          <a:bodyPr wrap="square" rtlCol="0">
            <a:spAutoFit/>
          </a:bodyPr>
          <a:lstStyle/>
          <a:p>
            <a:pPr algn="ctr">
              <a:spcAft>
                <a:spcPts val="1800"/>
              </a:spcAft>
            </a:pPr>
            <a:r>
              <a:rPr lang="en-US" sz="2800" b="1" dirty="0"/>
              <a:t>% Increased variability</a:t>
            </a:r>
          </a:p>
        </p:txBody>
      </p:sp>
      <p:sp>
        <p:nvSpPr>
          <p:cNvPr id="22" name="Content Placeholder 1"/>
          <p:cNvSpPr txBox="1">
            <a:spLocks/>
          </p:cNvSpPr>
          <p:nvPr/>
        </p:nvSpPr>
        <p:spPr>
          <a:xfrm>
            <a:off x="5001690" y="2866317"/>
            <a:ext cx="3835049" cy="172819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ts val="600"/>
              </a:spcBef>
              <a:spcAft>
                <a:spcPts val="600"/>
              </a:spcAft>
              <a:buFont typeface="Arial" panose="020B0604020202020204" pitchFamily="34" charset="0"/>
              <a:buNone/>
            </a:pPr>
            <a:r>
              <a:rPr lang="en-US" b="1" i="1" dirty="0">
                <a:solidFill>
                  <a:srgbClr val="00B050"/>
                </a:solidFill>
              </a:rPr>
              <a:t>Optimum CV = 0.25 CVI</a:t>
            </a:r>
            <a:endParaRPr lang="en-US" i="1" dirty="0"/>
          </a:p>
          <a:p>
            <a:pPr marL="0" indent="0">
              <a:spcBef>
                <a:spcPts val="600"/>
              </a:spcBef>
              <a:spcAft>
                <a:spcPts val="600"/>
              </a:spcAft>
              <a:buFont typeface="Arial" panose="020B0604020202020204" pitchFamily="34" charset="0"/>
              <a:buNone/>
            </a:pPr>
            <a:r>
              <a:rPr lang="en-US" b="1" i="1" dirty="0">
                <a:solidFill>
                  <a:srgbClr val="7030A0"/>
                </a:solidFill>
              </a:rPr>
              <a:t>Desirable CV = 0.5 CVI</a:t>
            </a:r>
            <a:endParaRPr lang="en-US" b="1" i="1" baseline="-25000" dirty="0">
              <a:solidFill>
                <a:srgbClr val="7030A0"/>
              </a:solidFill>
            </a:endParaRPr>
          </a:p>
          <a:p>
            <a:pPr marL="0" indent="0">
              <a:spcBef>
                <a:spcPts val="600"/>
              </a:spcBef>
              <a:spcAft>
                <a:spcPts val="600"/>
              </a:spcAft>
              <a:buFont typeface="Arial" panose="020B0604020202020204" pitchFamily="34" charset="0"/>
              <a:buNone/>
            </a:pPr>
            <a:r>
              <a:rPr lang="en-US" b="1" i="1" dirty="0">
                <a:solidFill>
                  <a:srgbClr val="FF0000"/>
                </a:solidFill>
              </a:rPr>
              <a:t>Minimum CV = 0.75 CVI</a:t>
            </a:r>
            <a:endParaRPr lang="en-US" i="1" dirty="0"/>
          </a:p>
        </p:txBody>
      </p:sp>
    </p:spTree>
    <p:extLst>
      <p:ext uri="{BB962C8B-B14F-4D97-AF65-F5344CB8AC3E}">
        <p14:creationId xmlns:p14="http://schemas.microsoft.com/office/powerpoint/2010/main" val="885428459"/>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heel(1)">
                                      <p:cBhvr>
                                        <p:cTn id="7" dur="2000"/>
                                        <p:tgtEl>
                                          <p:spTgt spid="11"/>
                                        </p:tgtEl>
                                      </p:cBhvr>
                                    </p:animEffect>
                                  </p:childTnLst>
                                </p:cTn>
                              </p:par>
                            </p:childTnLst>
                          </p:cTn>
                        </p:par>
                        <p:par>
                          <p:cTn id="8" fill="hold">
                            <p:stCondLst>
                              <p:cond delay="2000"/>
                            </p:stCondLst>
                            <p:childTnLst>
                              <p:par>
                                <p:cTn id="9" presetID="10" presetClass="entr" presetSubtype="0"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fade">
                                      <p:cBhvr>
                                        <p:cTn id="11" dur="500"/>
                                        <p:tgtEl>
                                          <p:spTgt spid="14"/>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1" fill="hold" grpId="0" nodeType="clickEffect">
                                  <p:stCondLst>
                                    <p:cond delay="0"/>
                                  </p:stCondLst>
                                  <p:childTnLst>
                                    <p:set>
                                      <p:cBhvr>
                                        <p:cTn id="15" dur="1" fill="hold">
                                          <p:stCondLst>
                                            <p:cond delay="0"/>
                                          </p:stCondLst>
                                        </p:cTn>
                                        <p:tgtEl>
                                          <p:spTgt spid="13"/>
                                        </p:tgtEl>
                                        <p:attrNameLst>
                                          <p:attrName>style.visibility</p:attrName>
                                        </p:attrNameLst>
                                      </p:cBhvr>
                                      <p:to>
                                        <p:strVal val="visible"/>
                                      </p:to>
                                    </p:set>
                                    <p:animEffect transition="in" filter="wheel(1)">
                                      <p:cBhvr>
                                        <p:cTn id="16" dur="2000"/>
                                        <p:tgtEl>
                                          <p:spTgt spid="13"/>
                                        </p:tgtEl>
                                      </p:cBhvr>
                                    </p:animEffect>
                                  </p:childTnLst>
                                </p:cTn>
                              </p:par>
                            </p:childTnLst>
                          </p:cTn>
                        </p:par>
                        <p:par>
                          <p:cTn id="17" fill="hold">
                            <p:stCondLst>
                              <p:cond delay="2000"/>
                            </p:stCondLst>
                            <p:childTnLst>
                              <p:par>
                                <p:cTn id="18" presetID="10" presetClass="entr" presetSubtype="0" fill="hold" grpId="0" nodeType="afterEffect">
                                  <p:stCondLst>
                                    <p:cond delay="0"/>
                                  </p:stCondLst>
                                  <p:childTnLst>
                                    <p:set>
                                      <p:cBhvr>
                                        <p:cTn id="19" dur="1" fill="hold">
                                          <p:stCondLst>
                                            <p:cond delay="0"/>
                                          </p:stCondLst>
                                        </p:cTn>
                                        <p:tgtEl>
                                          <p:spTgt spid="16"/>
                                        </p:tgtEl>
                                        <p:attrNameLst>
                                          <p:attrName>style.visibility</p:attrName>
                                        </p:attrNameLst>
                                      </p:cBhvr>
                                      <p:to>
                                        <p:strVal val="visible"/>
                                      </p:to>
                                    </p:set>
                                    <p:animEffect transition="in" filter="fade">
                                      <p:cBhvr>
                                        <p:cTn id="20" dur="500"/>
                                        <p:tgtEl>
                                          <p:spTgt spid="16"/>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1" fill="hold" grpId="0" nodeType="clickEffect">
                                  <p:stCondLst>
                                    <p:cond delay="0"/>
                                  </p:stCondLst>
                                  <p:childTnLst>
                                    <p:set>
                                      <p:cBhvr>
                                        <p:cTn id="24" dur="1" fill="hold">
                                          <p:stCondLst>
                                            <p:cond delay="0"/>
                                          </p:stCondLst>
                                        </p:cTn>
                                        <p:tgtEl>
                                          <p:spTgt spid="22"/>
                                        </p:tgtEl>
                                        <p:attrNameLst>
                                          <p:attrName>style.visibility</p:attrName>
                                        </p:attrNameLst>
                                      </p:cBhvr>
                                      <p:to>
                                        <p:strVal val="visible"/>
                                      </p:to>
                                    </p:set>
                                    <p:animEffect transition="in" filter="wipe(up)">
                                      <p:cBhvr>
                                        <p:cTn id="25"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3" grpId="0" animBg="1"/>
      <p:bldP spid="14" grpId="0" animBg="1"/>
      <p:bldP spid="16" grpId="0" animBg="1"/>
      <p:bldP spid="22"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Content Placeholder 7"/>
          <p:cNvPicPr>
            <a:picLocks noGrp="1" noChangeAspect="1"/>
          </p:cNvPicPr>
          <p:nvPr>
            <p:ph idx="1"/>
          </p:nvPr>
        </p:nvPicPr>
        <p:blipFill rotWithShape="1">
          <a:blip r:embed="rId2">
            <a:extLst>
              <a:ext uri="{BEBA8EAE-BF5A-486C-A8C5-ECC9F3942E4B}">
                <a14:imgProps xmlns:a14="http://schemas.microsoft.com/office/drawing/2010/main">
                  <a14:imgLayer r:embed="rId3">
                    <a14:imgEffect>
                      <a14:brightnessContrast bright="20000" contrast="-20000"/>
                    </a14:imgEffect>
                  </a14:imgLayer>
                </a14:imgProps>
              </a:ext>
              <a:ext uri="{28A0092B-C50C-407E-A947-70E740481C1C}">
                <a14:useLocalDpi xmlns:a14="http://schemas.microsoft.com/office/drawing/2010/main" val="0"/>
              </a:ext>
            </a:extLst>
          </a:blip>
          <a:srcRect l="7672"/>
          <a:stretch/>
        </p:blipFill>
        <p:spPr>
          <a:xfrm>
            <a:off x="251520" y="441733"/>
            <a:ext cx="6282698" cy="6155619"/>
          </a:xfrm>
        </p:spPr>
      </p:pic>
      <p:sp>
        <p:nvSpPr>
          <p:cNvPr id="11" name="Heptagon 10"/>
          <p:cNvSpPr/>
          <p:nvPr/>
        </p:nvSpPr>
        <p:spPr>
          <a:xfrm>
            <a:off x="1403646" y="3757321"/>
            <a:ext cx="2570564" cy="654218"/>
          </a:xfrm>
          <a:custGeom>
            <a:avLst/>
            <a:gdLst>
              <a:gd name="connsiteX0" fmla="*/ -2 w 706828"/>
              <a:gd name="connsiteY0" fmla="*/ 317860 h 494257"/>
              <a:gd name="connsiteX1" fmla="*/ 69998 w 706828"/>
              <a:gd name="connsiteY1" fmla="*/ 97894 h 494257"/>
              <a:gd name="connsiteX2" fmla="*/ 353414 w 706828"/>
              <a:gd name="connsiteY2" fmla="*/ 0 h 494257"/>
              <a:gd name="connsiteX3" fmla="*/ 636830 w 706828"/>
              <a:gd name="connsiteY3" fmla="*/ 97894 h 494257"/>
              <a:gd name="connsiteX4" fmla="*/ 706830 w 706828"/>
              <a:gd name="connsiteY4" fmla="*/ 317860 h 494257"/>
              <a:gd name="connsiteX5" fmla="*/ 510697 w 706828"/>
              <a:gd name="connsiteY5" fmla="*/ 494260 h 494257"/>
              <a:gd name="connsiteX6" fmla="*/ 196131 w 706828"/>
              <a:gd name="connsiteY6" fmla="*/ 494260 h 494257"/>
              <a:gd name="connsiteX7" fmla="*/ -2 w 706828"/>
              <a:gd name="connsiteY7" fmla="*/ 317860 h 494257"/>
              <a:gd name="connsiteX0" fmla="*/ 0 w 963506"/>
              <a:gd name="connsiteY0" fmla="*/ 317860 h 494260"/>
              <a:gd name="connsiteX1" fmla="*/ 70000 w 963506"/>
              <a:gd name="connsiteY1" fmla="*/ 97894 h 494260"/>
              <a:gd name="connsiteX2" fmla="*/ 353416 w 963506"/>
              <a:gd name="connsiteY2" fmla="*/ 0 h 494260"/>
              <a:gd name="connsiteX3" fmla="*/ 636832 w 963506"/>
              <a:gd name="connsiteY3" fmla="*/ 97894 h 494260"/>
              <a:gd name="connsiteX4" fmla="*/ 963506 w 963506"/>
              <a:gd name="connsiteY4" fmla="*/ 301818 h 494260"/>
              <a:gd name="connsiteX5" fmla="*/ 510699 w 963506"/>
              <a:gd name="connsiteY5" fmla="*/ 494260 h 494260"/>
              <a:gd name="connsiteX6" fmla="*/ 196133 w 963506"/>
              <a:gd name="connsiteY6" fmla="*/ 494260 h 494260"/>
              <a:gd name="connsiteX7" fmla="*/ 0 w 963506"/>
              <a:gd name="connsiteY7" fmla="*/ 317860 h 494260"/>
              <a:gd name="connsiteX0" fmla="*/ 0 w 963506"/>
              <a:gd name="connsiteY0" fmla="*/ 219966 h 396366"/>
              <a:gd name="connsiteX1" fmla="*/ 70000 w 963506"/>
              <a:gd name="connsiteY1" fmla="*/ 0 h 396366"/>
              <a:gd name="connsiteX2" fmla="*/ 353416 w 963506"/>
              <a:gd name="connsiteY2" fmla="*/ 14401 h 396366"/>
              <a:gd name="connsiteX3" fmla="*/ 636832 w 963506"/>
              <a:gd name="connsiteY3" fmla="*/ 0 h 396366"/>
              <a:gd name="connsiteX4" fmla="*/ 963506 w 963506"/>
              <a:gd name="connsiteY4" fmla="*/ 203924 h 396366"/>
              <a:gd name="connsiteX5" fmla="*/ 510699 w 963506"/>
              <a:gd name="connsiteY5" fmla="*/ 396366 h 396366"/>
              <a:gd name="connsiteX6" fmla="*/ 196133 w 963506"/>
              <a:gd name="connsiteY6" fmla="*/ 396366 h 396366"/>
              <a:gd name="connsiteX7" fmla="*/ 0 w 963506"/>
              <a:gd name="connsiteY7" fmla="*/ 219966 h 396366"/>
              <a:gd name="connsiteX0" fmla="*/ 0 w 963506"/>
              <a:gd name="connsiteY0" fmla="*/ 219966 h 396366"/>
              <a:gd name="connsiteX1" fmla="*/ 150211 w 963506"/>
              <a:gd name="connsiteY1" fmla="*/ 160421 h 396366"/>
              <a:gd name="connsiteX2" fmla="*/ 353416 w 963506"/>
              <a:gd name="connsiteY2" fmla="*/ 14401 h 396366"/>
              <a:gd name="connsiteX3" fmla="*/ 636832 w 963506"/>
              <a:gd name="connsiteY3" fmla="*/ 0 h 396366"/>
              <a:gd name="connsiteX4" fmla="*/ 963506 w 963506"/>
              <a:gd name="connsiteY4" fmla="*/ 203924 h 396366"/>
              <a:gd name="connsiteX5" fmla="*/ 510699 w 963506"/>
              <a:gd name="connsiteY5" fmla="*/ 396366 h 396366"/>
              <a:gd name="connsiteX6" fmla="*/ 196133 w 963506"/>
              <a:gd name="connsiteY6" fmla="*/ 396366 h 396366"/>
              <a:gd name="connsiteX7" fmla="*/ 0 w 963506"/>
              <a:gd name="connsiteY7" fmla="*/ 219966 h 396366"/>
              <a:gd name="connsiteX0" fmla="*/ 0 w 963506"/>
              <a:gd name="connsiteY0" fmla="*/ 219966 h 460535"/>
              <a:gd name="connsiteX1" fmla="*/ 150211 w 963506"/>
              <a:gd name="connsiteY1" fmla="*/ 160421 h 460535"/>
              <a:gd name="connsiteX2" fmla="*/ 353416 w 963506"/>
              <a:gd name="connsiteY2" fmla="*/ 14401 h 460535"/>
              <a:gd name="connsiteX3" fmla="*/ 636832 w 963506"/>
              <a:gd name="connsiteY3" fmla="*/ 0 h 460535"/>
              <a:gd name="connsiteX4" fmla="*/ 963506 w 963506"/>
              <a:gd name="connsiteY4" fmla="*/ 203924 h 460535"/>
              <a:gd name="connsiteX5" fmla="*/ 767373 w 963506"/>
              <a:gd name="connsiteY5" fmla="*/ 460535 h 460535"/>
              <a:gd name="connsiteX6" fmla="*/ 196133 w 963506"/>
              <a:gd name="connsiteY6" fmla="*/ 396366 h 460535"/>
              <a:gd name="connsiteX7" fmla="*/ 0 w 963506"/>
              <a:gd name="connsiteY7" fmla="*/ 219966 h 460535"/>
              <a:gd name="connsiteX0" fmla="*/ 0 w 2570564"/>
              <a:gd name="connsiteY0" fmla="*/ 205565 h 446134"/>
              <a:gd name="connsiteX1" fmla="*/ 150211 w 2570564"/>
              <a:gd name="connsiteY1" fmla="*/ 146020 h 446134"/>
              <a:gd name="connsiteX2" fmla="*/ 353416 w 2570564"/>
              <a:gd name="connsiteY2" fmla="*/ 0 h 446134"/>
              <a:gd name="connsiteX3" fmla="*/ 2570564 w 2570564"/>
              <a:gd name="connsiteY3" fmla="*/ 589 h 446134"/>
              <a:gd name="connsiteX4" fmla="*/ 963506 w 2570564"/>
              <a:gd name="connsiteY4" fmla="*/ 189523 h 446134"/>
              <a:gd name="connsiteX5" fmla="*/ 767373 w 2570564"/>
              <a:gd name="connsiteY5" fmla="*/ 446134 h 446134"/>
              <a:gd name="connsiteX6" fmla="*/ 196133 w 2570564"/>
              <a:gd name="connsiteY6" fmla="*/ 381965 h 446134"/>
              <a:gd name="connsiteX7" fmla="*/ 0 w 2570564"/>
              <a:gd name="connsiteY7" fmla="*/ 205565 h 446134"/>
              <a:gd name="connsiteX0" fmla="*/ 0 w 2570564"/>
              <a:gd name="connsiteY0" fmla="*/ 205565 h 654218"/>
              <a:gd name="connsiteX1" fmla="*/ 150211 w 2570564"/>
              <a:gd name="connsiteY1" fmla="*/ 146020 h 654218"/>
              <a:gd name="connsiteX2" fmla="*/ 353416 w 2570564"/>
              <a:gd name="connsiteY2" fmla="*/ 0 h 654218"/>
              <a:gd name="connsiteX3" fmla="*/ 2570564 w 2570564"/>
              <a:gd name="connsiteY3" fmla="*/ 589 h 654218"/>
              <a:gd name="connsiteX4" fmla="*/ 2027808 w 2570564"/>
              <a:gd name="connsiteY4" fmla="*/ 654218 h 654218"/>
              <a:gd name="connsiteX5" fmla="*/ 767373 w 2570564"/>
              <a:gd name="connsiteY5" fmla="*/ 446134 h 654218"/>
              <a:gd name="connsiteX6" fmla="*/ 196133 w 2570564"/>
              <a:gd name="connsiteY6" fmla="*/ 381965 h 654218"/>
              <a:gd name="connsiteX7" fmla="*/ 0 w 2570564"/>
              <a:gd name="connsiteY7" fmla="*/ 205565 h 6542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570564" h="654218">
                <a:moveTo>
                  <a:pt x="0" y="205565"/>
                </a:moveTo>
                <a:lnTo>
                  <a:pt x="150211" y="146020"/>
                </a:lnTo>
                <a:lnTo>
                  <a:pt x="353416" y="0"/>
                </a:lnTo>
                <a:lnTo>
                  <a:pt x="2570564" y="589"/>
                </a:lnTo>
                <a:lnTo>
                  <a:pt x="2027808" y="654218"/>
                </a:lnTo>
                <a:lnTo>
                  <a:pt x="767373" y="446134"/>
                </a:lnTo>
                <a:lnTo>
                  <a:pt x="196133" y="381965"/>
                </a:lnTo>
                <a:lnTo>
                  <a:pt x="0" y="205565"/>
                </a:lnTo>
                <a:close/>
              </a:path>
            </a:pathLst>
          </a:cu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Heptagon 10"/>
          <p:cNvSpPr/>
          <p:nvPr/>
        </p:nvSpPr>
        <p:spPr>
          <a:xfrm>
            <a:off x="3320462" y="3973609"/>
            <a:ext cx="963506" cy="556788"/>
          </a:xfrm>
          <a:custGeom>
            <a:avLst/>
            <a:gdLst>
              <a:gd name="connsiteX0" fmla="*/ -2 w 706828"/>
              <a:gd name="connsiteY0" fmla="*/ 317860 h 494257"/>
              <a:gd name="connsiteX1" fmla="*/ 69998 w 706828"/>
              <a:gd name="connsiteY1" fmla="*/ 97894 h 494257"/>
              <a:gd name="connsiteX2" fmla="*/ 353414 w 706828"/>
              <a:gd name="connsiteY2" fmla="*/ 0 h 494257"/>
              <a:gd name="connsiteX3" fmla="*/ 636830 w 706828"/>
              <a:gd name="connsiteY3" fmla="*/ 97894 h 494257"/>
              <a:gd name="connsiteX4" fmla="*/ 706830 w 706828"/>
              <a:gd name="connsiteY4" fmla="*/ 317860 h 494257"/>
              <a:gd name="connsiteX5" fmla="*/ 510697 w 706828"/>
              <a:gd name="connsiteY5" fmla="*/ 494260 h 494257"/>
              <a:gd name="connsiteX6" fmla="*/ 196131 w 706828"/>
              <a:gd name="connsiteY6" fmla="*/ 494260 h 494257"/>
              <a:gd name="connsiteX7" fmla="*/ -2 w 706828"/>
              <a:gd name="connsiteY7" fmla="*/ 317860 h 494257"/>
              <a:gd name="connsiteX0" fmla="*/ 0 w 963506"/>
              <a:gd name="connsiteY0" fmla="*/ 317860 h 494260"/>
              <a:gd name="connsiteX1" fmla="*/ 70000 w 963506"/>
              <a:gd name="connsiteY1" fmla="*/ 97894 h 494260"/>
              <a:gd name="connsiteX2" fmla="*/ 353416 w 963506"/>
              <a:gd name="connsiteY2" fmla="*/ 0 h 494260"/>
              <a:gd name="connsiteX3" fmla="*/ 636832 w 963506"/>
              <a:gd name="connsiteY3" fmla="*/ 97894 h 494260"/>
              <a:gd name="connsiteX4" fmla="*/ 963506 w 963506"/>
              <a:gd name="connsiteY4" fmla="*/ 301818 h 494260"/>
              <a:gd name="connsiteX5" fmla="*/ 510699 w 963506"/>
              <a:gd name="connsiteY5" fmla="*/ 494260 h 494260"/>
              <a:gd name="connsiteX6" fmla="*/ 196133 w 963506"/>
              <a:gd name="connsiteY6" fmla="*/ 494260 h 494260"/>
              <a:gd name="connsiteX7" fmla="*/ 0 w 963506"/>
              <a:gd name="connsiteY7" fmla="*/ 317860 h 494260"/>
              <a:gd name="connsiteX0" fmla="*/ 0 w 963506"/>
              <a:gd name="connsiteY0" fmla="*/ 219966 h 396366"/>
              <a:gd name="connsiteX1" fmla="*/ 70000 w 963506"/>
              <a:gd name="connsiteY1" fmla="*/ 0 h 396366"/>
              <a:gd name="connsiteX2" fmla="*/ 353416 w 963506"/>
              <a:gd name="connsiteY2" fmla="*/ 14401 h 396366"/>
              <a:gd name="connsiteX3" fmla="*/ 636832 w 963506"/>
              <a:gd name="connsiteY3" fmla="*/ 0 h 396366"/>
              <a:gd name="connsiteX4" fmla="*/ 963506 w 963506"/>
              <a:gd name="connsiteY4" fmla="*/ 203924 h 396366"/>
              <a:gd name="connsiteX5" fmla="*/ 510699 w 963506"/>
              <a:gd name="connsiteY5" fmla="*/ 396366 h 396366"/>
              <a:gd name="connsiteX6" fmla="*/ 196133 w 963506"/>
              <a:gd name="connsiteY6" fmla="*/ 396366 h 396366"/>
              <a:gd name="connsiteX7" fmla="*/ 0 w 963506"/>
              <a:gd name="connsiteY7" fmla="*/ 219966 h 396366"/>
              <a:gd name="connsiteX0" fmla="*/ 0 w 963506"/>
              <a:gd name="connsiteY0" fmla="*/ 219966 h 396366"/>
              <a:gd name="connsiteX1" fmla="*/ 150211 w 963506"/>
              <a:gd name="connsiteY1" fmla="*/ 160421 h 396366"/>
              <a:gd name="connsiteX2" fmla="*/ 353416 w 963506"/>
              <a:gd name="connsiteY2" fmla="*/ 14401 h 396366"/>
              <a:gd name="connsiteX3" fmla="*/ 636832 w 963506"/>
              <a:gd name="connsiteY3" fmla="*/ 0 h 396366"/>
              <a:gd name="connsiteX4" fmla="*/ 963506 w 963506"/>
              <a:gd name="connsiteY4" fmla="*/ 203924 h 396366"/>
              <a:gd name="connsiteX5" fmla="*/ 510699 w 963506"/>
              <a:gd name="connsiteY5" fmla="*/ 396366 h 396366"/>
              <a:gd name="connsiteX6" fmla="*/ 196133 w 963506"/>
              <a:gd name="connsiteY6" fmla="*/ 396366 h 396366"/>
              <a:gd name="connsiteX7" fmla="*/ 0 w 963506"/>
              <a:gd name="connsiteY7" fmla="*/ 219966 h 396366"/>
              <a:gd name="connsiteX0" fmla="*/ 0 w 963506"/>
              <a:gd name="connsiteY0" fmla="*/ 219966 h 460535"/>
              <a:gd name="connsiteX1" fmla="*/ 150211 w 963506"/>
              <a:gd name="connsiteY1" fmla="*/ 160421 h 460535"/>
              <a:gd name="connsiteX2" fmla="*/ 353416 w 963506"/>
              <a:gd name="connsiteY2" fmla="*/ 14401 h 460535"/>
              <a:gd name="connsiteX3" fmla="*/ 636832 w 963506"/>
              <a:gd name="connsiteY3" fmla="*/ 0 h 460535"/>
              <a:gd name="connsiteX4" fmla="*/ 963506 w 963506"/>
              <a:gd name="connsiteY4" fmla="*/ 203924 h 460535"/>
              <a:gd name="connsiteX5" fmla="*/ 767373 w 963506"/>
              <a:gd name="connsiteY5" fmla="*/ 460535 h 460535"/>
              <a:gd name="connsiteX6" fmla="*/ 196133 w 963506"/>
              <a:gd name="connsiteY6" fmla="*/ 396366 h 460535"/>
              <a:gd name="connsiteX7" fmla="*/ 0 w 963506"/>
              <a:gd name="connsiteY7" fmla="*/ 219966 h 460535"/>
              <a:gd name="connsiteX0" fmla="*/ 0 w 963506"/>
              <a:gd name="connsiteY0" fmla="*/ 219966 h 556788"/>
              <a:gd name="connsiteX1" fmla="*/ 150211 w 963506"/>
              <a:gd name="connsiteY1" fmla="*/ 160421 h 556788"/>
              <a:gd name="connsiteX2" fmla="*/ 353416 w 963506"/>
              <a:gd name="connsiteY2" fmla="*/ 14401 h 556788"/>
              <a:gd name="connsiteX3" fmla="*/ 636832 w 963506"/>
              <a:gd name="connsiteY3" fmla="*/ 0 h 556788"/>
              <a:gd name="connsiteX4" fmla="*/ 963506 w 963506"/>
              <a:gd name="connsiteY4" fmla="*/ 203924 h 556788"/>
              <a:gd name="connsiteX5" fmla="*/ 927794 w 963506"/>
              <a:gd name="connsiteY5" fmla="*/ 556788 h 556788"/>
              <a:gd name="connsiteX6" fmla="*/ 196133 w 963506"/>
              <a:gd name="connsiteY6" fmla="*/ 396366 h 556788"/>
              <a:gd name="connsiteX7" fmla="*/ 0 w 963506"/>
              <a:gd name="connsiteY7" fmla="*/ 219966 h 556788"/>
              <a:gd name="connsiteX0" fmla="*/ 0 w 963506"/>
              <a:gd name="connsiteY0" fmla="*/ 219966 h 556788"/>
              <a:gd name="connsiteX1" fmla="*/ 150211 w 963506"/>
              <a:gd name="connsiteY1" fmla="*/ 160421 h 556788"/>
              <a:gd name="connsiteX2" fmla="*/ 353416 w 963506"/>
              <a:gd name="connsiteY2" fmla="*/ 14401 h 556788"/>
              <a:gd name="connsiteX3" fmla="*/ 636832 w 963506"/>
              <a:gd name="connsiteY3" fmla="*/ 0 h 556788"/>
              <a:gd name="connsiteX4" fmla="*/ 963506 w 963506"/>
              <a:gd name="connsiteY4" fmla="*/ 203924 h 556788"/>
              <a:gd name="connsiteX5" fmla="*/ 927794 w 963506"/>
              <a:gd name="connsiteY5" fmla="*/ 556788 h 556788"/>
              <a:gd name="connsiteX6" fmla="*/ 180091 w 963506"/>
              <a:gd name="connsiteY6" fmla="*/ 476576 h 556788"/>
              <a:gd name="connsiteX7" fmla="*/ 0 w 963506"/>
              <a:gd name="connsiteY7" fmla="*/ 219966 h 556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63506" h="556788">
                <a:moveTo>
                  <a:pt x="0" y="219966"/>
                </a:moveTo>
                <a:lnTo>
                  <a:pt x="150211" y="160421"/>
                </a:lnTo>
                <a:lnTo>
                  <a:pt x="353416" y="14401"/>
                </a:lnTo>
                <a:lnTo>
                  <a:pt x="636832" y="0"/>
                </a:lnTo>
                <a:lnTo>
                  <a:pt x="963506" y="203924"/>
                </a:lnTo>
                <a:lnTo>
                  <a:pt x="927794" y="556788"/>
                </a:lnTo>
                <a:lnTo>
                  <a:pt x="180091" y="476576"/>
                </a:lnTo>
                <a:lnTo>
                  <a:pt x="0" y="219966"/>
                </a:lnTo>
                <a:close/>
              </a:path>
            </a:pathLst>
          </a:cu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Oval 14"/>
          <p:cNvSpPr/>
          <p:nvPr/>
        </p:nvSpPr>
        <p:spPr>
          <a:xfrm>
            <a:off x="1619672" y="4291551"/>
            <a:ext cx="432048" cy="721625"/>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Oval 15"/>
          <p:cNvSpPr/>
          <p:nvPr/>
        </p:nvSpPr>
        <p:spPr>
          <a:xfrm>
            <a:off x="3639598" y="4640659"/>
            <a:ext cx="432048" cy="372517"/>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p:cNvSpPr/>
          <p:nvPr/>
        </p:nvSpPr>
        <p:spPr>
          <a:xfrm>
            <a:off x="2604936" y="4530398"/>
            <a:ext cx="432048" cy="476684"/>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TextBox 21"/>
          <p:cNvSpPr txBox="1"/>
          <p:nvPr/>
        </p:nvSpPr>
        <p:spPr>
          <a:xfrm>
            <a:off x="179112" y="6268669"/>
            <a:ext cx="6282698" cy="523220"/>
          </a:xfrm>
          <a:prstGeom prst="rect">
            <a:avLst/>
          </a:prstGeom>
          <a:solidFill>
            <a:schemeClr val="bg1"/>
          </a:solidFill>
        </p:spPr>
        <p:txBody>
          <a:bodyPr wrap="square" rtlCol="0">
            <a:spAutoFit/>
          </a:bodyPr>
          <a:lstStyle/>
          <a:p>
            <a:pPr algn="ctr">
              <a:spcBef>
                <a:spcPts val="1800"/>
              </a:spcBef>
              <a:spcAft>
                <a:spcPts val="1800"/>
              </a:spcAft>
            </a:pPr>
            <a:r>
              <a:rPr lang="en-US" sz="2800" b="1" dirty="0"/>
              <a:t>Bias/CVT</a:t>
            </a:r>
          </a:p>
        </p:txBody>
      </p:sp>
      <p:sp>
        <p:nvSpPr>
          <p:cNvPr id="26" name="TextBox 25"/>
          <p:cNvSpPr txBox="1"/>
          <p:nvPr/>
        </p:nvSpPr>
        <p:spPr>
          <a:xfrm>
            <a:off x="2051720" y="1321604"/>
            <a:ext cx="1645920" cy="523220"/>
          </a:xfrm>
          <a:prstGeom prst="rect">
            <a:avLst/>
          </a:prstGeom>
          <a:solidFill>
            <a:schemeClr val="bg1"/>
          </a:solidFill>
        </p:spPr>
        <p:txBody>
          <a:bodyPr wrap="square" rtlCol="0">
            <a:spAutoFit/>
          </a:bodyPr>
          <a:lstStyle/>
          <a:p>
            <a:pPr algn="ctr"/>
            <a:r>
              <a:rPr lang="en-US" sz="2800" b="1" dirty="0">
                <a:solidFill>
                  <a:srgbClr val="7030A0"/>
                </a:solidFill>
              </a:rPr>
              <a:t>Desirable</a:t>
            </a:r>
          </a:p>
        </p:txBody>
      </p:sp>
      <p:sp>
        <p:nvSpPr>
          <p:cNvPr id="13" name="TextBox 12"/>
          <p:cNvSpPr txBox="1"/>
          <p:nvPr/>
        </p:nvSpPr>
        <p:spPr>
          <a:xfrm>
            <a:off x="1619670" y="166506"/>
            <a:ext cx="6336705" cy="461665"/>
          </a:xfrm>
          <a:prstGeom prst="rect">
            <a:avLst/>
          </a:prstGeom>
          <a:noFill/>
        </p:spPr>
        <p:txBody>
          <a:bodyPr wrap="square" rtlCol="0">
            <a:spAutoFit/>
          </a:bodyPr>
          <a:lstStyle/>
          <a:p>
            <a:r>
              <a:rPr lang="en-US" sz="2400" b="1" dirty="0">
                <a:solidFill>
                  <a:schemeClr val="accent5">
                    <a:lumMod val="75000"/>
                  </a:schemeClr>
                </a:solidFill>
              </a:rPr>
              <a:t>3 level Biologic APS; Fraser GC recommendation</a:t>
            </a:r>
          </a:p>
        </p:txBody>
      </p:sp>
      <p:sp>
        <p:nvSpPr>
          <p:cNvPr id="2" name="Oval 1"/>
          <p:cNvSpPr/>
          <p:nvPr/>
        </p:nvSpPr>
        <p:spPr>
          <a:xfrm>
            <a:off x="1475654" y="5694484"/>
            <a:ext cx="792090" cy="470820"/>
          </a:xfrm>
          <a:prstGeom prst="ellipse">
            <a:avLst/>
          </a:prstGeom>
          <a:noFill/>
          <a:ln w="571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2436684" y="5694484"/>
            <a:ext cx="883777" cy="470820"/>
          </a:xfrm>
          <a:prstGeom prst="ellipse">
            <a:avLst/>
          </a:prstGeom>
          <a:noFill/>
          <a:ln w="5715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Oval 16"/>
          <p:cNvSpPr/>
          <p:nvPr/>
        </p:nvSpPr>
        <p:spPr>
          <a:xfrm>
            <a:off x="3472199" y="5766492"/>
            <a:ext cx="883777" cy="470820"/>
          </a:xfrm>
          <a:prstGeom prst="ellips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Content Placeholder 1"/>
          <p:cNvSpPr txBox="1">
            <a:spLocks/>
          </p:cNvSpPr>
          <p:nvPr/>
        </p:nvSpPr>
        <p:spPr>
          <a:xfrm>
            <a:off x="4560922" y="3284984"/>
            <a:ext cx="4187542" cy="1728192"/>
          </a:xfrm>
          <a:prstGeom prst="rect">
            <a:avLst/>
          </a:prstGeom>
          <a:solidFill>
            <a:schemeClr val="bg1"/>
          </a:solidFill>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ts val="600"/>
              </a:spcBef>
              <a:spcAft>
                <a:spcPts val="600"/>
              </a:spcAft>
              <a:buFont typeface="Arial" panose="020B0604020202020204" pitchFamily="34" charset="0"/>
              <a:buNone/>
            </a:pPr>
            <a:r>
              <a:rPr lang="en-US" b="1" i="1" dirty="0">
                <a:solidFill>
                  <a:srgbClr val="00B050"/>
                </a:solidFill>
              </a:rPr>
              <a:t>Optimum B = 0.125 CVT</a:t>
            </a:r>
            <a:endParaRPr lang="en-US" i="1" dirty="0"/>
          </a:p>
          <a:p>
            <a:pPr marL="0" indent="0">
              <a:spcBef>
                <a:spcPts val="600"/>
              </a:spcBef>
              <a:spcAft>
                <a:spcPts val="600"/>
              </a:spcAft>
              <a:buFont typeface="Arial" panose="020B0604020202020204" pitchFamily="34" charset="0"/>
              <a:buNone/>
            </a:pPr>
            <a:r>
              <a:rPr lang="en-US" b="1" i="1" dirty="0">
                <a:solidFill>
                  <a:srgbClr val="7030A0"/>
                </a:solidFill>
              </a:rPr>
              <a:t>Desirable CV = 0.25 CVT</a:t>
            </a:r>
            <a:endParaRPr lang="en-US" b="1" i="1" baseline="-25000" dirty="0">
              <a:solidFill>
                <a:srgbClr val="7030A0"/>
              </a:solidFill>
            </a:endParaRPr>
          </a:p>
          <a:p>
            <a:pPr marL="0" indent="0">
              <a:spcBef>
                <a:spcPts val="600"/>
              </a:spcBef>
              <a:spcAft>
                <a:spcPts val="600"/>
              </a:spcAft>
              <a:buFont typeface="Arial" panose="020B0604020202020204" pitchFamily="34" charset="0"/>
              <a:buNone/>
            </a:pPr>
            <a:r>
              <a:rPr lang="en-US" b="1" i="1" dirty="0">
                <a:solidFill>
                  <a:srgbClr val="FF0000"/>
                </a:solidFill>
              </a:rPr>
              <a:t>Minimum CV = 0.75 CVT</a:t>
            </a:r>
            <a:endParaRPr lang="en-US" i="1" dirty="0"/>
          </a:p>
        </p:txBody>
      </p:sp>
      <p:sp>
        <p:nvSpPr>
          <p:cNvPr id="20" name="TextBox 19"/>
          <p:cNvSpPr txBox="1"/>
          <p:nvPr/>
        </p:nvSpPr>
        <p:spPr>
          <a:xfrm rot="16200000">
            <a:off x="-2132482" y="2860673"/>
            <a:ext cx="4571145" cy="523220"/>
          </a:xfrm>
          <a:prstGeom prst="rect">
            <a:avLst/>
          </a:prstGeom>
          <a:noFill/>
        </p:spPr>
        <p:txBody>
          <a:bodyPr wrap="square" rtlCol="0">
            <a:spAutoFit/>
          </a:bodyPr>
          <a:lstStyle/>
          <a:p>
            <a:pPr algn="ctr">
              <a:spcAft>
                <a:spcPts val="1800"/>
              </a:spcAft>
            </a:pPr>
            <a:r>
              <a:rPr lang="en-US" sz="2800" b="1" dirty="0"/>
              <a:t>%False Positive</a:t>
            </a:r>
          </a:p>
        </p:txBody>
      </p:sp>
      <p:sp>
        <p:nvSpPr>
          <p:cNvPr id="3" name="TextBox 2">
            <a:extLst>
              <a:ext uri="{FF2B5EF4-FFF2-40B4-BE49-F238E27FC236}">
                <a16:creationId xmlns:a16="http://schemas.microsoft.com/office/drawing/2014/main" id="{4517F6EF-21A4-4BC3-AE2D-F36C9FD54BC3}"/>
              </a:ext>
            </a:extLst>
          </p:cNvPr>
          <p:cNvSpPr txBox="1"/>
          <p:nvPr/>
        </p:nvSpPr>
        <p:spPr>
          <a:xfrm>
            <a:off x="1001413" y="1703780"/>
            <a:ext cx="1603523" cy="523220"/>
          </a:xfrm>
          <a:prstGeom prst="rect">
            <a:avLst/>
          </a:prstGeom>
          <a:solidFill>
            <a:schemeClr val="bg1"/>
          </a:solidFill>
          <a:ln>
            <a:noFill/>
          </a:ln>
        </p:spPr>
        <p:txBody>
          <a:bodyPr wrap="square" rtlCol="1">
            <a:spAutoFit/>
          </a:bodyPr>
          <a:lstStyle/>
          <a:p>
            <a:endParaRPr lang="fa-IR" dirty="0"/>
          </a:p>
        </p:txBody>
      </p:sp>
      <p:sp>
        <p:nvSpPr>
          <p:cNvPr id="21" name="TextBox 20">
            <a:extLst>
              <a:ext uri="{FF2B5EF4-FFF2-40B4-BE49-F238E27FC236}">
                <a16:creationId xmlns:a16="http://schemas.microsoft.com/office/drawing/2014/main" id="{A0185180-DBC2-4108-9B09-531EAFB95CC3}"/>
              </a:ext>
            </a:extLst>
          </p:cNvPr>
          <p:cNvSpPr txBox="1"/>
          <p:nvPr/>
        </p:nvSpPr>
        <p:spPr>
          <a:xfrm>
            <a:off x="3275856" y="762380"/>
            <a:ext cx="1603523" cy="523220"/>
          </a:xfrm>
          <a:prstGeom prst="rect">
            <a:avLst/>
          </a:prstGeom>
          <a:solidFill>
            <a:schemeClr val="bg1"/>
          </a:solidFill>
          <a:ln>
            <a:noFill/>
          </a:ln>
        </p:spPr>
        <p:txBody>
          <a:bodyPr wrap="square" rtlCol="1">
            <a:spAutoFit/>
          </a:bodyPr>
          <a:lstStyle/>
          <a:p>
            <a:endParaRPr lang="fa-IR" dirty="0"/>
          </a:p>
        </p:txBody>
      </p:sp>
      <p:sp>
        <p:nvSpPr>
          <p:cNvPr id="25" name="TextBox 24"/>
          <p:cNvSpPr txBox="1"/>
          <p:nvPr/>
        </p:nvSpPr>
        <p:spPr>
          <a:xfrm>
            <a:off x="982677" y="1681644"/>
            <a:ext cx="1789123" cy="523220"/>
          </a:xfrm>
          <a:prstGeom prst="rect">
            <a:avLst/>
          </a:prstGeom>
          <a:noFill/>
        </p:spPr>
        <p:txBody>
          <a:bodyPr wrap="square" rtlCol="0">
            <a:spAutoFit/>
          </a:bodyPr>
          <a:lstStyle/>
          <a:p>
            <a:pPr algn="ctr"/>
            <a:r>
              <a:rPr lang="en-US" sz="2800" b="1" dirty="0">
                <a:solidFill>
                  <a:schemeClr val="accent1"/>
                </a:solidFill>
              </a:rPr>
              <a:t>Optimum</a:t>
            </a:r>
          </a:p>
        </p:txBody>
      </p:sp>
      <p:sp>
        <p:nvSpPr>
          <p:cNvPr id="27" name="TextBox 26"/>
          <p:cNvSpPr txBox="1"/>
          <p:nvPr/>
        </p:nvSpPr>
        <p:spPr>
          <a:xfrm>
            <a:off x="2987824" y="770382"/>
            <a:ext cx="1728193" cy="523220"/>
          </a:xfrm>
          <a:prstGeom prst="rect">
            <a:avLst/>
          </a:prstGeom>
          <a:noFill/>
        </p:spPr>
        <p:txBody>
          <a:bodyPr wrap="square" rtlCol="0">
            <a:spAutoFit/>
          </a:bodyPr>
          <a:lstStyle/>
          <a:p>
            <a:pPr algn="ctr"/>
            <a:r>
              <a:rPr lang="en-US" sz="2800" b="1" dirty="0">
                <a:solidFill>
                  <a:srgbClr val="FF0000"/>
                </a:solidFill>
              </a:rPr>
              <a:t>Minimum</a:t>
            </a:r>
          </a:p>
        </p:txBody>
      </p:sp>
    </p:spTree>
    <p:extLst>
      <p:ext uri="{BB962C8B-B14F-4D97-AF65-F5344CB8AC3E}">
        <p14:creationId xmlns:p14="http://schemas.microsoft.com/office/powerpoint/2010/main" val="106620681"/>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par>
                          <p:cTn id="8" fill="hold">
                            <p:stCondLst>
                              <p:cond delay="2000"/>
                            </p:stCondLst>
                            <p:childTnLst>
                              <p:par>
                                <p:cTn id="9" presetID="10" presetClass="entr" presetSubtype="0" fill="hold" grpId="0" nodeType="afterEffect">
                                  <p:stCondLst>
                                    <p:cond delay="0"/>
                                  </p:stCondLst>
                                  <p:childTnLst>
                                    <p:set>
                                      <p:cBhvr>
                                        <p:cTn id="10" dur="1" fill="hold">
                                          <p:stCondLst>
                                            <p:cond delay="0"/>
                                          </p:stCondLst>
                                        </p:cTn>
                                        <p:tgtEl>
                                          <p:spTgt spid="25"/>
                                        </p:tgtEl>
                                        <p:attrNameLst>
                                          <p:attrName>style.visibility</p:attrName>
                                        </p:attrNameLst>
                                      </p:cBhvr>
                                      <p:to>
                                        <p:strVal val="visible"/>
                                      </p:to>
                                    </p:set>
                                    <p:animEffect transition="in" filter="fade">
                                      <p:cBhvr>
                                        <p:cTn id="11" dur="500"/>
                                        <p:tgtEl>
                                          <p:spTgt spid="25"/>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1" fill="hold" grpId="0" nodeType="clickEffect">
                                  <p:stCondLst>
                                    <p:cond delay="0"/>
                                  </p:stCondLst>
                                  <p:childTnLst>
                                    <p:set>
                                      <p:cBhvr>
                                        <p:cTn id="15" dur="1" fill="hold">
                                          <p:stCondLst>
                                            <p:cond delay="0"/>
                                          </p:stCondLst>
                                        </p:cTn>
                                        <p:tgtEl>
                                          <p:spTgt spid="17"/>
                                        </p:tgtEl>
                                        <p:attrNameLst>
                                          <p:attrName>style.visibility</p:attrName>
                                        </p:attrNameLst>
                                      </p:cBhvr>
                                      <p:to>
                                        <p:strVal val="visible"/>
                                      </p:to>
                                    </p:set>
                                    <p:animEffect transition="in" filter="wheel(1)">
                                      <p:cBhvr>
                                        <p:cTn id="16" dur="2000"/>
                                        <p:tgtEl>
                                          <p:spTgt spid="17"/>
                                        </p:tgtEl>
                                      </p:cBhvr>
                                    </p:animEffect>
                                  </p:childTnLst>
                                </p:cTn>
                              </p:par>
                            </p:childTnLst>
                          </p:cTn>
                        </p:par>
                        <p:par>
                          <p:cTn id="17" fill="hold">
                            <p:stCondLst>
                              <p:cond delay="2000"/>
                            </p:stCondLst>
                            <p:childTnLst>
                              <p:par>
                                <p:cTn id="18" presetID="10" presetClass="entr" presetSubtype="0" fill="hold" grpId="0" nodeType="afterEffect">
                                  <p:stCondLst>
                                    <p:cond delay="0"/>
                                  </p:stCondLst>
                                  <p:childTnLst>
                                    <p:set>
                                      <p:cBhvr>
                                        <p:cTn id="19" dur="1" fill="hold">
                                          <p:stCondLst>
                                            <p:cond delay="0"/>
                                          </p:stCondLst>
                                        </p:cTn>
                                        <p:tgtEl>
                                          <p:spTgt spid="27"/>
                                        </p:tgtEl>
                                        <p:attrNameLst>
                                          <p:attrName>style.visibility</p:attrName>
                                        </p:attrNameLst>
                                      </p:cBhvr>
                                      <p:to>
                                        <p:strVal val="visible"/>
                                      </p:to>
                                    </p:set>
                                    <p:animEffect transition="in" filter="fade">
                                      <p:cBhvr>
                                        <p:cTn id="20" dur="500"/>
                                        <p:tgtEl>
                                          <p:spTgt spid="27"/>
                                        </p:tgtEl>
                                      </p:cBhvr>
                                    </p:animEffect>
                                  </p:childTnLst>
                                </p:cTn>
                              </p:par>
                            </p:childTnLst>
                          </p:cTn>
                        </p:par>
                        <p:par>
                          <p:cTn id="21" fill="hold">
                            <p:stCondLst>
                              <p:cond delay="2500"/>
                            </p:stCondLst>
                            <p:childTnLst>
                              <p:par>
                                <p:cTn id="22" presetID="22" presetClass="entr" presetSubtype="1" fill="hold" grpId="0" nodeType="afterEffect">
                                  <p:stCondLst>
                                    <p:cond delay="0"/>
                                  </p:stCondLst>
                                  <p:childTnLst>
                                    <p:set>
                                      <p:cBhvr>
                                        <p:cTn id="23" dur="1" fill="hold">
                                          <p:stCondLst>
                                            <p:cond delay="0"/>
                                          </p:stCondLst>
                                        </p:cTn>
                                        <p:tgtEl>
                                          <p:spTgt spid="19"/>
                                        </p:tgtEl>
                                        <p:attrNameLst>
                                          <p:attrName>style.visibility</p:attrName>
                                        </p:attrNameLst>
                                      </p:cBhvr>
                                      <p:to>
                                        <p:strVal val="visible"/>
                                      </p:to>
                                    </p:set>
                                    <p:animEffect transition="in" filter="wipe(up)">
                                      <p:cBhvr>
                                        <p:cTn id="24"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7" grpId="0" animBg="1"/>
      <p:bldP spid="19" grpId="0" animBg="1"/>
      <p:bldP spid="25" grpId="0" animBg="1"/>
      <p:bldP spid="27"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lgn="r" rtl="1">
              <a:spcAft>
                <a:spcPts val="1200"/>
              </a:spcAft>
            </a:pPr>
            <a:r>
              <a:rPr lang="fa-IR" dirty="0"/>
              <a:t>بالاترین سطح عملکرد قابل دستیابی از نظر فنی</a:t>
            </a:r>
          </a:p>
          <a:p>
            <a:pPr algn="r" rtl="1">
              <a:spcAft>
                <a:spcPts val="1200"/>
              </a:spcAft>
            </a:pPr>
            <a:r>
              <a:rPr lang="fa-IR" dirty="0"/>
              <a:t>دسترسی آسان به اطلاعات (مثلا از پایش کیفیت خارجی)</a:t>
            </a:r>
          </a:p>
          <a:p>
            <a:pPr algn="r" rtl="1">
              <a:spcAft>
                <a:spcPts val="1200"/>
              </a:spcAft>
            </a:pPr>
            <a:r>
              <a:rPr lang="fa-IR" dirty="0"/>
              <a:t>ممکن است بازتاب دهنده نیاز بالین نباشد</a:t>
            </a:r>
            <a:endParaRPr lang="en-US" dirty="0"/>
          </a:p>
        </p:txBody>
      </p:sp>
      <p:sp>
        <p:nvSpPr>
          <p:cNvPr id="5" name="Rectangle 4">
            <a:extLst>
              <a:ext uri="{FF2B5EF4-FFF2-40B4-BE49-F238E27FC236}">
                <a16:creationId xmlns:a16="http://schemas.microsoft.com/office/drawing/2014/main" id="{D3895EAC-7724-4B77-BA71-25A7FFE02B16}"/>
              </a:ext>
            </a:extLst>
          </p:cNvPr>
          <p:cNvSpPr/>
          <p:nvPr/>
        </p:nvSpPr>
        <p:spPr>
          <a:xfrm>
            <a:off x="4408647" y="548680"/>
            <a:ext cx="4254691" cy="584775"/>
          </a:xfrm>
          <a:prstGeom prst="rect">
            <a:avLst/>
          </a:prstGeom>
        </p:spPr>
        <p:txBody>
          <a:bodyPr wrap="none">
            <a:spAutoFit/>
          </a:bodyPr>
          <a:lstStyle/>
          <a:p>
            <a:pPr algn="r" rtl="1"/>
            <a:r>
              <a:rPr lang="fa-IR" sz="3200" b="1" dirty="0">
                <a:solidFill>
                  <a:srgbClr val="0070C0"/>
                </a:solidFill>
              </a:rPr>
              <a:t>مدل 3. وضعیت کنونی فناوری</a:t>
            </a:r>
            <a:endParaRPr lang="en-US" sz="3200" b="1" dirty="0">
              <a:solidFill>
                <a:srgbClr val="0070C0"/>
              </a:solidFill>
            </a:endParaRPr>
          </a:p>
        </p:txBody>
      </p:sp>
    </p:spTree>
    <p:extLst>
      <p:ext uri="{BB962C8B-B14F-4D97-AF65-F5344CB8AC3E}">
        <p14:creationId xmlns:p14="http://schemas.microsoft.com/office/powerpoint/2010/main" val="2440682956"/>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566" y="1772816"/>
            <a:ext cx="9132946" cy="405400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Title 1"/>
          <p:cNvSpPr txBox="1">
            <a:spLocks/>
          </p:cNvSpPr>
          <p:nvPr/>
        </p:nvSpPr>
        <p:spPr>
          <a:xfrm>
            <a:off x="179512" y="253848"/>
            <a:ext cx="8784976" cy="1014911"/>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200" b="1" dirty="0">
                <a:solidFill>
                  <a:srgbClr val="7030A0"/>
                </a:solidFill>
              </a:rPr>
              <a:t>Allocating analytes to Milan-2014 models</a:t>
            </a:r>
          </a:p>
          <a:p>
            <a:pPr algn="ctr">
              <a:spcBef>
                <a:spcPts val="1200"/>
              </a:spcBef>
            </a:pPr>
            <a:r>
              <a:rPr lang="en-US" sz="3200" b="1" dirty="0">
                <a:solidFill>
                  <a:srgbClr val="7030A0"/>
                </a:solidFill>
              </a:rPr>
              <a:t>EFLM TFG-DM (2014-2016)</a:t>
            </a:r>
            <a:endParaRPr lang="en-US" sz="2400" b="1" dirty="0">
              <a:solidFill>
                <a:srgbClr val="7030A0"/>
              </a:solidFill>
            </a:endParaRPr>
          </a:p>
        </p:txBody>
      </p:sp>
    </p:spTree>
    <p:extLst>
      <p:ext uri="{BB962C8B-B14F-4D97-AF65-F5344CB8AC3E}">
        <p14:creationId xmlns:p14="http://schemas.microsoft.com/office/powerpoint/2010/main" val="1005569732"/>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8650" y="1340768"/>
            <a:ext cx="7886700" cy="4836195"/>
          </a:xfrm>
        </p:spPr>
        <p:txBody>
          <a:bodyPr/>
          <a:lstStyle/>
          <a:p>
            <a:pPr marL="0" indent="0" algn="r" rtl="1">
              <a:buNone/>
            </a:pPr>
            <a:r>
              <a:rPr lang="fa-IR" b="1" dirty="0">
                <a:solidFill>
                  <a:srgbClr val="0070C0"/>
                </a:solidFill>
              </a:rPr>
              <a:t>مدل 1 مناسب برای </a:t>
            </a:r>
            <a:r>
              <a:rPr lang="fa-IR" b="1" dirty="0" err="1">
                <a:solidFill>
                  <a:srgbClr val="0070C0"/>
                </a:solidFill>
              </a:rPr>
              <a:t>آزمایش‌های</a:t>
            </a:r>
            <a:r>
              <a:rPr lang="fa-IR" b="1" dirty="0">
                <a:solidFill>
                  <a:srgbClr val="0070C0"/>
                </a:solidFill>
              </a:rPr>
              <a:t>:</a:t>
            </a:r>
            <a:endParaRPr lang="en-US" b="1" dirty="0">
              <a:solidFill>
                <a:srgbClr val="0070C0"/>
              </a:solidFill>
            </a:endParaRPr>
          </a:p>
          <a:p>
            <a:pPr marL="361950" indent="-361950" algn="r" rtl="1">
              <a:spcBef>
                <a:spcPts val="1800"/>
              </a:spcBef>
              <a:spcAft>
                <a:spcPts val="600"/>
              </a:spcAft>
              <a:buFont typeface="Wingdings" panose="05000000000000000000" pitchFamily="2" charset="2"/>
              <a:buChar char="Ø"/>
            </a:pPr>
            <a:r>
              <a:rPr lang="fa-IR" dirty="0"/>
              <a:t>دارای نقش مرکزی در تصمیمگیری برای یک بیماری خاص/وضعیت بالینی</a:t>
            </a:r>
          </a:p>
          <a:p>
            <a:pPr marL="361950" indent="-361950" algn="r" rtl="1">
              <a:spcBef>
                <a:spcPts val="1800"/>
              </a:spcBef>
              <a:spcAft>
                <a:spcPts val="600"/>
              </a:spcAft>
              <a:buFont typeface="Wingdings" panose="05000000000000000000" pitchFamily="2" charset="2"/>
              <a:buChar char="Ø"/>
            </a:pPr>
            <a:r>
              <a:rPr lang="fa-IR" dirty="0"/>
              <a:t>دارای نقطه تمایز/مرز تصمیم برای تشخیص، غربالگری، پیگیری</a:t>
            </a:r>
          </a:p>
          <a:p>
            <a:pPr marL="361950" indent="-361950" algn="r" rtl="1">
              <a:spcBef>
                <a:spcPts val="1800"/>
              </a:spcBef>
              <a:spcAft>
                <a:spcPts val="600"/>
              </a:spcAft>
              <a:buFont typeface="Wingdings" panose="05000000000000000000" pitchFamily="2" charset="2"/>
              <a:buChar char="Ø"/>
            </a:pPr>
            <a:r>
              <a:rPr lang="fa-IR" dirty="0"/>
              <a:t>تاثیر مستقیم بر مدیریت بیماری؛ در نتیجه بر پیامد</a:t>
            </a:r>
          </a:p>
          <a:p>
            <a:pPr marL="361950" indent="-361950" algn="r" rtl="1">
              <a:spcBef>
                <a:spcPts val="1800"/>
              </a:spcBef>
              <a:spcAft>
                <a:spcPts val="600"/>
              </a:spcAft>
              <a:buFont typeface="Wingdings" panose="05000000000000000000" pitchFamily="2" charset="2"/>
              <a:buChar char="Ø"/>
            </a:pPr>
            <a:r>
              <a:rPr lang="fa-IR" dirty="0" err="1"/>
              <a:t>عیارمندسازی</a:t>
            </a:r>
            <a:r>
              <a:rPr lang="fa-IR" dirty="0"/>
              <a:t>/</a:t>
            </a:r>
            <a:r>
              <a:rPr lang="fa-IR" dirty="0" err="1"/>
              <a:t>هماهنگ‌سازی</a:t>
            </a:r>
            <a:r>
              <a:rPr lang="fa-IR" dirty="0"/>
              <a:t> </a:t>
            </a:r>
            <a:r>
              <a:rPr lang="fa-IR" dirty="0" err="1"/>
              <a:t>شده‌اند</a:t>
            </a:r>
            <a:r>
              <a:rPr lang="fa-IR" dirty="0"/>
              <a:t> </a:t>
            </a:r>
            <a:endParaRPr lang="en-US" dirty="0"/>
          </a:p>
        </p:txBody>
      </p:sp>
      <p:sp>
        <p:nvSpPr>
          <p:cNvPr id="6" name="Title 1"/>
          <p:cNvSpPr txBox="1">
            <a:spLocks/>
          </p:cNvSpPr>
          <p:nvPr/>
        </p:nvSpPr>
        <p:spPr>
          <a:xfrm>
            <a:off x="179512" y="253849"/>
            <a:ext cx="8784976" cy="58286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400" b="1" dirty="0">
                <a:solidFill>
                  <a:srgbClr val="7030A0"/>
                </a:solidFill>
              </a:rPr>
              <a:t>Allocating analytes to Milan-2014 models; EFLM TFG-DM</a:t>
            </a:r>
            <a:endParaRPr lang="en-US" sz="1800" b="1" dirty="0">
              <a:solidFill>
                <a:srgbClr val="7030A0"/>
              </a:solidFill>
            </a:endParaRPr>
          </a:p>
        </p:txBody>
      </p:sp>
    </p:spTree>
    <p:extLst>
      <p:ext uri="{BB962C8B-B14F-4D97-AF65-F5344CB8AC3E}">
        <p14:creationId xmlns:p14="http://schemas.microsoft.com/office/powerpoint/2010/main" val="3321407060"/>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1000"/>
                                        <p:tgtEl>
                                          <p:spTgt spid="3">
                                            <p:txEl>
                                              <p:pRg st="1" end="1"/>
                                            </p:txEl>
                                          </p:spTgt>
                                        </p:tgtEl>
                                      </p:cBhvr>
                                    </p:animEffect>
                                    <p:anim calcmode="lin" valueType="num">
                                      <p:cBhvr>
                                        <p:cTn id="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7" presetClass="entr" presetSubtype="0" fill="hold"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fade">
                                      <p:cBhvr>
                                        <p:cTn id="14" dur="1000"/>
                                        <p:tgtEl>
                                          <p:spTgt spid="3">
                                            <p:txEl>
                                              <p:pRg st="2" end="2"/>
                                            </p:txEl>
                                          </p:spTgt>
                                        </p:tgtEl>
                                      </p:cBhvr>
                                    </p:animEffect>
                                    <p:anim calcmode="lin" valueType="num">
                                      <p:cBhvr>
                                        <p:cTn id="1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7" presetClass="entr" presetSubtype="0" fill="hold"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fade">
                                      <p:cBhvr>
                                        <p:cTn id="21" dur="1000"/>
                                        <p:tgtEl>
                                          <p:spTgt spid="3">
                                            <p:txEl>
                                              <p:pRg st="3" end="3"/>
                                            </p:txEl>
                                          </p:spTgt>
                                        </p:tgtEl>
                                      </p:cBhvr>
                                    </p:animEffect>
                                    <p:anim calcmode="lin" valueType="num">
                                      <p:cBhvr>
                                        <p:cTn id="22"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7" presetClass="entr" presetSubtype="0" fill="hold" nodeType="clickEffect">
                                  <p:stCondLst>
                                    <p:cond delay="0"/>
                                  </p:stCondLst>
                                  <p:childTnLst>
                                    <p:set>
                                      <p:cBhvr>
                                        <p:cTn id="27" dur="1" fill="hold">
                                          <p:stCondLst>
                                            <p:cond delay="0"/>
                                          </p:stCondLst>
                                        </p:cTn>
                                        <p:tgtEl>
                                          <p:spTgt spid="3">
                                            <p:txEl>
                                              <p:pRg st="4" end="4"/>
                                            </p:txEl>
                                          </p:spTgt>
                                        </p:tgtEl>
                                        <p:attrNameLst>
                                          <p:attrName>style.visibility</p:attrName>
                                        </p:attrNameLst>
                                      </p:cBhvr>
                                      <p:to>
                                        <p:strVal val="visible"/>
                                      </p:to>
                                    </p:set>
                                    <p:animEffect transition="in" filter="fade">
                                      <p:cBhvr>
                                        <p:cTn id="28" dur="1000"/>
                                        <p:tgtEl>
                                          <p:spTgt spid="3">
                                            <p:txEl>
                                              <p:pRg st="4" end="4"/>
                                            </p:txEl>
                                          </p:spTgt>
                                        </p:tgtEl>
                                      </p:cBhvr>
                                    </p:animEffect>
                                    <p:anim calcmode="lin" valueType="num">
                                      <p:cBhvr>
                                        <p:cTn id="29"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8650" y="980728"/>
            <a:ext cx="7886700" cy="5877272"/>
          </a:xfrm>
        </p:spPr>
        <p:txBody>
          <a:bodyPr>
            <a:normAutofit/>
          </a:bodyPr>
          <a:lstStyle/>
          <a:p>
            <a:pPr marL="0" indent="0">
              <a:buNone/>
            </a:pPr>
            <a:r>
              <a:rPr lang="en-US" b="1" dirty="0">
                <a:solidFill>
                  <a:srgbClr val="0070C0"/>
                </a:solidFill>
              </a:rPr>
              <a:t>Examples for Model 1:</a:t>
            </a:r>
          </a:p>
          <a:p>
            <a:pPr marL="361950" indent="-361950">
              <a:buFont typeface="Wingdings" panose="05000000000000000000" pitchFamily="2" charset="2"/>
              <a:buChar char="Ø"/>
            </a:pPr>
            <a:r>
              <a:rPr lang="en-US" b="1" dirty="0">
                <a:solidFill>
                  <a:srgbClr val="FF0000"/>
                </a:solidFill>
              </a:rPr>
              <a:t>HDL-c, LDL-c</a:t>
            </a:r>
            <a:r>
              <a:rPr lang="en-US" dirty="0"/>
              <a:t> – Central in definition of cardiovascular risk, clearly defined thresholds, related treatment indications</a:t>
            </a:r>
          </a:p>
          <a:p>
            <a:pPr marL="361950" indent="-361950">
              <a:buFont typeface="Wingdings" panose="05000000000000000000" pitchFamily="2" charset="2"/>
              <a:buChar char="Ø"/>
            </a:pPr>
            <a:r>
              <a:rPr lang="en-US" b="1" dirty="0">
                <a:solidFill>
                  <a:srgbClr val="FF0000"/>
                </a:solidFill>
              </a:rPr>
              <a:t>Glucose, A1C</a:t>
            </a:r>
            <a:r>
              <a:rPr lang="en-US" dirty="0"/>
              <a:t> – Clearly defined thresholds</a:t>
            </a:r>
          </a:p>
          <a:p>
            <a:pPr marL="361950" indent="-361950">
              <a:buFont typeface="Wingdings" panose="05000000000000000000" pitchFamily="2" charset="2"/>
              <a:buChar char="Ø"/>
            </a:pPr>
            <a:r>
              <a:rPr lang="en-US" b="1" dirty="0">
                <a:solidFill>
                  <a:srgbClr val="FF0000"/>
                </a:solidFill>
              </a:rPr>
              <a:t>Albumin</a:t>
            </a:r>
            <a:r>
              <a:rPr lang="en-US" dirty="0"/>
              <a:t> – Measure of protein-energy nutritional status (KDIGO 2015); Quality indicator of dialysis centers (USA); Classify stage 1 MM (Int. </a:t>
            </a:r>
            <a:r>
              <a:rPr lang="en-US" dirty="0" err="1"/>
              <a:t>Myel</a:t>
            </a:r>
            <a:r>
              <a:rPr lang="en-US" dirty="0"/>
              <a:t>. WG); Calculation of dose and monitoring replacement therapy with human albumin</a:t>
            </a:r>
          </a:p>
          <a:p>
            <a:pPr marL="361950" indent="-361950">
              <a:buFont typeface="Wingdings" panose="05000000000000000000" pitchFamily="2" charset="2"/>
              <a:buChar char="Ø"/>
            </a:pPr>
            <a:r>
              <a:rPr lang="en-US" b="1" dirty="0">
                <a:solidFill>
                  <a:srgbClr val="FF0000"/>
                </a:solidFill>
              </a:rPr>
              <a:t>CRP</a:t>
            </a:r>
            <a:r>
              <a:rPr lang="en-US" dirty="0"/>
              <a:t> – Differentiate viral/bacterial infection; Establish severity of acute pancreatitis </a:t>
            </a:r>
          </a:p>
        </p:txBody>
      </p:sp>
      <p:sp>
        <p:nvSpPr>
          <p:cNvPr id="4" name="Title 1"/>
          <p:cNvSpPr txBox="1">
            <a:spLocks/>
          </p:cNvSpPr>
          <p:nvPr/>
        </p:nvSpPr>
        <p:spPr>
          <a:xfrm>
            <a:off x="179512" y="253849"/>
            <a:ext cx="8784976" cy="58286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400" b="1" dirty="0">
                <a:solidFill>
                  <a:srgbClr val="7030A0"/>
                </a:solidFill>
              </a:rPr>
              <a:t>Allocating analytes to Milan-2014 models; EFLM TFG-DM</a:t>
            </a:r>
            <a:endParaRPr lang="en-US" sz="1800" b="1" dirty="0">
              <a:solidFill>
                <a:srgbClr val="7030A0"/>
              </a:solidFill>
            </a:endParaRPr>
          </a:p>
        </p:txBody>
      </p:sp>
    </p:spTree>
    <p:extLst>
      <p:ext uri="{BB962C8B-B14F-4D97-AF65-F5344CB8AC3E}">
        <p14:creationId xmlns:p14="http://schemas.microsoft.com/office/powerpoint/2010/main" val="2081896103"/>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8650" y="980728"/>
            <a:ext cx="7886700" cy="5877272"/>
          </a:xfrm>
        </p:spPr>
        <p:txBody>
          <a:bodyPr/>
          <a:lstStyle/>
          <a:p>
            <a:pPr marL="0" indent="0">
              <a:buNone/>
            </a:pPr>
            <a:r>
              <a:rPr lang="en-US" b="1" dirty="0">
                <a:solidFill>
                  <a:srgbClr val="0070C0"/>
                </a:solidFill>
              </a:rPr>
              <a:t>Model 1; Examples (continued):</a:t>
            </a:r>
          </a:p>
          <a:p>
            <a:pPr marL="361950" indent="-361950">
              <a:buFont typeface="Wingdings" panose="05000000000000000000" pitchFamily="2" charset="2"/>
              <a:buChar char="Ø"/>
            </a:pPr>
            <a:r>
              <a:rPr lang="en-US" b="1" dirty="0" err="1">
                <a:solidFill>
                  <a:srgbClr val="FF0000"/>
                </a:solidFill>
              </a:rPr>
              <a:t>cTn</a:t>
            </a:r>
            <a:r>
              <a:rPr lang="en-US" b="1" dirty="0">
                <a:solidFill>
                  <a:srgbClr val="FF0000"/>
                </a:solidFill>
              </a:rPr>
              <a:t> </a:t>
            </a:r>
            <a:r>
              <a:rPr lang="en-US" dirty="0"/>
              <a:t>– CV&lt;10% leads to misclassification of 1%</a:t>
            </a:r>
          </a:p>
          <a:p>
            <a:pPr marL="361950" indent="-361950">
              <a:buFont typeface="Wingdings" panose="05000000000000000000" pitchFamily="2" charset="2"/>
              <a:buChar char="Ø"/>
            </a:pPr>
            <a:r>
              <a:rPr lang="en-US" b="1" dirty="0">
                <a:solidFill>
                  <a:srgbClr val="FF0000"/>
                </a:solidFill>
              </a:rPr>
              <a:t>Hb</a:t>
            </a:r>
            <a:r>
              <a:rPr lang="en-US" dirty="0"/>
              <a:t> – Clearly defined thresholds for anemia, transfusion, and increased Hb</a:t>
            </a:r>
          </a:p>
          <a:p>
            <a:pPr marL="361950" indent="-361950">
              <a:buFont typeface="Wingdings" panose="05000000000000000000" pitchFamily="2" charset="2"/>
              <a:buChar char="Ø"/>
            </a:pPr>
            <a:r>
              <a:rPr lang="en-US" b="1" dirty="0">
                <a:solidFill>
                  <a:srgbClr val="FF0000"/>
                </a:solidFill>
              </a:rPr>
              <a:t>Platelets </a:t>
            </a:r>
            <a:r>
              <a:rPr lang="en-US" dirty="0"/>
              <a:t>– Thresholds for transfusion</a:t>
            </a:r>
          </a:p>
          <a:p>
            <a:pPr marL="361950" indent="-361950">
              <a:buFont typeface="Wingdings" panose="05000000000000000000" pitchFamily="2" charset="2"/>
              <a:buChar char="Ø"/>
            </a:pPr>
            <a:r>
              <a:rPr lang="en-US" b="1" dirty="0">
                <a:solidFill>
                  <a:srgbClr val="FF0000"/>
                </a:solidFill>
              </a:rPr>
              <a:t>Neutrophils</a:t>
            </a:r>
            <a:r>
              <a:rPr lang="en-US" dirty="0"/>
              <a:t> – &lt;0.5x10</a:t>
            </a:r>
            <a:r>
              <a:rPr lang="en-US" baseline="30000" dirty="0"/>
              <a:t>9</a:t>
            </a:r>
            <a:r>
              <a:rPr lang="en-US" dirty="0"/>
              <a:t>/L indicative of high risk for infection</a:t>
            </a:r>
          </a:p>
          <a:p>
            <a:pPr marL="361950" indent="-361950">
              <a:buFont typeface="Wingdings" panose="05000000000000000000" pitchFamily="2" charset="2"/>
              <a:buChar char="Ø"/>
            </a:pPr>
            <a:r>
              <a:rPr lang="en-US" b="1" dirty="0">
                <a:solidFill>
                  <a:srgbClr val="FF0000"/>
                </a:solidFill>
              </a:rPr>
              <a:t>TSH</a:t>
            </a:r>
            <a:r>
              <a:rPr lang="en-US" dirty="0"/>
              <a:t> – Thresholds for diagnosis/treatment</a:t>
            </a:r>
          </a:p>
        </p:txBody>
      </p:sp>
      <p:sp>
        <p:nvSpPr>
          <p:cNvPr id="5" name="Title 1"/>
          <p:cNvSpPr txBox="1">
            <a:spLocks/>
          </p:cNvSpPr>
          <p:nvPr/>
        </p:nvSpPr>
        <p:spPr>
          <a:xfrm>
            <a:off x="179512" y="253849"/>
            <a:ext cx="8784976" cy="58286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400" b="1" dirty="0">
                <a:solidFill>
                  <a:srgbClr val="7030A0"/>
                </a:solidFill>
              </a:rPr>
              <a:t>Allocating analytes to Milan-2014 models; EFLM TFG-DM</a:t>
            </a:r>
            <a:endParaRPr lang="en-US" sz="1800" b="1" dirty="0">
              <a:solidFill>
                <a:srgbClr val="7030A0"/>
              </a:solidFill>
            </a:endParaRPr>
          </a:p>
        </p:txBody>
      </p:sp>
    </p:spTree>
    <p:extLst>
      <p:ext uri="{BB962C8B-B14F-4D97-AF65-F5344CB8AC3E}">
        <p14:creationId xmlns:p14="http://schemas.microsoft.com/office/powerpoint/2010/main" val="2075139165"/>
      </p:ext>
    </p:extLst>
  </p:cSld>
  <p:clrMapOvr>
    <a:masterClrMapping/>
  </p:clrMapOvr>
  <mc:AlternateContent xmlns:mc="http://schemas.openxmlformats.org/markup-compatibility/2006" xmlns:p14="http://schemas.microsoft.com/office/powerpoint/2010/main">
    <mc:Choice Requires="p14">
      <p:transition spd="slow" p14:dur="1600">
        <p14:prism dir="u"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fade">
                                      <p:cBhvr>
                                        <p:cTn id="12" dur="500"/>
                                        <p:tgtEl>
                                          <p:spTgt spid="3">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500"/>
                                        <p:tgtEl>
                                          <p:spTgt spid="3">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fade">
                                      <p:cBhvr>
                                        <p:cTn id="2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8650" y="1340768"/>
            <a:ext cx="7886700" cy="4836195"/>
          </a:xfrm>
        </p:spPr>
        <p:txBody>
          <a:bodyPr/>
          <a:lstStyle/>
          <a:p>
            <a:pPr marL="0" indent="0" algn="r" rtl="1">
              <a:buNone/>
            </a:pPr>
            <a:r>
              <a:rPr lang="fa-IR" b="1" dirty="0">
                <a:solidFill>
                  <a:srgbClr val="0070C0"/>
                </a:solidFill>
              </a:rPr>
              <a:t>مدل 2 مناسب برای </a:t>
            </a:r>
            <a:r>
              <a:rPr lang="fa-IR" b="1" dirty="0" err="1">
                <a:solidFill>
                  <a:srgbClr val="0070C0"/>
                </a:solidFill>
              </a:rPr>
              <a:t>آزمایش‌های</a:t>
            </a:r>
            <a:r>
              <a:rPr lang="fa-IR" b="1" dirty="0">
                <a:solidFill>
                  <a:srgbClr val="0070C0"/>
                </a:solidFill>
              </a:rPr>
              <a:t>:</a:t>
            </a:r>
            <a:endParaRPr lang="en-US" b="1" dirty="0">
              <a:solidFill>
                <a:srgbClr val="0070C0"/>
              </a:solidFill>
            </a:endParaRPr>
          </a:p>
          <a:p>
            <a:pPr marL="361950" indent="-361950" algn="r" rtl="1">
              <a:spcBef>
                <a:spcPts val="1800"/>
              </a:spcBef>
              <a:spcAft>
                <a:spcPts val="600"/>
              </a:spcAft>
              <a:buFont typeface="Wingdings" panose="05000000000000000000" pitchFamily="2" charset="2"/>
              <a:buChar char="Ø"/>
            </a:pPr>
            <a:r>
              <a:rPr lang="fa-IR" dirty="0"/>
              <a:t>نقش مرکزی در تصمیمگیری برای یک بیماری خاص/وضعیت بالینی </a:t>
            </a:r>
            <a:r>
              <a:rPr lang="fa-IR" u="sng" dirty="0"/>
              <a:t>ندارند</a:t>
            </a:r>
          </a:p>
          <a:p>
            <a:pPr marL="361950" indent="-361950" algn="r" rtl="1">
              <a:spcBef>
                <a:spcPts val="1800"/>
              </a:spcBef>
              <a:spcAft>
                <a:spcPts val="600"/>
              </a:spcAft>
              <a:buFont typeface="Wingdings" panose="05000000000000000000" pitchFamily="2" charset="2"/>
              <a:buChar char="Ø"/>
            </a:pPr>
            <a:r>
              <a:rPr lang="fa-IR" dirty="0"/>
              <a:t>دارای غلظت پایدار</a:t>
            </a:r>
          </a:p>
          <a:p>
            <a:pPr marL="361950" indent="-361950" algn="r" rtl="1">
              <a:spcBef>
                <a:spcPts val="1800"/>
              </a:spcBef>
              <a:spcAft>
                <a:spcPts val="600"/>
              </a:spcAft>
              <a:buFont typeface="Wingdings" panose="05000000000000000000" pitchFamily="2" charset="2"/>
              <a:buChar char="Ø"/>
            </a:pPr>
            <a:r>
              <a:rPr lang="fa-IR" dirty="0"/>
              <a:t>تحت کنترل </a:t>
            </a:r>
            <a:r>
              <a:rPr lang="fa-IR" dirty="0" err="1"/>
              <a:t>همئوستاتیک</a:t>
            </a:r>
            <a:r>
              <a:rPr lang="fa-IR"/>
              <a:t> سخت</a:t>
            </a:r>
            <a:endParaRPr lang="fa-IR" dirty="0"/>
          </a:p>
        </p:txBody>
      </p:sp>
      <p:sp>
        <p:nvSpPr>
          <p:cNvPr id="6" name="Title 1"/>
          <p:cNvSpPr txBox="1">
            <a:spLocks/>
          </p:cNvSpPr>
          <p:nvPr/>
        </p:nvSpPr>
        <p:spPr>
          <a:xfrm>
            <a:off x="179512" y="253849"/>
            <a:ext cx="8784976" cy="58286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400" b="1" dirty="0">
                <a:solidFill>
                  <a:srgbClr val="7030A0"/>
                </a:solidFill>
              </a:rPr>
              <a:t>Allocating analytes to Milan-2014 models; EFLM TFG-DM</a:t>
            </a:r>
            <a:endParaRPr lang="en-US" sz="1800" b="1" dirty="0">
              <a:solidFill>
                <a:srgbClr val="7030A0"/>
              </a:solidFill>
            </a:endParaRPr>
          </a:p>
        </p:txBody>
      </p:sp>
    </p:spTree>
    <p:extLst>
      <p:ext uri="{BB962C8B-B14F-4D97-AF65-F5344CB8AC3E}">
        <p14:creationId xmlns:p14="http://schemas.microsoft.com/office/powerpoint/2010/main" val="2277046259"/>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1000"/>
                                        <p:tgtEl>
                                          <p:spTgt spid="3">
                                            <p:txEl>
                                              <p:pRg st="1" end="1"/>
                                            </p:txEl>
                                          </p:spTgt>
                                        </p:tgtEl>
                                      </p:cBhvr>
                                    </p:animEffect>
                                    <p:anim calcmode="lin" valueType="num">
                                      <p:cBhvr>
                                        <p:cTn id="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7" presetClass="entr" presetSubtype="0" fill="hold"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fade">
                                      <p:cBhvr>
                                        <p:cTn id="14" dur="1000"/>
                                        <p:tgtEl>
                                          <p:spTgt spid="3">
                                            <p:txEl>
                                              <p:pRg st="2" end="2"/>
                                            </p:txEl>
                                          </p:spTgt>
                                        </p:tgtEl>
                                      </p:cBhvr>
                                    </p:animEffect>
                                    <p:anim calcmode="lin" valueType="num">
                                      <p:cBhvr>
                                        <p:cTn id="1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7" presetClass="entr" presetSubtype="0" fill="hold"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fade">
                                      <p:cBhvr>
                                        <p:cTn id="21" dur="1000"/>
                                        <p:tgtEl>
                                          <p:spTgt spid="3">
                                            <p:txEl>
                                              <p:pRg st="3" end="3"/>
                                            </p:txEl>
                                          </p:spTgt>
                                        </p:tgtEl>
                                      </p:cBhvr>
                                    </p:animEffect>
                                    <p:anim calcmode="lin" valueType="num">
                                      <p:cBhvr>
                                        <p:cTn id="22"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8650" y="1124744"/>
            <a:ext cx="7886700" cy="5733256"/>
          </a:xfrm>
        </p:spPr>
        <p:txBody>
          <a:bodyPr/>
          <a:lstStyle/>
          <a:p>
            <a:pPr marL="0" indent="0">
              <a:buNone/>
            </a:pPr>
            <a:r>
              <a:rPr lang="en-US" b="1" dirty="0">
                <a:solidFill>
                  <a:srgbClr val="0070C0"/>
                </a:solidFill>
              </a:rPr>
              <a:t>Examples for Model 2:</a:t>
            </a:r>
          </a:p>
          <a:p>
            <a:pPr marL="361950" indent="-361950">
              <a:buFont typeface="Wingdings" panose="05000000000000000000" pitchFamily="2" charset="2"/>
              <a:buChar char="Ø"/>
            </a:pPr>
            <a:r>
              <a:rPr lang="en-US" b="1" dirty="0">
                <a:solidFill>
                  <a:srgbClr val="FF0000"/>
                </a:solidFill>
              </a:rPr>
              <a:t>Electrolytes</a:t>
            </a:r>
            <a:r>
              <a:rPr lang="en-US" dirty="0"/>
              <a:t> </a:t>
            </a:r>
            <a:r>
              <a:rPr lang="en-US" b="1" dirty="0">
                <a:solidFill>
                  <a:srgbClr val="FF0000"/>
                </a:solidFill>
              </a:rPr>
              <a:t>&amp;</a:t>
            </a:r>
            <a:r>
              <a:rPr lang="en-US" dirty="0"/>
              <a:t> </a:t>
            </a:r>
            <a:r>
              <a:rPr lang="en-US" b="1" dirty="0">
                <a:solidFill>
                  <a:srgbClr val="FF0000"/>
                </a:solidFill>
              </a:rPr>
              <a:t>Minerals</a:t>
            </a:r>
            <a:r>
              <a:rPr lang="en-US" dirty="0"/>
              <a:t> – Strictly controlled by hormones and other functions</a:t>
            </a:r>
          </a:p>
          <a:p>
            <a:pPr marL="361950" indent="-361950">
              <a:buFont typeface="Wingdings" panose="05000000000000000000" pitchFamily="2" charset="2"/>
              <a:buChar char="Ø"/>
            </a:pPr>
            <a:r>
              <a:rPr lang="en-US" b="1" dirty="0">
                <a:solidFill>
                  <a:srgbClr val="FF0000"/>
                </a:solidFill>
              </a:rPr>
              <a:t>Creatinine, Urea, Cystatin C </a:t>
            </a:r>
            <a:r>
              <a:rPr lang="en-US" dirty="0"/>
              <a:t>– Controlled by  Kidney function</a:t>
            </a:r>
          </a:p>
          <a:p>
            <a:pPr marL="361950" indent="-361950">
              <a:buFont typeface="Wingdings" panose="05000000000000000000" pitchFamily="2" charset="2"/>
              <a:buChar char="Ø"/>
            </a:pPr>
            <a:r>
              <a:rPr lang="en-US" b="1" dirty="0">
                <a:solidFill>
                  <a:srgbClr val="FF0000"/>
                </a:solidFill>
              </a:rPr>
              <a:t>Urate</a:t>
            </a:r>
            <a:r>
              <a:rPr lang="en-US" dirty="0"/>
              <a:t> – Kidney compensates for endogenous production/dietary intake</a:t>
            </a:r>
          </a:p>
          <a:p>
            <a:pPr marL="361950" indent="-361950">
              <a:buFont typeface="Wingdings" panose="05000000000000000000" pitchFamily="2" charset="2"/>
              <a:buChar char="Ø"/>
            </a:pPr>
            <a:r>
              <a:rPr lang="en-US" b="1" dirty="0">
                <a:solidFill>
                  <a:srgbClr val="FF0000"/>
                </a:solidFill>
              </a:rPr>
              <a:t>Total Protein </a:t>
            </a:r>
            <a:r>
              <a:rPr lang="en-US" dirty="0"/>
              <a:t>– Long half-life and body water control</a:t>
            </a:r>
          </a:p>
          <a:p>
            <a:pPr marL="361950" indent="-361950">
              <a:buFont typeface="Wingdings" panose="05000000000000000000" pitchFamily="2" charset="2"/>
              <a:buChar char="Ø"/>
            </a:pPr>
            <a:r>
              <a:rPr lang="en-US" b="1" dirty="0">
                <a:solidFill>
                  <a:srgbClr val="FF0000"/>
                </a:solidFill>
              </a:rPr>
              <a:t>RBC count, HCT, MCV </a:t>
            </a:r>
          </a:p>
          <a:p>
            <a:pPr marL="361950" indent="-361950">
              <a:buFont typeface="Wingdings" panose="05000000000000000000" pitchFamily="2" charset="2"/>
              <a:buChar char="Ø"/>
            </a:pPr>
            <a:r>
              <a:rPr lang="en-US" b="1" dirty="0">
                <a:solidFill>
                  <a:srgbClr val="FF0000"/>
                </a:solidFill>
              </a:rPr>
              <a:t>Hb</a:t>
            </a:r>
            <a:r>
              <a:rPr lang="en-US" dirty="0"/>
              <a:t> (for monitoring)</a:t>
            </a:r>
          </a:p>
          <a:p>
            <a:pPr marL="361950" indent="-361950">
              <a:buFont typeface="Wingdings" panose="05000000000000000000" pitchFamily="2" charset="2"/>
              <a:buChar char="Ø"/>
            </a:pPr>
            <a:r>
              <a:rPr lang="en-US" b="1" dirty="0">
                <a:solidFill>
                  <a:srgbClr val="FF0000"/>
                </a:solidFill>
              </a:rPr>
              <a:t>PT, PTT</a:t>
            </a:r>
          </a:p>
        </p:txBody>
      </p:sp>
      <p:sp>
        <p:nvSpPr>
          <p:cNvPr id="4" name="Title 1"/>
          <p:cNvSpPr txBox="1">
            <a:spLocks/>
          </p:cNvSpPr>
          <p:nvPr/>
        </p:nvSpPr>
        <p:spPr>
          <a:xfrm>
            <a:off x="179512" y="253849"/>
            <a:ext cx="8784976" cy="58286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400" b="1" dirty="0">
                <a:solidFill>
                  <a:srgbClr val="7030A0"/>
                </a:solidFill>
              </a:rPr>
              <a:t>Allocating analytes to Milan-2014 models; EFLM TFG-DM</a:t>
            </a:r>
            <a:endParaRPr lang="en-US" sz="1800" b="1" dirty="0">
              <a:solidFill>
                <a:srgbClr val="7030A0"/>
              </a:solidFill>
            </a:endParaRPr>
          </a:p>
        </p:txBody>
      </p:sp>
    </p:spTree>
    <p:extLst>
      <p:ext uri="{BB962C8B-B14F-4D97-AF65-F5344CB8AC3E}">
        <p14:creationId xmlns:p14="http://schemas.microsoft.com/office/powerpoint/2010/main" val="1108757394"/>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500"/>
                                        <p:tgtEl>
                                          <p:spTgt spid="3">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fade">
                                      <p:cBhvr>
                                        <p:cTn id="27" dur="500"/>
                                        <p:tgtEl>
                                          <p:spTgt spid="3">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6" end="6"/>
                                            </p:txEl>
                                          </p:spTgt>
                                        </p:tgtEl>
                                        <p:attrNameLst>
                                          <p:attrName>style.visibility</p:attrName>
                                        </p:attrNameLst>
                                      </p:cBhvr>
                                      <p:to>
                                        <p:strVal val="visible"/>
                                      </p:to>
                                    </p:set>
                                    <p:animEffect transition="in" filter="fade">
                                      <p:cBhvr>
                                        <p:cTn id="32" dur="500"/>
                                        <p:tgtEl>
                                          <p:spTgt spid="3">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
                                            <p:txEl>
                                              <p:pRg st="7" end="7"/>
                                            </p:txEl>
                                          </p:spTgt>
                                        </p:tgtEl>
                                        <p:attrNameLst>
                                          <p:attrName>style.visibility</p:attrName>
                                        </p:attrNameLst>
                                      </p:cBhvr>
                                      <p:to>
                                        <p:strVal val="visible"/>
                                      </p:to>
                                    </p:set>
                                    <p:animEffect transition="in" filter="fade">
                                      <p:cBhvr>
                                        <p:cTn id="37"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8650" y="1340768"/>
            <a:ext cx="7886700" cy="4836195"/>
          </a:xfrm>
        </p:spPr>
        <p:txBody>
          <a:bodyPr/>
          <a:lstStyle/>
          <a:p>
            <a:pPr marL="0" indent="0" algn="r" rtl="1">
              <a:buNone/>
            </a:pPr>
            <a:r>
              <a:rPr lang="fa-IR" b="1" dirty="0">
                <a:solidFill>
                  <a:srgbClr val="0070C0"/>
                </a:solidFill>
              </a:rPr>
              <a:t>مدل 3 مناسب برای </a:t>
            </a:r>
            <a:r>
              <a:rPr lang="fa-IR" b="1" dirty="0" err="1">
                <a:solidFill>
                  <a:srgbClr val="0070C0"/>
                </a:solidFill>
              </a:rPr>
              <a:t>آزمایش‌های</a:t>
            </a:r>
            <a:r>
              <a:rPr lang="fa-IR" b="1" dirty="0">
                <a:solidFill>
                  <a:srgbClr val="0070C0"/>
                </a:solidFill>
              </a:rPr>
              <a:t>:</a:t>
            </a:r>
            <a:endParaRPr lang="en-US" b="1" dirty="0">
              <a:solidFill>
                <a:srgbClr val="0070C0"/>
              </a:solidFill>
            </a:endParaRPr>
          </a:p>
          <a:p>
            <a:pPr marL="361950" indent="-361950" algn="r" rtl="1">
              <a:spcBef>
                <a:spcPts val="1800"/>
              </a:spcBef>
              <a:spcAft>
                <a:spcPts val="600"/>
              </a:spcAft>
              <a:buFont typeface="Wingdings" panose="05000000000000000000" pitchFamily="2" charset="2"/>
              <a:buChar char="Ø"/>
            </a:pPr>
            <a:r>
              <a:rPr lang="fa-IR" dirty="0"/>
              <a:t>منتظر مطالعات بالینی یا نوسان زیستی؛ موقت</a:t>
            </a:r>
          </a:p>
          <a:p>
            <a:pPr marL="361950" indent="-361950" algn="r" rtl="1">
              <a:spcBef>
                <a:spcPts val="1800"/>
              </a:spcBef>
              <a:spcAft>
                <a:spcPts val="600"/>
              </a:spcAft>
              <a:buFont typeface="Wingdings" panose="05000000000000000000" pitchFamily="2" charset="2"/>
              <a:buChar char="Ø"/>
            </a:pPr>
            <a:r>
              <a:rPr lang="fa-IR" dirty="0"/>
              <a:t>مدل 1 و 2 مناسب نیست؛ مثل بیشتر </a:t>
            </a:r>
            <a:r>
              <a:rPr lang="fa-IR" dirty="0" err="1"/>
              <a:t>آنالیت‌های</a:t>
            </a:r>
            <a:r>
              <a:rPr lang="fa-IR" dirty="0"/>
              <a:t> ادراری</a:t>
            </a:r>
          </a:p>
        </p:txBody>
      </p:sp>
      <p:sp>
        <p:nvSpPr>
          <p:cNvPr id="6" name="Title 1"/>
          <p:cNvSpPr txBox="1">
            <a:spLocks/>
          </p:cNvSpPr>
          <p:nvPr/>
        </p:nvSpPr>
        <p:spPr>
          <a:xfrm>
            <a:off x="179512" y="253849"/>
            <a:ext cx="8784976" cy="58286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400" b="1" dirty="0">
                <a:solidFill>
                  <a:srgbClr val="7030A0"/>
                </a:solidFill>
              </a:rPr>
              <a:t>Allocating analytes to Milan-2014 models; EFLM TFG-DM</a:t>
            </a:r>
            <a:endParaRPr lang="en-US" sz="1800" b="1" dirty="0">
              <a:solidFill>
                <a:srgbClr val="7030A0"/>
              </a:solidFill>
            </a:endParaRPr>
          </a:p>
        </p:txBody>
      </p:sp>
    </p:spTree>
    <p:extLst>
      <p:ext uri="{BB962C8B-B14F-4D97-AF65-F5344CB8AC3E}">
        <p14:creationId xmlns:p14="http://schemas.microsoft.com/office/powerpoint/2010/main" val="2991087205"/>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1000"/>
                                        <p:tgtEl>
                                          <p:spTgt spid="3">
                                            <p:txEl>
                                              <p:pRg st="1" end="1"/>
                                            </p:txEl>
                                          </p:spTgt>
                                        </p:tgtEl>
                                      </p:cBhvr>
                                    </p:animEffect>
                                    <p:anim calcmode="lin" valueType="num">
                                      <p:cBhvr>
                                        <p:cTn id="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7" presetClass="entr" presetSubtype="0" fill="hold"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fade">
                                      <p:cBhvr>
                                        <p:cTn id="14" dur="1000"/>
                                        <p:tgtEl>
                                          <p:spTgt spid="3">
                                            <p:txEl>
                                              <p:pRg st="2" end="2"/>
                                            </p:txEl>
                                          </p:spTgt>
                                        </p:tgtEl>
                                      </p:cBhvr>
                                    </p:animEffect>
                                    <p:anim calcmode="lin" valueType="num">
                                      <p:cBhvr>
                                        <p:cTn id="1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lum contrast="20000"/>
          </a:blip>
          <a:stretch>
            <a:fillRect/>
          </a:stretch>
        </p:blipFill>
        <p:spPr>
          <a:xfrm>
            <a:off x="35496" y="1628800"/>
            <a:ext cx="8999007" cy="5069713"/>
          </a:xfrm>
          <a:prstGeom prst="rect">
            <a:avLst/>
          </a:prstGeom>
        </p:spPr>
      </p:pic>
      <p:sp>
        <p:nvSpPr>
          <p:cNvPr id="5" name="Title 1"/>
          <p:cNvSpPr txBox="1">
            <a:spLocks/>
          </p:cNvSpPr>
          <p:nvPr/>
        </p:nvSpPr>
        <p:spPr>
          <a:xfrm>
            <a:off x="179512" y="253849"/>
            <a:ext cx="8784976" cy="58286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400" b="1" dirty="0">
                <a:solidFill>
                  <a:srgbClr val="7030A0"/>
                </a:solidFill>
              </a:rPr>
              <a:t>Allocating analytes to Milan-2014 models; EFLM TFG-DM</a:t>
            </a:r>
            <a:endParaRPr lang="en-US" sz="1800" b="1" dirty="0">
              <a:solidFill>
                <a:srgbClr val="7030A0"/>
              </a:solidFill>
            </a:endParaRPr>
          </a:p>
        </p:txBody>
      </p:sp>
      <p:sp>
        <p:nvSpPr>
          <p:cNvPr id="6" name="Oval Callout 5"/>
          <p:cNvSpPr/>
          <p:nvPr/>
        </p:nvSpPr>
        <p:spPr>
          <a:xfrm>
            <a:off x="47726" y="1546895"/>
            <a:ext cx="1440160" cy="576064"/>
          </a:xfrm>
          <a:prstGeom prst="wedgeEllipseCallout">
            <a:avLst>
              <a:gd name="adj1" fmla="val 24705"/>
              <a:gd name="adj2" fmla="val 93726"/>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fa-IR" b="1" dirty="0">
                <a:solidFill>
                  <a:srgbClr val="FF0000"/>
                </a:solidFill>
              </a:rPr>
              <a:t>نقش مرکزی؟</a:t>
            </a:r>
            <a:endParaRPr lang="en-US" b="1" dirty="0">
              <a:solidFill>
                <a:srgbClr val="FF0000"/>
              </a:solidFill>
            </a:endParaRPr>
          </a:p>
        </p:txBody>
      </p:sp>
      <p:sp>
        <p:nvSpPr>
          <p:cNvPr id="2" name="Rectangle 1">
            <a:extLst>
              <a:ext uri="{FF2B5EF4-FFF2-40B4-BE49-F238E27FC236}">
                <a16:creationId xmlns:a16="http://schemas.microsoft.com/office/drawing/2014/main" id="{BC1202AC-DBBE-46F2-90FF-A1010A2AFA12}"/>
              </a:ext>
            </a:extLst>
          </p:cNvPr>
          <p:cNvSpPr/>
          <p:nvPr/>
        </p:nvSpPr>
        <p:spPr>
          <a:xfrm>
            <a:off x="2699792" y="2060848"/>
            <a:ext cx="6120680" cy="193926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sp>
        <p:nvSpPr>
          <p:cNvPr id="8" name="Rectangle 7">
            <a:extLst>
              <a:ext uri="{FF2B5EF4-FFF2-40B4-BE49-F238E27FC236}">
                <a16:creationId xmlns:a16="http://schemas.microsoft.com/office/drawing/2014/main" id="{68C9AC8B-57E4-4793-B21B-A87C494FFFA4}"/>
              </a:ext>
            </a:extLst>
          </p:cNvPr>
          <p:cNvSpPr/>
          <p:nvPr/>
        </p:nvSpPr>
        <p:spPr>
          <a:xfrm>
            <a:off x="1331640" y="3284984"/>
            <a:ext cx="2873176" cy="72004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sp>
        <p:nvSpPr>
          <p:cNvPr id="9" name="Rectangle 8">
            <a:extLst>
              <a:ext uri="{FF2B5EF4-FFF2-40B4-BE49-F238E27FC236}">
                <a16:creationId xmlns:a16="http://schemas.microsoft.com/office/drawing/2014/main" id="{DEB928C6-2241-4421-8F66-959C7D146C7B}"/>
              </a:ext>
            </a:extLst>
          </p:cNvPr>
          <p:cNvSpPr/>
          <p:nvPr/>
        </p:nvSpPr>
        <p:spPr>
          <a:xfrm>
            <a:off x="2699792" y="3933055"/>
            <a:ext cx="6120680" cy="175044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sp>
        <p:nvSpPr>
          <p:cNvPr id="10" name="Rectangle 9">
            <a:extLst>
              <a:ext uri="{FF2B5EF4-FFF2-40B4-BE49-F238E27FC236}">
                <a16:creationId xmlns:a16="http://schemas.microsoft.com/office/drawing/2014/main" id="{7F0FB1C2-2E7D-48FE-BC2E-472FE3A1F5A9}"/>
              </a:ext>
            </a:extLst>
          </p:cNvPr>
          <p:cNvSpPr/>
          <p:nvPr/>
        </p:nvSpPr>
        <p:spPr>
          <a:xfrm>
            <a:off x="1043608" y="5688410"/>
            <a:ext cx="7804730" cy="89473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sp>
        <p:nvSpPr>
          <p:cNvPr id="11" name="Rectangle 10">
            <a:extLst>
              <a:ext uri="{FF2B5EF4-FFF2-40B4-BE49-F238E27FC236}">
                <a16:creationId xmlns:a16="http://schemas.microsoft.com/office/drawing/2014/main" id="{70C895F9-CCFD-42B7-990C-F15777828D19}"/>
              </a:ext>
            </a:extLst>
          </p:cNvPr>
          <p:cNvSpPr/>
          <p:nvPr/>
        </p:nvSpPr>
        <p:spPr>
          <a:xfrm>
            <a:off x="333904" y="3950358"/>
            <a:ext cx="2338021" cy="175044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sp>
        <p:nvSpPr>
          <p:cNvPr id="7" name="Oval Callout 6"/>
          <p:cNvSpPr/>
          <p:nvPr/>
        </p:nvSpPr>
        <p:spPr>
          <a:xfrm>
            <a:off x="35496" y="3456199"/>
            <a:ext cx="1440160" cy="576064"/>
          </a:xfrm>
          <a:prstGeom prst="wedgeEllipseCallout">
            <a:avLst>
              <a:gd name="adj1" fmla="val 27828"/>
              <a:gd name="adj2" fmla="val 111941"/>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fa-IR" b="1" dirty="0">
                <a:solidFill>
                  <a:srgbClr val="FF0000"/>
                </a:solidFill>
              </a:rPr>
              <a:t>وضعیت پایدار؟</a:t>
            </a:r>
            <a:endParaRPr lang="en-US" b="1" dirty="0">
              <a:solidFill>
                <a:srgbClr val="FF0000"/>
              </a:solidFill>
            </a:endParaRPr>
          </a:p>
        </p:txBody>
      </p:sp>
    </p:spTree>
    <p:extLst>
      <p:ext uri="{BB962C8B-B14F-4D97-AF65-F5344CB8AC3E}">
        <p14:creationId xmlns:p14="http://schemas.microsoft.com/office/powerpoint/2010/main" val="1979651714"/>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xit" presetSubtype="8" fill="hold" grpId="0" nodeType="clickEffect">
                                  <p:stCondLst>
                                    <p:cond delay="0"/>
                                  </p:stCondLst>
                                  <p:childTnLst>
                                    <p:animEffect transition="out" filter="wipe(left)">
                                      <p:cBhvr>
                                        <p:cTn id="11" dur="500"/>
                                        <p:tgtEl>
                                          <p:spTgt spid="2"/>
                                        </p:tgtEl>
                                      </p:cBhvr>
                                    </p:animEffect>
                                    <p:set>
                                      <p:cBhvr>
                                        <p:cTn id="12" dur="1" fill="hold">
                                          <p:stCondLst>
                                            <p:cond delay="499"/>
                                          </p:stCondLst>
                                        </p:cTn>
                                        <p:tgtEl>
                                          <p:spTgt spid="2"/>
                                        </p:tgtEl>
                                        <p:attrNameLst>
                                          <p:attrName>style.visibility</p:attrName>
                                        </p:attrNameLst>
                                      </p:cBhvr>
                                      <p:to>
                                        <p:strVal val="hidden"/>
                                      </p:to>
                                    </p:set>
                                  </p:childTnLst>
                                </p:cTn>
                              </p:par>
                              <p:par>
                                <p:cTn id="13" presetID="22" presetClass="exit" presetSubtype="8" fill="hold" grpId="0" nodeType="withEffect">
                                  <p:stCondLst>
                                    <p:cond delay="0"/>
                                  </p:stCondLst>
                                  <p:childTnLst>
                                    <p:animEffect transition="out" filter="wipe(left)">
                                      <p:cBhvr>
                                        <p:cTn id="14" dur="500"/>
                                        <p:tgtEl>
                                          <p:spTgt spid="8"/>
                                        </p:tgtEl>
                                      </p:cBhvr>
                                    </p:animEffect>
                                    <p:set>
                                      <p:cBhvr>
                                        <p:cTn id="15" dur="1" fill="hold">
                                          <p:stCondLst>
                                            <p:cond delay="499"/>
                                          </p:stCondLst>
                                        </p:cTn>
                                        <p:tgtEl>
                                          <p:spTgt spid="8"/>
                                        </p:tgtEl>
                                        <p:attrNameLst>
                                          <p:attrName>style.visibility</p:attrName>
                                        </p:attrNameLst>
                                      </p:cBhvr>
                                      <p:to>
                                        <p:strVal val="hidden"/>
                                      </p:to>
                                    </p:set>
                                  </p:childTnLst>
                                </p:cTn>
                              </p:par>
                            </p:childTnLst>
                          </p:cTn>
                        </p:par>
                      </p:childTnLst>
                    </p:cTn>
                  </p:par>
                  <p:par>
                    <p:cTn id="16" fill="hold">
                      <p:stCondLst>
                        <p:cond delay="indefinite"/>
                      </p:stCondLst>
                      <p:childTnLst>
                        <p:par>
                          <p:cTn id="17" fill="hold">
                            <p:stCondLst>
                              <p:cond delay="0"/>
                            </p:stCondLst>
                            <p:childTnLst>
                              <p:par>
                                <p:cTn id="18" presetID="22" presetClass="entr" presetSubtype="8"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wipe(left)">
                                      <p:cBhvr>
                                        <p:cTn id="20" dur="500"/>
                                        <p:tgtEl>
                                          <p:spTgt spid="7"/>
                                        </p:tgtEl>
                                      </p:cBhvr>
                                    </p:animEffect>
                                  </p:childTnLst>
                                </p:cTn>
                              </p:par>
                              <p:par>
                                <p:cTn id="21" presetID="22" presetClass="exit" presetSubtype="8" fill="hold" grpId="0" nodeType="withEffect">
                                  <p:stCondLst>
                                    <p:cond delay="0"/>
                                  </p:stCondLst>
                                  <p:childTnLst>
                                    <p:animEffect transition="out" filter="wipe(left)">
                                      <p:cBhvr>
                                        <p:cTn id="22" dur="500"/>
                                        <p:tgtEl>
                                          <p:spTgt spid="11"/>
                                        </p:tgtEl>
                                      </p:cBhvr>
                                    </p:animEffect>
                                    <p:set>
                                      <p:cBhvr>
                                        <p:cTn id="23" dur="1" fill="hold">
                                          <p:stCondLst>
                                            <p:cond delay="499"/>
                                          </p:stCondLst>
                                        </p:cTn>
                                        <p:tgtEl>
                                          <p:spTgt spid="11"/>
                                        </p:tgtEl>
                                        <p:attrNameLst>
                                          <p:attrName>style.visibility</p:attrName>
                                        </p:attrNameLst>
                                      </p:cBhvr>
                                      <p:to>
                                        <p:strVal val="hidden"/>
                                      </p:to>
                                    </p:set>
                                  </p:childTnLst>
                                </p:cTn>
                              </p:par>
                            </p:childTnLst>
                          </p:cTn>
                        </p:par>
                      </p:childTnLst>
                    </p:cTn>
                  </p:par>
                  <p:par>
                    <p:cTn id="24" fill="hold">
                      <p:stCondLst>
                        <p:cond delay="indefinite"/>
                      </p:stCondLst>
                      <p:childTnLst>
                        <p:par>
                          <p:cTn id="25" fill="hold">
                            <p:stCondLst>
                              <p:cond delay="0"/>
                            </p:stCondLst>
                            <p:childTnLst>
                              <p:par>
                                <p:cTn id="26" presetID="22" presetClass="exit" presetSubtype="8" fill="hold" grpId="0" nodeType="clickEffect">
                                  <p:stCondLst>
                                    <p:cond delay="0"/>
                                  </p:stCondLst>
                                  <p:childTnLst>
                                    <p:animEffect transition="out" filter="wipe(left)">
                                      <p:cBhvr>
                                        <p:cTn id="27" dur="500"/>
                                        <p:tgtEl>
                                          <p:spTgt spid="9"/>
                                        </p:tgtEl>
                                      </p:cBhvr>
                                    </p:animEffect>
                                    <p:set>
                                      <p:cBhvr>
                                        <p:cTn id="28" dur="1" fill="hold">
                                          <p:stCondLst>
                                            <p:cond delay="499"/>
                                          </p:stCondLst>
                                        </p:cTn>
                                        <p:tgtEl>
                                          <p:spTgt spid="9"/>
                                        </p:tgtEl>
                                        <p:attrNameLst>
                                          <p:attrName>style.visibility</p:attrName>
                                        </p:attrNameLst>
                                      </p:cBhvr>
                                      <p:to>
                                        <p:strVal val="hidden"/>
                                      </p:to>
                                    </p:set>
                                  </p:childTnLst>
                                </p:cTn>
                              </p:par>
                            </p:childTnLst>
                          </p:cTn>
                        </p:par>
                      </p:childTnLst>
                    </p:cTn>
                  </p:par>
                  <p:par>
                    <p:cTn id="29" fill="hold">
                      <p:stCondLst>
                        <p:cond delay="indefinite"/>
                      </p:stCondLst>
                      <p:childTnLst>
                        <p:par>
                          <p:cTn id="30" fill="hold">
                            <p:stCondLst>
                              <p:cond delay="0"/>
                            </p:stCondLst>
                            <p:childTnLst>
                              <p:par>
                                <p:cTn id="31" presetID="22" presetClass="exit" presetSubtype="8" fill="hold" grpId="0" nodeType="clickEffect">
                                  <p:stCondLst>
                                    <p:cond delay="0"/>
                                  </p:stCondLst>
                                  <p:childTnLst>
                                    <p:animEffect transition="out" filter="wipe(left)">
                                      <p:cBhvr>
                                        <p:cTn id="32" dur="500"/>
                                        <p:tgtEl>
                                          <p:spTgt spid="10"/>
                                        </p:tgtEl>
                                      </p:cBhvr>
                                    </p:animEffect>
                                    <p:set>
                                      <p:cBhvr>
                                        <p:cTn id="33" dur="1" fill="hold">
                                          <p:stCondLst>
                                            <p:cond delay="499"/>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2" grpId="0" animBg="1"/>
      <p:bldP spid="8" grpId="0" animBg="1"/>
      <p:bldP spid="9" grpId="0" animBg="1"/>
      <p:bldP spid="10" grpId="0" animBg="1"/>
      <p:bldP spid="11" grpId="0" animBg="1"/>
      <p:bldP spid="7" grpId="0" animBg="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8650" y="1256712"/>
            <a:ext cx="7886700" cy="4980211"/>
          </a:xfrm>
        </p:spPr>
        <p:txBody>
          <a:bodyPr>
            <a:normAutofit fontScale="92500" lnSpcReduction="20000"/>
          </a:bodyPr>
          <a:lstStyle/>
          <a:p>
            <a:pPr marL="0" indent="0" algn="r" rtl="1">
              <a:buNone/>
            </a:pPr>
            <a:r>
              <a:rPr lang="fa-IR" sz="2400" dirty="0"/>
              <a:t>توجه به:</a:t>
            </a:r>
            <a:endParaRPr lang="en-US" sz="2400" dirty="0"/>
          </a:p>
          <a:p>
            <a:pPr marL="914400" indent="-165100" algn="r" rtl="1">
              <a:buFont typeface="Wingdings" panose="05000000000000000000" pitchFamily="2" charset="2"/>
              <a:buChar char="§"/>
            </a:pPr>
            <a:r>
              <a:rPr lang="en-US" sz="2400" dirty="0"/>
              <a:t> </a:t>
            </a:r>
            <a:r>
              <a:rPr lang="fa-IR" sz="2400" dirty="0"/>
              <a:t>وضعیت پایدار</a:t>
            </a:r>
            <a:endParaRPr lang="en-US" sz="2400" dirty="0"/>
          </a:p>
          <a:p>
            <a:pPr marL="914400" indent="-165100" algn="r" rtl="1">
              <a:buFont typeface="Wingdings" panose="05000000000000000000" pitchFamily="2" charset="2"/>
              <a:buChar char="§"/>
            </a:pPr>
            <a:r>
              <a:rPr lang="en-US" sz="2400" dirty="0"/>
              <a:t> </a:t>
            </a:r>
            <a:r>
              <a:rPr lang="fa-IR" sz="2400" dirty="0"/>
              <a:t>فواصل نمونه گیری</a:t>
            </a:r>
            <a:endParaRPr lang="en-US" sz="2400" dirty="0"/>
          </a:p>
          <a:p>
            <a:pPr marL="914400" indent="-165100" algn="r" rtl="1">
              <a:buFont typeface="Wingdings" panose="05000000000000000000" pitchFamily="2" charset="2"/>
              <a:buChar char="§"/>
            </a:pPr>
            <a:r>
              <a:rPr lang="fa-IR" sz="2400" dirty="0"/>
              <a:t> وجود بیماری</a:t>
            </a:r>
            <a:endParaRPr lang="en-US" sz="2400" dirty="0"/>
          </a:p>
          <a:p>
            <a:pPr marL="914400" indent="-165100" algn="r" rtl="1">
              <a:buFont typeface="Wingdings" panose="05000000000000000000" pitchFamily="2" charset="2"/>
              <a:buChar char="§"/>
            </a:pPr>
            <a:r>
              <a:rPr lang="fa-IR" sz="2400" dirty="0"/>
              <a:t>غلظت</a:t>
            </a:r>
            <a:endParaRPr lang="en-US" sz="2400" dirty="0"/>
          </a:p>
          <a:p>
            <a:pPr algn="r" rtl="1">
              <a:spcAft>
                <a:spcPts val="600"/>
              </a:spcAft>
            </a:pPr>
            <a:r>
              <a:rPr lang="en-US" b="1" dirty="0">
                <a:solidFill>
                  <a:srgbClr val="0070C0"/>
                </a:solidFill>
              </a:rPr>
              <a:t>EFLM BV-WG (2009) &amp; EFLM TFG-BVD (2014-2016)</a:t>
            </a:r>
          </a:p>
          <a:p>
            <a:pPr marL="0" indent="0" algn="l">
              <a:spcAft>
                <a:spcPts val="600"/>
              </a:spcAft>
              <a:buNone/>
            </a:pPr>
            <a:r>
              <a:rPr lang="en-US" dirty="0"/>
              <a:t>	</a:t>
            </a:r>
            <a:r>
              <a:rPr lang="en-US" b="1" i="1" dirty="0"/>
              <a:t>- BIVAC checklist </a:t>
            </a:r>
            <a:endParaRPr lang="en-US" sz="2400" b="1" i="1" dirty="0"/>
          </a:p>
          <a:p>
            <a:pPr marL="0" indent="0">
              <a:spcAft>
                <a:spcPts val="600"/>
              </a:spcAft>
              <a:buNone/>
            </a:pPr>
            <a:r>
              <a:rPr lang="en-US" b="1" i="1" dirty="0"/>
              <a:t>	</a:t>
            </a:r>
            <a:r>
              <a:rPr lang="en-US" sz="2200" dirty="0"/>
              <a:t>(Biological Variation Critical Appraisal Checklist)</a:t>
            </a:r>
            <a:endParaRPr lang="en-US" sz="2600" b="1" i="1" dirty="0"/>
          </a:p>
          <a:p>
            <a:pPr marL="0" indent="0" algn="l">
              <a:spcAft>
                <a:spcPts val="600"/>
              </a:spcAft>
              <a:buNone/>
            </a:pPr>
            <a:r>
              <a:rPr lang="en-US" b="1" i="1" dirty="0"/>
              <a:t>	- Meta-analysis approach</a:t>
            </a:r>
          </a:p>
          <a:p>
            <a:pPr marL="0" indent="0" algn="l">
              <a:spcAft>
                <a:spcPts val="600"/>
              </a:spcAft>
              <a:buNone/>
            </a:pPr>
            <a:r>
              <a:rPr lang="en-US" b="1" i="1" dirty="0"/>
              <a:t>	- </a:t>
            </a:r>
            <a:r>
              <a:rPr lang="en-US" b="1" i="1" dirty="0" err="1"/>
              <a:t>EuBIVAS</a:t>
            </a:r>
            <a:r>
              <a:rPr lang="en-US" b="1" i="1" dirty="0"/>
              <a:t> project</a:t>
            </a:r>
          </a:p>
          <a:p>
            <a:pPr marL="0" indent="0">
              <a:buNone/>
            </a:pPr>
            <a:r>
              <a:rPr lang="en-US" b="1" i="1" dirty="0"/>
              <a:t>	</a:t>
            </a:r>
            <a:r>
              <a:rPr lang="en-US" sz="2200" dirty="0"/>
              <a:t>(The EFLM European Biological Variation Study)</a:t>
            </a:r>
          </a:p>
        </p:txBody>
      </p:sp>
      <p:sp>
        <p:nvSpPr>
          <p:cNvPr id="4" name="Title 1"/>
          <p:cNvSpPr>
            <a:spLocks noGrp="1"/>
          </p:cNvSpPr>
          <p:nvPr>
            <p:ph type="title"/>
          </p:nvPr>
        </p:nvSpPr>
        <p:spPr>
          <a:xfrm>
            <a:off x="615222" y="-15337"/>
            <a:ext cx="7886700" cy="886810"/>
          </a:xfrm>
        </p:spPr>
        <p:txBody>
          <a:bodyPr>
            <a:normAutofit/>
          </a:bodyPr>
          <a:lstStyle/>
          <a:p>
            <a:pPr algn="r" rtl="1"/>
            <a:r>
              <a:rPr lang="fa-IR" sz="3600" b="1" dirty="0">
                <a:solidFill>
                  <a:srgbClr val="7030A0"/>
                </a:solidFill>
              </a:rPr>
              <a:t>بهبود مطالعات نوسان زیستی</a:t>
            </a:r>
            <a:endParaRPr lang="en-US" sz="2800" b="1" dirty="0">
              <a:solidFill>
                <a:srgbClr val="7030A0"/>
              </a:solidFill>
            </a:endParaRPr>
          </a:p>
        </p:txBody>
      </p:sp>
      <p:pic>
        <p:nvPicPr>
          <p:cNvPr id="7" name="Picture 6">
            <a:extLst>
              <a:ext uri="{FF2B5EF4-FFF2-40B4-BE49-F238E27FC236}">
                <a16:creationId xmlns:a16="http://schemas.microsoft.com/office/drawing/2014/main" id="{B6BFF8E6-CD0D-4309-96FC-A91E49F50849}"/>
              </a:ext>
            </a:extLst>
          </p:cNvPr>
          <p:cNvPicPr>
            <a:picLocks noChangeAspect="1"/>
          </p:cNvPicPr>
          <p:nvPr/>
        </p:nvPicPr>
        <p:blipFill rotWithShape="1">
          <a:blip r:embed="rId2"/>
          <a:srcRect t="-1" b="-8268"/>
          <a:stretch/>
        </p:blipFill>
        <p:spPr>
          <a:xfrm>
            <a:off x="51887" y="1075606"/>
            <a:ext cx="9040226" cy="5790928"/>
          </a:xfrm>
          <a:prstGeom prst="rect">
            <a:avLst/>
          </a:prstGeom>
        </p:spPr>
      </p:pic>
      <p:sp>
        <p:nvSpPr>
          <p:cNvPr id="9" name="TextBox 8">
            <a:extLst>
              <a:ext uri="{FF2B5EF4-FFF2-40B4-BE49-F238E27FC236}">
                <a16:creationId xmlns:a16="http://schemas.microsoft.com/office/drawing/2014/main" id="{E71A6A70-912B-4984-8776-55BB297978E6}"/>
              </a:ext>
            </a:extLst>
          </p:cNvPr>
          <p:cNvSpPr txBox="1"/>
          <p:nvPr/>
        </p:nvSpPr>
        <p:spPr>
          <a:xfrm>
            <a:off x="1619672" y="1052736"/>
            <a:ext cx="6408712" cy="646331"/>
          </a:xfrm>
          <a:prstGeom prst="rect">
            <a:avLst/>
          </a:prstGeom>
          <a:solidFill>
            <a:schemeClr val="bg1">
              <a:lumMod val="85000"/>
            </a:schemeClr>
          </a:solidFill>
        </p:spPr>
        <p:txBody>
          <a:bodyPr wrap="square">
            <a:spAutoFit/>
          </a:bodyPr>
          <a:lstStyle/>
          <a:p>
            <a:pPr algn="ctr"/>
            <a:r>
              <a:rPr lang="fa-IR" sz="3600" dirty="0"/>
              <a:t>https://biologicalvariation.eu</a:t>
            </a:r>
          </a:p>
        </p:txBody>
      </p:sp>
    </p:spTree>
    <p:extLst>
      <p:ext uri="{BB962C8B-B14F-4D97-AF65-F5344CB8AC3E}">
        <p14:creationId xmlns:p14="http://schemas.microsoft.com/office/powerpoint/2010/main" val="21782332"/>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animEffect transition="in" filter="wipe(left)">
                                      <p:cBhvr>
                                        <p:cTn id="7" dur="500"/>
                                        <p:tgtEl>
                                          <p:spTgt spid="3">
                                            <p:txEl>
                                              <p:pRg st="5" end="5"/>
                                            </p:txEl>
                                          </p:spTgt>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3">
                                            <p:txEl>
                                              <p:pRg st="6" end="6"/>
                                            </p:txEl>
                                          </p:spTgt>
                                        </p:tgtEl>
                                        <p:attrNameLst>
                                          <p:attrName>style.visibility</p:attrName>
                                        </p:attrNameLst>
                                      </p:cBhvr>
                                      <p:to>
                                        <p:strVal val="visible"/>
                                      </p:to>
                                    </p:set>
                                    <p:animEffect transition="in" filter="fade">
                                      <p:cBhvr>
                                        <p:cTn id="11" dur="1000"/>
                                        <p:tgtEl>
                                          <p:spTgt spid="3">
                                            <p:txEl>
                                              <p:pRg st="6" end="6"/>
                                            </p:txEl>
                                          </p:spTgt>
                                        </p:tgtEl>
                                      </p:cBhvr>
                                    </p:animEffect>
                                    <p:anim calcmode="lin" valueType="num">
                                      <p:cBhvr>
                                        <p:cTn id="12"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13" dur="1000" fill="hold"/>
                                        <p:tgtEl>
                                          <p:spTgt spid="3">
                                            <p:txEl>
                                              <p:pRg st="6" end="6"/>
                                            </p:txEl>
                                          </p:spTgt>
                                        </p:tgtEl>
                                        <p:attrNameLst>
                                          <p:attrName>ppt_y</p:attrName>
                                        </p:attrNameLst>
                                      </p:cBhvr>
                                      <p:tavLst>
                                        <p:tav tm="0">
                                          <p:val>
                                            <p:strVal val="#ppt_y+.1"/>
                                          </p:val>
                                        </p:tav>
                                        <p:tav tm="100000">
                                          <p:val>
                                            <p:strVal val="#ppt_y"/>
                                          </p:val>
                                        </p:tav>
                                      </p:tavLst>
                                    </p:anim>
                                  </p:childTnLst>
                                </p:cTn>
                              </p:par>
                              <p:par>
                                <p:cTn id="14" presetID="42" presetClass="entr" presetSubtype="0" fill="hold" nodeType="withEffect">
                                  <p:stCondLst>
                                    <p:cond delay="0"/>
                                  </p:stCondLst>
                                  <p:childTnLst>
                                    <p:set>
                                      <p:cBhvr>
                                        <p:cTn id="15" dur="1" fill="hold">
                                          <p:stCondLst>
                                            <p:cond delay="0"/>
                                          </p:stCondLst>
                                        </p:cTn>
                                        <p:tgtEl>
                                          <p:spTgt spid="3">
                                            <p:txEl>
                                              <p:pRg st="7" end="7"/>
                                            </p:txEl>
                                          </p:spTgt>
                                        </p:tgtEl>
                                        <p:attrNameLst>
                                          <p:attrName>style.visibility</p:attrName>
                                        </p:attrNameLst>
                                      </p:cBhvr>
                                      <p:to>
                                        <p:strVal val="visible"/>
                                      </p:to>
                                    </p:set>
                                    <p:animEffect transition="in" filter="fade">
                                      <p:cBhvr>
                                        <p:cTn id="16" dur="1000"/>
                                        <p:tgtEl>
                                          <p:spTgt spid="3">
                                            <p:txEl>
                                              <p:pRg st="7" end="7"/>
                                            </p:txEl>
                                          </p:spTgt>
                                        </p:tgtEl>
                                      </p:cBhvr>
                                    </p:animEffect>
                                    <p:anim calcmode="lin" valueType="num">
                                      <p:cBhvr>
                                        <p:cTn id="17"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18"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par>
                          <p:cTn id="19" fill="hold">
                            <p:stCondLst>
                              <p:cond delay="1500"/>
                            </p:stCondLst>
                            <p:childTnLst>
                              <p:par>
                                <p:cTn id="20" presetID="42" presetClass="entr" presetSubtype="0" fill="hold" nodeType="afterEffect">
                                  <p:stCondLst>
                                    <p:cond delay="0"/>
                                  </p:stCondLst>
                                  <p:childTnLst>
                                    <p:set>
                                      <p:cBhvr>
                                        <p:cTn id="21" dur="1" fill="hold">
                                          <p:stCondLst>
                                            <p:cond delay="0"/>
                                          </p:stCondLst>
                                        </p:cTn>
                                        <p:tgtEl>
                                          <p:spTgt spid="3">
                                            <p:txEl>
                                              <p:pRg st="8" end="8"/>
                                            </p:txEl>
                                          </p:spTgt>
                                        </p:tgtEl>
                                        <p:attrNameLst>
                                          <p:attrName>style.visibility</p:attrName>
                                        </p:attrNameLst>
                                      </p:cBhvr>
                                      <p:to>
                                        <p:strVal val="visible"/>
                                      </p:to>
                                    </p:set>
                                    <p:animEffect transition="in" filter="fade">
                                      <p:cBhvr>
                                        <p:cTn id="22" dur="1000"/>
                                        <p:tgtEl>
                                          <p:spTgt spid="3">
                                            <p:txEl>
                                              <p:pRg st="8" end="8"/>
                                            </p:txEl>
                                          </p:spTgt>
                                        </p:tgtEl>
                                      </p:cBhvr>
                                    </p:animEffect>
                                    <p:anim calcmode="lin" valueType="num">
                                      <p:cBhvr>
                                        <p:cTn id="23"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8" end="8"/>
                                            </p:txEl>
                                          </p:spTgt>
                                        </p:tgtEl>
                                        <p:attrNameLst>
                                          <p:attrName>ppt_y</p:attrName>
                                        </p:attrNameLst>
                                      </p:cBhvr>
                                      <p:tavLst>
                                        <p:tav tm="0">
                                          <p:val>
                                            <p:strVal val="#ppt_y+.1"/>
                                          </p:val>
                                        </p:tav>
                                        <p:tav tm="100000">
                                          <p:val>
                                            <p:strVal val="#ppt_y"/>
                                          </p:val>
                                        </p:tav>
                                      </p:tavLst>
                                    </p:anim>
                                  </p:childTnLst>
                                </p:cTn>
                              </p:par>
                            </p:childTnLst>
                          </p:cTn>
                        </p:par>
                        <p:par>
                          <p:cTn id="25" fill="hold">
                            <p:stCondLst>
                              <p:cond delay="2500"/>
                            </p:stCondLst>
                            <p:childTnLst>
                              <p:par>
                                <p:cTn id="26" presetID="42" presetClass="entr" presetSubtype="0" fill="hold" nodeType="afterEffect">
                                  <p:stCondLst>
                                    <p:cond delay="0"/>
                                  </p:stCondLst>
                                  <p:childTnLst>
                                    <p:set>
                                      <p:cBhvr>
                                        <p:cTn id="27" dur="1" fill="hold">
                                          <p:stCondLst>
                                            <p:cond delay="0"/>
                                          </p:stCondLst>
                                        </p:cTn>
                                        <p:tgtEl>
                                          <p:spTgt spid="3">
                                            <p:txEl>
                                              <p:pRg st="9" end="9"/>
                                            </p:txEl>
                                          </p:spTgt>
                                        </p:tgtEl>
                                        <p:attrNameLst>
                                          <p:attrName>style.visibility</p:attrName>
                                        </p:attrNameLst>
                                      </p:cBhvr>
                                      <p:to>
                                        <p:strVal val="visible"/>
                                      </p:to>
                                    </p:set>
                                    <p:animEffect transition="in" filter="fade">
                                      <p:cBhvr>
                                        <p:cTn id="28" dur="1000"/>
                                        <p:tgtEl>
                                          <p:spTgt spid="3">
                                            <p:txEl>
                                              <p:pRg st="9" end="9"/>
                                            </p:txEl>
                                          </p:spTgt>
                                        </p:tgtEl>
                                      </p:cBhvr>
                                    </p:animEffect>
                                    <p:anim calcmode="lin" valueType="num">
                                      <p:cBhvr>
                                        <p:cTn id="29" dur="1000" fill="hold"/>
                                        <p:tgtEl>
                                          <p:spTgt spid="3">
                                            <p:txEl>
                                              <p:pRg st="9" end="9"/>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9" end="9"/>
                                            </p:txEl>
                                          </p:spTgt>
                                        </p:tgtEl>
                                        <p:attrNameLst>
                                          <p:attrName>ppt_y</p:attrName>
                                        </p:attrNameLst>
                                      </p:cBhvr>
                                      <p:tavLst>
                                        <p:tav tm="0">
                                          <p:val>
                                            <p:strVal val="#ppt_y+.1"/>
                                          </p:val>
                                        </p:tav>
                                        <p:tav tm="100000">
                                          <p:val>
                                            <p:strVal val="#ppt_y"/>
                                          </p:val>
                                        </p:tav>
                                      </p:tavLst>
                                    </p:anim>
                                  </p:childTnLst>
                                </p:cTn>
                              </p:par>
                              <p:par>
                                <p:cTn id="31" presetID="42" presetClass="entr" presetSubtype="0" fill="hold" nodeType="withEffect">
                                  <p:stCondLst>
                                    <p:cond delay="0"/>
                                  </p:stCondLst>
                                  <p:childTnLst>
                                    <p:set>
                                      <p:cBhvr>
                                        <p:cTn id="32" dur="1" fill="hold">
                                          <p:stCondLst>
                                            <p:cond delay="0"/>
                                          </p:stCondLst>
                                        </p:cTn>
                                        <p:tgtEl>
                                          <p:spTgt spid="3">
                                            <p:txEl>
                                              <p:pRg st="10" end="10"/>
                                            </p:txEl>
                                          </p:spTgt>
                                        </p:tgtEl>
                                        <p:attrNameLst>
                                          <p:attrName>style.visibility</p:attrName>
                                        </p:attrNameLst>
                                      </p:cBhvr>
                                      <p:to>
                                        <p:strVal val="visible"/>
                                      </p:to>
                                    </p:set>
                                    <p:animEffect transition="in" filter="fade">
                                      <p:cBhvr>
                                        <p:cTn id="33" dur="1000"/>
                                        <p:tgtEl>
                                          <p:spTgt spid="3">
                                            <p:txEl>
                                              <p:pRg st="10" end="10"/>
                                            </p:txEl>
                                          </p:spTgt>
                                        </p:tgtEl>
                                      </p:cBhvr>
                                    </p:animEffect>
                                    <p:anim calcmode="lin" valueType="num">
                                      <p:cBhvr>
                                        <p:cTn id="34" dur="1000" fill="hold"/>
                                        <p:tgtEl>
                                          <p:spTgt spid="3">
                                            <p:txEl>
                                              <p:pRg st="10" end="10"/>
                                            </p:txEl>
                                          </p:spTgt>
                                        </p:tgtEl>
                                        <p:attrNameLst>
                                          <p:attrName>ppt_x</p:attrName>
                                        </p:attrNameLst>
                                      </p:cBhvr>
                                      <p:tavLst>
                                        <p:tav tm="0">
                                          <p:val>
                                            <p:strVal val="#ppt_x"/>
                                          </p:val>
                                        </p:tav>
                                        <p:tav tm="100000">
                                          <p:val>
                                            <p:strVal val="#ppt_x"/>
                                          </p:val>
                                        </p:tav>
                                      </p:tavLst>
                                    </p:anim>
                                    <p:anim calcmode="lin" valueType="num">
                                      <p:cBhvr>
                                        <p:cTn id="35" dur="1000" fill="hold"/>
                                        <p:tgtEl>
                                          <p:spTgt spid="3">
                                            <p:txEl>
                                              <p:pRg st="10" end="10"/>
                                            </p:txEl>
                                          </p:spTgt>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14" presetClass="entr" presetSubtype="10" fill="hold" nodeType="clickEffect">
                                  <p:stCondLst>
                                    <p:cond delay="0"/>
                                  </p:stCondLst>
                                  <p:childTnLst>
                                    <p:set>
                                      <p:cBhvr>
                                        <p:cTn id="39" dur="1" fill="hold">
                                          <p:stCondLst>
                                            <p:cond delay="0"/>
                                          </p:stCondLst>
                                        </p:cTn>
                                        <p:tgtEl>
                                          <p:spTgt spid="7"/>
                                        </p:tgtEl>
                                        <p:attrNameLst>
                                          <p:attrName>style.visibility</p:attrName>
                                        </p:attrNameLst>
                                      </p:cBhvr>
                                      <p:to>
                                        <p:strVal val="visible"/>
                                      </p:to>
                                    </p:set>
                                    <p:animEffect transition="in" filter="randombar(horizontal)">
                                      <p:cBhvr>
                                        <p:cTn id="40" dur="500"/>
                                        <p:tgtEl>
                                          <p:spTgt spid="7"/>
                                        </p:tgtEl>
                                      </p:cBhvr>
                                    </p:animEffect>
                                  </p:childTnLst>
                                </p:cTn>
                              </p:par>
                            </p:childTnLst>
                          </p:cTn>
                        </p:par>
                      </p:childTnLst>
                    </p:cTn>
                  </p:par>
                  <p:par>
                    <p:cTn id="41" fill="hold">
                      <p:stCondLst>
                        <p:cond delay="indefinite"/>
                      </p:stCondLst>
                      <p:childTnLst>
                        <p:par>
                          <p:cTn id="42" fill="hold">
                            <p:stCondLst>
                              <p:cond delay="0"/>
                            </p:stCondLst>
                            <p:childTnLst>
                              <p:par>
                                <p:cTn id="43" presetID="53" presetClass="entr" presetSubtype="16" fill="hold" grpId="0" nodeType="click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p:cTn id="45" dur="500" fill="hold"/>
                                        <p:tgtEl>
                                          <p:spTgt spid="9"/>
                                        </p:tgtEl>
                                        <p:attrNameLst>
                                          <p:attrName>ppt_w</p:attrName>
                                        </p:attrNameLst>
                                      </p:cBhvr>
                                      <p:tavLst>
                                        <p:tav tm="0">
                                          <p:val>
                                            <p:fltVal val="0"/>
                                          </p:val>
                                        </p:tav>
                                        <p:tav tm="100000">
                                          <p:val>
                                            <p:strVal val="#ppt_w"/>
                                          </p:val>
                                        </p:tav>
                                      </p:tavLst>
                                    </p:anim>
                                    <p:anim calcmode="lin" valueType="num">
                                      <p:cBhvr>
                                        <p:cTn id="46" dur="500" fill="hold"/>
                                        <p:tgtEl>
                                          <p:spTgt spid="9"/>
                                        </p:tgtEl>
                                        <p:attrNameLst>
                                          <p:attrName>ppt_h</p:attrName>
                                        </p:attrNameLst>
                                      </p:cBhvr>
                                      <p:tavLst>
                                        <p:tav tm="0">
                                          <p:val>
                                            <p:fltVal val="0"/>
                                          </p:val>
                                        </p:tav>
                                        <p:tav tm="100000">
                                          <p:val>
                                            <p:strVal val="#ppt_h"/>
                                          </p:val>
                                        </p:tav>
                                      </p:tavLst>
                                    </p:anim>
                                    <p:animEffect transition="in" filter="fade">
                                      <p:cBhvr>
                                        <p:cTn id="4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6200579-BB2F-4357-8836-CF5C4E028338}"/>
              </a:ext>
            </a:extLst>
          </p:cNvPr>
          <p:cNvPicPr>
            <a:picLocks noChangeAspect="1"/>
          </p:cNvPicPr>
          <p:nvPr/>
        </p:nvPicPr>
        <p:blipFill rotWithShape="1">
          <a:blip r:embed="rId3"/>
          <a:srcRect l="27161" t="10781" r="25910" b="6580"/>
          <a:stretch/>
        </p:blipFill>
        <p:spPr>
          <a:xfrm>
            <a:off x="1541700" y="888766"/>
            <a:ext cx="5838612" cy="5780594"/>
          </a:xfrm>
          <a:prstGeom prst="rect">
            <a:avLst/>
          </a:prstGeom>
        </p:spPr>
      </p:pic>
      <p:sp>
        <p:nvSpPr>
          <p:cNvPr id="4" name="TextBox 3">
            <a:extLst>
              <a:ext uri="{FF2B5EF4-FFF2-40B4-BE49-F238E27FC236}">
                <a16:creationId xmlns:a16="http://schemas.microsoft.com/office/drawing/2014/main" id="{C6C25497-8CF7-4150-98B9-205CA76293EF}"/>
              </a:ext>
            </a:extLst>
          </p:cNvPr>
          <p:cNvSpPr txBox="1"/>
          <p:nvPr/>
        </p:nvSpPr>
        <p:spPr>
          <a:xfrm>
            <a:off x="-252536" y="240694"/>
            <a:ext cx="9144000" cy="523220"/>
          </a:xfrm>
          <a:prstGeom prst="rect">
            <a:avLst/>
          </a:prstGeom>
          <a:noFill/>
        </p:spPr>
        <p:txBody>
          <a:bodyPr wrap="square" rtlCol="1">
            <a:spAutoFit/>
          </a:bodyPr>
          <a:lstStyle/>
          <a:p>
            <a:pPr algn="r" rtl="1"/>
            <a:r>
              <a:rPr lang="fa-IR" sz="2800" b="1" dirty="0"/>
              <a:t>کنفرانس </a:t>
            </a:r>
            <a:r>
              <a:rPr lang="fa-IR" sz="2800" b="1" dirty="0" err="1"/>
              <a:t>پراگ</a:t>
            </a:r>
            <a:r>
              <a:rPr lang="fa-IR" sz="2800" b="1" dirty="0"/>
              <a:t> 2023 - </a:t>
            </a:r>
            <a:r>
              <a:rPr lang="fa-IR" sz="2800" dirty="0"/>
              <a:t>ارائه تجارب به کار بستن </a:t>
            </a:r>
            <a:r>
              <a:rPr lang="fa-IR" sz="2800" dirty="0" err="1">
                <a:effectLst/>
                <a:latin typeface="Calibri" panose="020F0502020204030204" pitchFamily="34" charset="0"/>
                <a:ea typeface="Calibri" panose="020F0502020204030204" pitchFamily="34" charset="0"/>
                <a:cs typeface="Arial" panose="020B0604020202020204" pitchFamily="34" charset="0"/>
              </a:rPr>
              <a:t>مدل‌های</a:t>
            </a:r>
            <a:r>
              <a:rPr lang="fa-IR" sz="2800" dirty="0">
                <a:effectLst/>
                <a:latin typeface="Calibri" panose="020F0502020204030204" pitchFamily="34" charset="0"/>
                <a:ea typeface="Calibri" panose="020F0502020204030204" pitchFamily="34" charset="0"/>
                <a:cs typeface="Arial" panose="020B0604020202020204" pitchFamily="34" charset="0"/>
              </a:rPr>
              <a:t> میلان 2014</a:t>
            </a:r>
            <a:endParaRPr lang="fa-IR" sz="2800" dirty="0"/>
          </a:p>
        </p:txBody>
      </p:sp>
    </p:spTree>
    <p:extLst>
      <p:ext uri="{BB962C8B-B14F-4D97-AF65-F5344CB8AC3E}">
        <p14:creationId xmlns:p14="http://schemas.microsoft.com/office/powerpoint/2010/main" val="3529568223"/>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57300" y="3068961"/>
            <a:ext cx="7886700" cy="2952328"/>
          </a:xfrm>
        </p:spPr>
        <p:txBody>
          <a:bodyPr>
            <a:normAutofit/>
          </a:bodyPr>
          <a:lstStyle/>
          <a:p>
            <a:pPr marL="1035050" algn="r" rtl="1">
              <a:spcAft>
                <a:spcPts val="1200"/>
              </a:spcAft>
            </a:pPr>
            <a:r>
              <a:rPr lang="fa-IR" dirty="0"/>
              <a:t>حذف مدل 1 در عمل</a:t>
            </a:r>
          </a:p>
          <a:p>
            <a:pPr marL="1035050" algn="r" rtl="1">
              <a:spcAft>
                <a:spcPts val="1200"/>
              </a:spcAft>
            </a:pPr>
            <a:r>
              <a:rPr lang="fa-IR" dirty="0"/>
              <a:t>پیشنهاد تغییرات عمده در مدل 2</a:t>
            </a:r>
          </a:p>
          <a:p>
            <a:pPr marL="1035050" algn="r" rtl="1">
              <a:spcAft>
                <a:spcPts val="1200"/>
              </a:spcAft>
            </a:pPr>
            <a:r>
              <a:rPr lang="fa-IR" dirty="0"/>
              <a:t>«مدل زدایی» از مدل 3</a:t>
            </a:r>
            <a:endParaRPr lang="en-US" dirty="0"/>
          </a:p>
        </p:txBody>
      </p:sp>
      <p:sp>
        <p:nvSpPr>
          <p:cNvPr id="4" name="Title 1"/>
          <p:cNvSpPr>
            <a:spLocks noGrp="1"/>
          </p:cNvSpPr>
          <p:nvPr>
            <p:ph type="title"/>
          </p:nvPr>
        </p:nvSpPr>
        <p:spPr>
          <a:xfrm>
            <a:off x="615222" y="21911"/>
            <a:ext cx="7886700" cy="886810"/>
          </a:xfrm>
        </p:spPr>
        <p:txBody>
          <a:bodyPr>
            <a:normAutofit/>
          </a:bodyPr>
          <a:lstStyle/>
          <a:p>
            <a:pPr algn="r" rtl="1"/>
            <a:r>
              <a:rPr lang="fa-IR" sz="3100" b="1" dirty="0"/>
              <a:t>دستاورد کنفرانس </a:t>
            </a:r>
            <a:r>
              <a:rPr lang="fa-IR" sz="3100" b="1" dirty="0" err="1"/>
              <a:t>پراگ</a:t>
            </a:r>
            <a:r>
              <a:rPr lang="fa-IR" sz="3100" b="1" dirty="0"/>
              <a:t> 2023</a:t>
            </a:r>
            <a:endParaRPr lang="en-US" sz="3100" b="1" dirty="0"/>
          </a:p>
        </p:txBody>
      </p:sp>
      <p:pic>
        <p:nvPicPr>
          <p:cNvPr id="5" name="Picture 4">
            <a:extLst>
              <a:ext uri="{FF2B5EF4-FFF2-40B4-BE49-F238E27FC236}">
                <a16:creationId xmlns:a16="http://schemas.microsoft.com/office/drawing/2014/main" id="{9E2092AE-2358-4DB1-B55C-48C1127902AB}"/>
              </a:ext>
            </a:extLst>
          </p:cNvPr>
          <p:cNvPicPr>
            <a:picLocks noChangeAspect="1"/>
          </p:cNvPicPr>
          <p:nvPr/>
        </p:nvPicPr>
        <p:blipFill rotWithShape="1">
          <a:blip r:embed="rId2">
            <a:extLst>
              <a:ext uri="{BEBA8EAE-BF5A-486C-A8C5-ECC9F3942E4B}">
                <a14:imgProps xmlns:a14="http://schemas.microsoft.com/office/drawing/2010/main">
                  <a14:imgLayer r:embed="rId3">
                    <a14:imgEffect>
                      <a14:sharpenSoften amount="25000"/>
                    </a14:imgEffect>
                  </a14:imgLayer>
                </a14:imgProps>
              </a:ext>
            </a:extLst>
          </a:blip>
          <a:srcRect l="24013" t="45798" r="26375" b="37534"/>
          <a:stretch/>
        </p:blipFill>
        <p:spPr>
          <a:xfrm>
            <a:off x="251520" y="944725"/>
            <a:ext cx="7243158" cy="1368151"/>
          </a:xfrm>
          <a:prstGeom prst="rect">
            <a:avLst/>
          </a:prstGeom>
        </p:spPr>
      </p:pic>
      <p:sp>
        <p:nvSpPr>
          <p:cNvPr id="7" name="TextBox 6">
            <a:extLst>
              <a:ext uri="{FF2B5EF4-FFF2-40B4-BE49-F238E27FC236}">
                <a16:creationId xmlns:a16="http://schemas.microsoft.com/office/drawing/2014/main" id="{2935829B-1BC1-4458-AFBF-3AE807507A0F}"/>
              </a:ext>
            </a:extLst>
          </p:cNvPr>
          <p:cNvSpPr txBox="1"/>
          <p:nvPr/>
        </p:nvSpPr>
        <p:spPr>
          <a:xfrm>
            <a:off x="251520" y="2164214"/>
            <a:ext cx="6103590" cy="369332"/>
          </a:xfrm>
          <a:prstGeom prst="rect">
            <a:avLst/>
          </a:prstGeom>
          <a:noFill/>
        </p:spPr>
        <p:txBody>
          <a:bodyPr wrap="square">
            <a:spAutoFit/>
          </a:bodyPr>
          <a:lstStyle/>
          <a:p>
            <a:r>
              <a:rPr lang="fa-IR" dirty="0">
                <a:hlinkClick r:id="rId4"/>
              </a:rPr>
              <a:t>https://www.westgard.com/prague-2023</a:t>
            </a:r>
            <a:r>
              <a:rPr lang="fa-IR" dirty="0"/>
              <a:t> -pandemonium.htm</a:t>
            </a:r>
          </a:p>
        </p:txBody>
      </p:sp>
    </p:spTree>
    <p:extLst>
      <p:ext uri="{BB962C8B-B14F-4D97-AF65-F5344CB8AC3E}">
        <p14:creationId xmlns:p14="http://schemas.microsoft.com/office/powerpoint/2010/main" val="4283422083"/>
      </p:ext>
    </p:extLst>
  </p:cSld>
  <p:clrMapOvr>
    <a:masterClrMapping/>
  </p:clrMapOvr>
  <p:transition spd="slow">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right)">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2"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right)">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2"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right)">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3"/>
          <p:cNvSpPr>
            <a:spLocks noGrp="1"/>
          </p:cNvSpPr>
          <p:nvPr>
            <p:ph type="title"/>
          </p:nvPr>
        </p:nvSpPr>
        <p:spPr>
          <a:xfrm>
            <a:off x="395536" y="556169"/>
            <a:ext cx="8462714" cy="469106"/>
          </a:xfrm>
        </p:spPr>
        <p:txBody>
          <a:bodyPr>
            <a:normAutofit fontScale="90000"/>
          </a:bodyPr>
          <a:lstStyle/>
          <a:p>
            <a:pPr algn="r" rtl="1"/>
            <a:r>
              <a:rPr lang="fa-IR" dirty="0">
                <a:solidFill>
                  <a:srgbClr val="0070C0"/>
                </a:solidFill>
              </a:rPr>
              <a:t>تناقض در تعیین </a:t>
            </a:r>
            <a:r>
              <a:rPr lang="en-US" dirty="0">
                <a:solidFill>
                  <a:srgbClr val="0070C0"/>
                </a:solidFill>
              </a:rPr>
              <a:t>APS</a:t>
            </a:r>
            <a:r>
              <a:rPr lang="fa-IR" dirty="0">
                <a:solidFill>
                  <a:srgbClr val="0070C0"/>
                </a:solidFill>
              </a:rPr>
              <a:t> بر اساس نوسان زیستی</a:t>
            </a:r>
            <a:endParaRPr lang="en-US" dirty="0">
              <a:solidFill>
                <a:srgbClr val="0070C0"/>
              </a:solidFill>
            </a:endParaRPr>
          </a:p>
        </p:txBody>
      </p:sp>
      <p:sp>
        <p:nvSpPr>
          <p:cNvPr id="3" name="Content Placeholder 2"/>
          <p:cNvSpPr>
            <a:spLocks noGrp="1"/>
          </p:cNvSpPr>
          <p:nvPr>
            <p:ph idx="1"/>
          </p:nvPr>
        </p:nvSpPr>
        <p:spPr>
          <a:xfrm>
            <a:off x="171451" y="1440657"/>
            <a:ext cx="8858249" cy="4388644"/>
          </a:xfrm>
          <a:solidFill>
            <a:schemeClr val="bg1"/>
          </a:solidFill>
          <a:ln>
            <a:solidFill>
              <a:schemeClr val="tx1"/>
            </a:solidFill>
          </a:ln>
        </p:spPr>
        <p:style>
          <a:lnRef idx="1">
            <a:schemeClr val="accent3"/>
          </a:lnRef>
          <a:fillRef idx="2">
            <a:schemeClr val="accent3"/>
          </a:fillRef>
          <a:effectRef idx="1">
            <a:schemeClr val="accent3"/>
          </a:effectRef>
          <a:fontRef idx="minor">
            <a:schemeClr val="dk1"/>
          </a:fontRef>
        </p:style>
        <p:txBody>
          <a:bodyPr anchor="t">
            <a:normAutofit/>
          </a:bodyPr>
          <a:lstStyle/>
          <a:p>
            <a:pPr marL="0" indent="0" algn="r" rtl="1">
              <a:spcBef>
                <a:spcPts val="2700"/>
              </a:spcBef>
              <a:buNone/>
            </a:pPr>
            <a:r>
              <a:rPr lang="fa-IR" b="1" i="1" dirty="0">
                <a:solidFill>
                  <a:srgbClr val="002060"/>
                </a:solidFill>
              </a:rPr>
              <a:t> </a:t>
            </a:r>
          </a:p>
          <a:p>
            <a:pPr algn="r" rtl="1">
              <a:spcBef>
                <a:spcPts val="2700"/>
              </a:spcBef>
              <a:buFont typeface="Courier New" panose="02070309020205020404" pitchFamily="49" charset="0"/>
              <a:buChar char="o"/>
            </a:pPr>
            <a:r>
              <a:rPr lang="fa-IR" b="1" i="1" dirty="0">
                <a:solidFill>
                  <a:srgbClr val="002060"/>
                </a:solidFill>
              </a:rPr>
              <a:t> </a:t>
            </a:r>
            <a:r>
              <a:rPr lang="fa-IR" sz="2400" b="1" i="1" dirty="0">
                <a:solidFill>
                  <a:srgbClr val="002060"/>
                </a:solidFill>
              </a:rPr>
              <a:t>پیشنهاد </a:t>
            </a:r>
            <a:r>
              <a:rPr lang="en-US" sz="2400" b="1" i="1" dirty="0">
                <a:solidFill>
                  <a:srgbClr val="002060"/>
                </a:solidFill>
              </a:rPr>
              <a:t>Harris</a:t>
            </a:r>
            <a:r>
              <a:rPr lang="fa-IR" sz="2400" b="1" i="1" dirty="0">
                <a:solidFill>
                  <a:srgbClr val="002060"/>
                </a:solidFill>
              </a:rPr>
              <a:t> برای پیگیری بیمار:</a:t>
            </a:r>
          </a:p>
          <a:p>
            <a:pPr algn="r" rtl="1">
              <a:spcBef>
                <a:spcPts val="2700"/>
              </a:spcBef>
              <a:buFont typeface="Courier New" panose="02070309020205020404" pitchFamily="49" charset="0"/>
              <a:buChar char="o"/>
            </a:pPr>
            <a:r>
              <a:rPr lang="fa-IR" sz="2400" b="1" i="1" dirty="0">
                <a:solidFill>
                  <a:srgbClr val="002060"/>
                </a:solidFill>
              </a:rPr>
              <a:t> پیشنهاد </a:t>
            </a:r>
            <a:r>
              <a:rPr lang="en-US" sz="2400" b="1" i="1" dirty="0">
                <a:solidFill>
                  <a:srgbClr val="002060"/>
                </a:solidFill>
              </a:rPr>
              <a:t>Gowans</a:t>
            </a:r>
            <a:r>
              <a:rPr lang="fa-IR" sz="2400" b="1" i="1" dirty="0">
                <a:solidFill>
                  <a:srgbClr val="002060"/>
                </a:solidFill>
              </a:rPr>
              <a:t> برای استفاده از بازه مرجع مشترک:</a:t>
            </a:r>
          </a:p>
          <a:p>
            <a:pPr marL="0" indent="0" algn="r" rtl="1">
              <a:spcBef>
                <a:spcPts val="2700"/>
              </a:spcBef>
              <a:buNone/>
            </a:pPr>
            <a:endParaRPr lang="fa-IR" b="1" i="1" dirty="0">
              <a:solidFill>
                <a:srgbClr val="002060"/>
              </a:solidFill>
            </a:endParaRPr>
          </a:p>
          <a:p>
            <a:pPr marL="0" indent="0" algn="r" rtl="1">
              <a:spcBef>
                <a:spcPts val="2700"/>
              </a:spcBef>
              <a:buNone/>
            </a:pPr>
            <a:endParaRPr lang="fa-IR" b="1" i="1" dirty="0">
              <a:solidFill>
                <a:srgbClr val="002060"/>
              </a:solidFill>
            </a:endParaRPr>
          </a:p>
        </p:txBody>
      </p:sp>
      <p:pic>
        <p:nvPicPr>
          <p:cNvPr id="4" name="Picture 3">
            <a:extLst>
              <a:ext uri="{FF2B5EF4-FFF2-40B4-BE49-F238E27FC236}">
                <a16:creationId xmlns:a16="http://schemas.microsoft.com/office/drawing/2014/main" id="{196AA5C9-2EF4-4E82-AF86-6E725538AB23}"/>
              </a:ext>
            </a:extLst>
          </p:cNvPr>
          <p:cNvPicPr>
            <a:picLocks noChangeAspect="1"/>
          </p:cNvPicPr>
          <p:nvPr/>
        </p:nvPicPr>
        <p:blipFill rotWithShape="1">
          <a:blip r:embed="rId2">
            <a:extLst>
              <a:ext uri="{BEBA8EAE-BF5A-486C-A8C5-ECC9F3942E4B}">
                <a14:imgProps xmlns:a14="http://schemas.microsoft.com/office/drawing/2010/main">
                  <a14:imgLayer r:embed="rId3">
                    <a14:imgEffect>
                      <a14:sharpenSoften amount="50000"/>
                    </a14:imgEffect>
                    <a14:imgEffect>
                      <a14:saturation sat="400000"/>
                    </a14:imgEffect>
                  </a14:imgLayer>
                </a14:imgProps>
              </a:ext>
              <a:ext uri="{28A0092B-C50C-407E-A947-70E740481C1C}">
                <a14:useLocalDpi xmlns:a14="http://schemas.microsoft.com/office/drawing/2010/main" val="0"/>
              </a:ext>
            </a:extLst>
          </a:blip>
          <a:srcRect t="6980" b="4003"/>
          <a:stretch/>
        </p:blipFill>
        <p:spPr>
          <a:xfrm flipH="1">
            <a:off x="6312747" y="3423414"/>
            <a:ext cx="2334557" cy="2337930"/>
          </a:xfrm>
          <a:prstGeom prst="rect">
            <a:avLst/>
          </a:prstGeom>
        </p:spPr>
      </p:pic>
      <p:sp>
        <p:nvSpPr>
          <p:cNvPr id="2" name="TextBox 1">
            <a:extLst>
              <a:ext uri="{FF2B5EF4-FFF2-40B4-BE49-F238E27FC236}">
                <a16:creationId xmlns:a16="http://schemas.microsoft.com/office/drawing/2014/main" id="{E3E65BDF-8976-42F6-870D-50949536AEA0}"/>
              </a:ext>
            </a:extLst>
          </p:cNvPr>
          <p:cNvSpPr txBox="1"/>
          <p:nvPr/>
        </p:nvSpPr>
        <p:spPr>
          <a:xfrm>
            <a:off x="2699792" y="2215442"/>
            <a:ext cx="2592288" cy="415498"/>
          </a:xfrm>
          <a:prstGeom prst="rect">
            <a:avLst/>
          </a:prstGeom>
          <a:noFill/>
        </p:spPr>
        <p:txBody>
          <a:bodyPr wrap="square" rtlCol="1">
            <a:spAutoFit/>
          </a:bodyPr>
          <a:lstStyle/>
          <a:p>
            <a:pPr algn="ctr"/>
            <a:r>
              <a:rPr lang="en-US" sz="2100" b="1" dirty="0">
                <a:solidFill>
                  <a:srgbClr val="FF0000"/>
                </a:solidFill>
              </a:rPr>
              <a:t>CV = 0.5*CVI</a:t>
            </a:r>
            <a:endParaRPr lang="fa-IR" sz="2100" b="1" dirty="0">
              <a:solidFill>
                <a:srgbClr val="FF0000"/>
              </a:solidFill>
            </a:endParaRPr>
          </a:p>
        </p:txBody>
      </p:sp>
      <p:sp>
        <p:nvSpPr>
          <p:cNvPr id="9" name="TextBox 8">
            <a:extLst>
              <a:ext uri="{FF2B5EF4-FFF2-40B4-BE49-F238E27FC236}">
                <a16:creationId xmlns:a16="http://schemas.microsoft.com/office/drawing/2014/main" id="{EC457508-9A23-4450-8C72-A9A2607C7375}"/>
              </a:ext>
            </a:extLst>
          </p:cNvPr>
          <p:cNvSpPr txBox="1"/>
          <p:nvPr/>
        </p:nvSpPr>
        <p:spPr>
          <a:xfrm>
            <a:off x="591710" y="4236721"/>
            <a:ext cx="4323190" cy="415498"/>
          </a:xfrm>
          <a:prstGeom prst="rect">
            <a:avLst/>
          </a:prstGeom>
          <a:noFill/>
        </p:spPr>
        <p:txBody>
          <a:bodyPr wrap="square" rtlCol="1">
            <a:spAutoFit/>
          </a:bodyPr>
          <a:lstStyle/>
          <a:p>
            <a:r>
              <a:rPr lang="en-US" sz="2100" b="1" dirty="0">
                <a:solidFill>
                  <a:srgbClr val="FF0000"/>
                </a:solidFill>
              </a:rPr>
              <a:t>Max CV = 0.6*CVI;	 If Bias = 0</a:t>
            </a:r>
            <a:endParaRPr lang="fa-IR" sz="2100" b="1" baseline="-25000" dirty="0">
              <a:solidFill>
                <a:srgbClr val="FF0000"/>
              </a:solidFill>
            </a:endParaRPr>
          </a:p>
        </p:txBody>
      </p:sp>
      <p:sp>
        <p:nvSpPr>
          <p:cNvPr id="12" name="TextBox 11">
            <a:extLst>
              <a:ext uri="{FF2B5EF4-FFF2-40B4-BE49-F238E27FC236}">
                <a16:creationId xmlns:a16="http://schemas.microsoft.com/office/drawing/2014/main" id="{8B4115A5-8320-4DE1-9D1C-780861B8A42F}"/>
              </a:ext>
            </a:extLst>
          </p:cNvPr>
          <p:cNvSpPr txBox="1"/>
          <p:nvPr/>
        </p:nvSpPr>
        <p:spPr>
          <a:xfrm>
            <a:off x="483638" y="3676190"/>
            <a:ext cx="4019843" cy="415498"/>
          </a:xfrm>
          <a:prstGeom prst="rect">
            <a:avLst/>
          </a:prstGeom>
          <a:noFill/>
        </p:spPr>
        <p:txBody>
          <a:bodyPr wrap="square" rtlCol="1">
            <a:spAutoFit/>
          </a:bodyPr>
          <a:lstStyle/>
          <a:p>
            <a:pPr algn="ctr"/>
            <a:r>
              <a:rPr lang="en-US" sz="2100" b="1" dirty="0">
                <a:solidFill>
                  <a:srgbClr val="FF0000"/>
                </a:solidFill>
              </a:rPr>
              <a:t>Max Bias = 0.25*CVT;	If CV = 0</a:t>
            </a:r>
            <a:endParaRPr lang="fa-IR" sz="2100" b="1" baseline="-25000" dirty="0">
              <a:solidFill>
                <a:srgbClr val="FF0000"/>
              </a:solidFill>
            </a:endParaRPr>
          </a:p>
        </p:txBody>
      </p:sp>
      <p:sp>
        <p:nvSpPr>
          <p:cNvPr id="10" name="TextBox 9">
            <a:extLst>
              <a:ext uri="{FF2B5EF4-FFF2-40B4-BE49-F238E27FC236}">
                <a16:creationId xmlns:a16="http://schemas.microsoft.com/office/drawing/2014/main" id="{534776FF-C0D3-4AAF-8635-70B9264F21F6}"/>
              </a:ext>
            </a:extLst>
          </p:cNvPr>
          <p:cNvSpPr txBox="1"/>
          <p:nvPr/>
        </p:nvSpPr>
        <p:spPr>
          <a:xfrm>
            <a:off x="575062" y="4865313"/>
            <a:ext cx="5941153" cy="707886"/>
          </a:xfrm>
          <a:prstGeom prst="rect">
            <a:avLst/>
          </a:prstGeom>
          <a:noFill/>
        </p:spPr>
        <p:txBody>
          <a:bodyPr wrap="square">
            <a:spAutoFit/>
          </a:bodyPr>
          <a:lstStyle/>
          <a:p>
            <a:r>
              <a:rPr lang="en-US" sz="2000" b="1" i="1" dirty="0"/>
              <a:t>Thank you Hassan, </a:t>
            </a:r>
          </a:p>
          <a:p>
            <a:r>
              <a:rPr lang="en-US" sz="2000" b="1" i="1" dirty="0"/>
              <a:t>It is indeed a mess and there is no «objective» APS.</a:t>
            </a:r>
          </a:p>
        </p:txBody>
      </p:sp>
    </p:spTree>
    <p:extLst>
      <p:ext uri="{BB962C8B-B14F-4D97-AF65-F5344CB8AC3E}">
        <p14:creationId xmlns:p14="http://schemas.microsoft.com/office/powerpoint/2010/main" val="106308050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1000"/>
                                        <p:tgtEl>
                                          <p:spTgt spid="3">
                                            <p:txEl>
                                              <p:pRg st="1" end="1"/>
                                            </p:txEl>
                                          </p:spTgt>
                                        </p:tgtEl>
                                      </p:cBhvr>
                                    </p:animEffect>
                                    <p:anim calcmode="lin" valueType="num">
                                      <p:cBhvr>
                                        <p:cTn id="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8" fill="hold" grpId="0"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wipe(left)">
                                      <p:cBhvr>
                                        <p:cTn id="13" dur="500"/>
                                        <p:tgtEl>
                                          <p:spTgt spid="2"/>
                                        </p:tgtEl>
                                      </p:cBhvr>
                                    </p:animEffect>
                                  </p:childTnLst>
                                </p:cTn>
                              </p:par>
                            </p:childTnLst>
                          </p:cTn>
                        </p:par>
                      </p:childTnLst>
                    </p:cTn>
                  </p:par>
                  <p:par>
                    <p:cTn id="14" fill="hold">
                      <p:stCondLst>
                        <p:cond delay="indefinite"/>
                      </p:stCondLst>
                      <p:childTnLst>
                        <p:par>
                          <p:cTn id="15" fill="hold">
                            <p:stCondLst>
                              <p:cond delay="0"/>
                            </p:stCondLst>
                            <p:childTnLst>
                              <p:par>
                                <p:cTn id="16" presetID="42" presetClass="entr" presetSubtype="0" fill="hold" nodeType="click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Effect transition="in" filter="fade">
                                      <p:cBhvr>
                                        <p:cTn id="18" dur="1000"/>
                                        <p:tgtEl>
                                          <p:spTgt spid="3">
                                            <p:txEl>
                                              <p:pRg st="2" end="2"/>
                                            </p:txEl>
                                          </p:spTgt>
                                        </p:tgtEl>
                                      </p:cBhvr>
                                    </p:animEffect>
                                    <p:anim calcmode="lin" valueType="num">
                                      <p:cBhvr>
                                        <p:cTn id="19"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0"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par>
                          <p:cTn id="21" fill="hold">
                            <p:stCondLst>
                              <p:cond delay="1000"/>
                            </p:stCondLst>
                            <p:childTnLst>
                              <p:par>
                                <p:cTn id="22" presetID="22" presetClass="entr" presetSubtype="8" fill="hold" grpId="0" nodeType="after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wipe(left)">
                                      <p:cBhvr>
                                        <p:cTn id="24" dur="500"/>
                                        <p:tgtEl>
                                          <p:spTgt spid="12"/>
                                        </p:tgtEl>
                                      </p:cBhvr>
                                    </p:animEffect>
                                  </p:childTnLst>
                                </p:cTn>
                              </p:par>
                              <p:par>
                                <p:cTn id="25" presetID="22" presetClass="entr" presetSubtype="8" fill="hold" grpId="0" nodeType="with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wipe(left)">
                                      <p:cBhvr>
                                        <p:cTn id="27" dur="500"/>
                                        <p:tgtEl>
                                          <p:spTgt spid="9"/>
                                        </p:tgtEl>
                                      </p:cBhvr>
                                    </p:animEffect>
                                  </p:childTnLst>
                                </p:cTn>
                              </p:par>
                            </p:childTnLst>
                          </p:cTn>
                        </p:par>
                        <p:par>
                          <p:cTn id="28" fill="hold">
                            <p:stCondLst>
                              <p:cond delay="1500"/>
                            </p:stCondLst>
                            <p:childTnLst>
                              <p:par>
                                <p:cTn id="29" presetID="10" presetClass="entr" presetSubtype="0" fill="hold" nodeType="afterEffect">
                                  <p:stCondLst>
                                    <p:cond delay="1500"/>
                                  </p:stCondLst>
                                  <p:childTnLst>
                                    <p:set>
                                      <p:cBhvr>
                                        <p:cTn id="30" dur="1" fill="hold">
                                          <p:stCondLst>
                                            <p:cond delay="0"/>
                                          </p:stCondLst>
                                        </p:cTn>
                                        <p:tgtEl>
                                          <p:spTgt spid="4"/>
                                        </p:tgtEl>
                                        <p:attrNameLst>
                                          <p:attrName>style.visibility</p:attrName>
                                        </p:attrNameLst>
                                      </p:cBhvr>
                                      <p:to>
                                        <p:strVal val="visible"/>
                                      </p:to>
                                    </p:set>
                                    <p:animEffect transition="in" filter="fade">
                                      <p:cBhvr>
                                        <p:cTn id="31" dur="500"/>
                                        <p:tgtEl>
                                          <p:spTgt spid="4"/>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8" fill="hold" grpId="0" nodeType="clickEffect">
                                  <p:stCondLst>
                                    <p:cond delay="0"/>
                                  </p:stCondLst>
                                  <p:childTnLst>
                                    <p:set>
                                      <p:cBhvr>
                                        <p:cTn id="35" dur="1" fill="hold">
                                          <p:stCondLst>
                                            <p:cond delay="0"/>
                                          </p:stCondLst>
                                        </p:cTn>
                                        <p:tgtEl>
                                          <p:spTgt spid="10"/>
                                        </p:tgtEl>
                                        <p:attrNameLst>
                                          <p:attrName>style.visibility</p:attrName>
                                        </p:attrNameLst>
                                      </p:cBhvr>
                                      <p:to>
                                        <p:strVal val="visible"/>
                                      </p:to>
                                    </p:set>
                                    <p:animEffect transition="in" filter="wipe(left)">
                                      <p:cBhvr>
                                        <p:cTn id="36"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9" grpId="0"/>
      <p:bldP spid="12" grpId="0"/>
      <p:bldP spid="10" grpId="0"/>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260648"/>
            <a:ext cx="9144000" cy="5143500"/>
          </a:xfrm>
        </p:spPr>
        <p:txBody>
          <a:bodyPr/>
          <a:lstStyle/>
          <a:p>
            <a:pPr marL="385763" indent="-385763">
              <a:buAutoNum type="arabicPeriod"/>
            </a:pPr>
            <a:endParaRPr lang="en-US" dirty="0"/>
          </a:p>
          <a:p>
            <a:pPr marL="0" indent="0">
              <a:buNone/>
            </a:pPr>
            <a:endParaRPr lang="en-US" b="1" dirty="0"/>
          </a:p>
          <a:p>
            <a:pPr marL="728663" indent="-342900">
              <a:lnSpc>
                <a:spcPct val="100000"/>
              </a:lnSpc>
              <a:spcBef>
                <a:spcPts val="0"/>
              </a:spcBef>
              <a:buClr>
                <a:srgbClr val="FF0000"/>
              </a:buClr>
              <a:buFont typeface="Wingdings" panose="05000000000000000000" pitchFamily="2" charset="2"/>
              <a:buChar char="¤"/>
            </a:pPr>
            <a:r>
              <a:rPr lang="en-US" b="1" dirty="0"/>
              <a:t>Accuracy: </a:t>
            </a:r>
            <a:r>
              <a:rPr lang="en-US" sz="2100" dirty="0">
                <a:solidFill>
                  <a:srgbClr val="000000"/>
                </a:solidFill>
                <a:latin typeface="Times New Roman" panose="02020603050405020304" pitchFamily="18" charset="0"/>
              </a:rPr>
              <a:t>Closeness of agreement between a </a:t>
            </a:r>
            <a:r>
              <a:rPr lang="en-US" sz="2100" dirty="0">
                <a:solidFill>
                  <a:srgbClr val="000000"/>
                </a:solidFill>
                <a:highlight>
                  <a:srgbClr val="D3F8D0"/>
                </a:highlight>
                <a:latin typeface="Times New Roman" panose="02020603050405020304" pitchFamily="18" charset="0"/>
              </a:rPr>
              <a:t>measured</a:t>
            </a:r>
            <a:r>
              <a:rPr lang="en-US" sz="2100" dirty="0">
                <a:solidFill>
                  <a:srgbClr val="000000"/>
                </a:solidFill>
                <a:latin typeface="Times New Roman" panose="02020603050405020304" pitchFamily="18" charset="0"/>
              </a:rPr>
              <a:t> quantity value and a </a:t>
            </a:r>
            <a:r>
              <a:rPr lang="en-US" sz="2100" dirty="0">
                <a:solidFill>
                  <a:srgbClr val="000000"/>
                </a:solidFill>
                <a:highlight>
                  <a:srgbClr val="D3F8D0"/>
                </a:highlight>
                <a:latin typeface="Times New Roman" panose="02020603050405020304" pitchFamily="18" charset="0"/>
              </a:rPr>
              <a:t>true</a:t>
            </a:r>
            <a:r>
              <a:rPr lang="en-US" sz="2100" dirty="0">
                <a:solidFill>
                  <a:srgbClr val="000000"/>
                </a:solidFill>
                <a:latin typeface="Times New Roman" panose="02020603050405020304" pitchFamily="18" charset="0"/>
              </a:rPr>
              <a:t> quantity value of a measurand (JCGM 200:2012).</a:t>
            </a:r>
            <a:endParaRPr lang="en-US" b="1" dirty="0"/>
          </a:p>
        </p:txBody>
      </p:sp>
      <p:grpSp>
        <p:nvGrpSpPr>
          <p:cNvPr id="8" name="Group 7">
            <a:extLst>
              <a:ext uri="{FF2B5EF4-FFF2-40B4-BE49-F238E27FC236}">
                <a16:creationId xmlns:a16="http://schemas.microsoft.com/office/drawing/2014/main" id="{1329FAB8-60C9-4113-8E36-D6431A3E950A}"/>
              </a:ext>
            </a:extLst>
          </p:cNvPr>
          <p:cNvGrpSpPr/>
          <p:nvPr/>
        </p:nvGrpSpPr>
        <p:grpSpPr>
          <a:xfrm>
            <a:off x="1285875" y="2414588"/>
            <a:ext cx="6572250" cy="2714625"/>
            <a:chOff x="1714500" y="2076450"/>
            <a:chExt cx="8763000" cy="3619500"/>
          </a:xfrm>
        </p:grpSpPr>
        <p:pic>
          <p:nvPicPr>
            <p:cNvPr id="7" name="Picture 6">
              <a:extLst>
                <a:ext uri="{FF2B5EF4-FFF2-40B4-BE49-F238E27FC236}">
                  <a16:creationId xmlns:a16="http://schemas.microsoft.com/office/drawing/2014/main" id="{104A1608-013F-4AA2-B885-7D7D360A3199}"/>
                </a:ext>
              </a:extLst>
            </p:cNvPr>
            <p:cNvPicPr>
              <a:picLocks noChangeAspect="1"/>
            </p:cNvPicPr>
            <p:nvPr/>
          </p:nvPicPr>
          <p:blipFill rotWithShape="1">
            <a:blip r:embed="rId2"/>
            <a:srcRect l="20469" t="21650" r="22031" b="36106"/>
            <a:stretch/>
          </p:blipFill>
          <p:spPr>
            <a:xfrm>
              <a:off x="1714500" y="2076450"/>
              <a:ext cx="8763000" cy="3619500"/>
            </a:xfrm>
            <a:prstGeom prst="rect">
              <a:avLst/>
            </a:prstGeom>
            <a:ln>
              <a:solidFill>
                <a:srgbClr val="0070C0"/>
              </a:solidFill>
            </a:ln>
          </p:spPr>
        </p:pic>
        <p:sp>
          <p:nvSpPr>
            <p:cNvPr id="28" name="Rectangle: Rounded Corners 27">
              <a:extLst>
                <a:ext uri="{FF2B5EF4-FFF2-40B4-BE49-F238E27FC236}">
                  <a16:creationId xmlns:a16="http://schemas.microsoft.com/office/drawing/2014/main" id="{28C546A8-1917-4CEB-BE16-5661CCEC6EFE}"/>
                </a:ext>
              </a:extLst>
            </p:cNvPr>
            <p:cNvSpPr/>
            <p:nvPr/>
          </p:nvSpPr>
          <p:spPr>
            <a:xfrm>
              <a:off x="5953627" y="3200401"/>
              <a:ext cx="2676024" cy="400049"/>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sz="1350"/>
            </a:p>
          </p:txBody>
        </p:sp>
      </p:grpSp>
      <p:sp>
        <p:nvSpPr>
          <p:cNvPr id="9" name="Title 1">
            <a:extLst>
              <a:ext uri="{FF2B5EF4-FFF2-40B4-BE49-F238E27FC236}">
                <a16:creationId xmlns:a16="http://schemas.microsoft.com/office/drawing/2014/main" id="{F677FB5A-FC75-4EC3-AD31-AF0E3B62F385}"/>
              </a:ext>
            </a:extLst>
          </p:cNvPr>
          <p:cNvSpPr>
            <a:spLocks noGrp="1"/>
          </p:cNvSpPr>
          <p:nvPr>
            <p:ph type="title"/>
          </p:nvPr>
        </p:nvSpPr>
        <p:spPr>
          <a:xfrm>
            <a:off x="615222" y="21911"/>
            <a:ext cx="7886700" cy="886810"/>
          </a:xfrm>
        </p:spPr>
        <p:txBody>
          <a:bodyPr>
            <a:normAutofit/>
          </a:bodyPr>
          <a:lstStyle/>
          <a:p>
            <a:pPr algn="r" rtl="1"/>
            <a:r>
              <a:rPr lang="fa-IR" sz="4000" b="1" dirty="0">
                <a:solidFill>
                  <a:srgbClr val="7030A0"/>
                </a:solidFill>
              </a:rPr>
              <a:t>مدل خطای کل</a:t>
            </a:r>
            <a:endParaRPr lang="en-US" sz="3100" b="1" dirty="0">
              <a:solidFill>
                <a:srgbClr val="7030A0"/>
              </a:solidFill>
            </a:endParaRPr>
          </a:p>
        </p:txBody>
      </p:sp>
    </p:spTree>
    <p:extLst>
      <p:ext uri="{BB962C8B-B14F-4D97-AF65-F5344CB8AC3E}">
        <p14:creationId xmlns:p14="http://schemas.microsoft.com/office/powerpoint/2010/main" val="1365103864"/>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1000"/>
                                        <p:tgtEl>
                                          <p:spTgt spid="3">
                                            <p:txEl>
                                              <p:pRg st="2" end="2"/>
                                            </p:txEl>
                                          </p:spTgt>
                                        </p:tgtEl>
                                      </p:cBhvr>
                                    </p:animEffect>
                                    <p:anim calcmode="lin" valueType="num">
                                      <p:cBhvr>
                                        <p:cTn id="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1" fill="hold"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wipe(up)">
                                      <p:cBhvr>
                                        <p:cTn id="14"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0811E9FC-59F0-4FBC-85A6-EE531A2340AA}"/>
              </a:ext>
            </a:extLst>
          </p:cNvPr>
          <p:cNvGrpSpPr/>
          <p:nvPr/>
        </p:nvGrpSpPr>
        <p:grpSpPr>
          <a:xfrm>
            <a:off x="100012" y="2428876"/>
            <a:ext cx="4023563" cy="1661906"/>
            <a:chOff x="1714500" y="2076450"/>
            <a:chExt cx="8763000" cy="3619500"/>
          </a:xfrm>
        </p:grpSpPr>
        <p:pic>
          <p:nvPicPr>
            <p:cNvPr id="9" name="Picture 8">
              <a:extLst>
                <a:ext uri="{FF2B5EF4-FFF2-40B4-BE49-F238E27FC236}">
                  <a16:creationId xmlns:a16="http://schemas.microsoft.com/office/drawing/2014/main" id="{7E584113-2B15-4BF6-9210-861B30D24E40}"/>
                </a:ext>
              </a:extLst>
            </p:cNvPr>
            <p:cNvPicPr>
              <a:picLocks noChangeAspect="1"/>
            </p:cNvPicPr>
            <p:nvPr/>
          </p:nvPicPr>
          <p:blipFill rotWithShape="1">
            <a:blip r:embed="rId2"/>
            <a:srcRect l="20469" t="21650" r="22031" b="36106"/>
            <a:stretch/>
          </p:blipFill>
          <p:spPr>
            <a:xfrm>
              <a:off x="1714500" y="2076450"/>
              <a:ext cx="8763000" cy="3619500"/>
            </a:xfrm>
            <a:prstGeom prst="rect">
              <a:avLst/>
            </a:prstGeom>
            <a:ln>
              <a:solidFill>
                <a:srgbClr val="0070C0"/>
              </a:solidFill>
            </a:ln>
          </p:spPr>
        </p:pic>
        <p:sp>
          <p:nvSpPr>
            <p:cNvPr id="10" name="Rectangle: Rounded Corners 9">
              <a:extLst>
                <a:ext uri="{FF2B5EF4-FFF2-40B4-BE49-F238E27FC236}">
                  <a16:creationId xmlns:a16="http://schemas.microsoft.com/office/drawing/2014/main" id="{07E99AA6-A3DF-4A49-A2F2-2EFF647D0447}"/>
                </a:ext>
              </a:extLst>
            </p:cNvPr>
            <p:cNvSpPr/>
            <p:nvPr/>
          </p:nvSpPr>
          <p:spPr>
            <a:xfrm>
              <a:off x="5953627" y="3200401"/>
              <a:ext cx="2676024" cy="400049"/>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sz="1350"/>
            </a:p>
          </p:txBody>
        </p:sp>
      </p:grpSp>
      <p:sp>
        <p:nvSpPr>
          <p:cNvPr id="11" name="Title 1">
            <a:extLst>
              <a:ext uri="{FF2B5EF4-FFF2-40B4-BE49-F238E27FC236}">
                <a16:creationId xmlns:a16="http://schemas.microsoft.com/office/drawing/2014/main" id="{E034D285-0C86-413B-977E-22CD81E12DD3}"/>
              </a:ext>
            </a:extLst>
          </p:cNvPr>
          <p:cNvSpPr>
            <a:spLocks noGrp="1"/>
          </p:cNvSpPr>
          <p:nvPr>
            <p:ph type="title"/>
          </p:nvPr>
        </p:nvSpPr>
        <p:spPr>
          <a:xfrm>
            <a:off x="615222" y="21911"/>
            <a:ext cx="7886700" cy="886810"/>
          </a:xfrm>
        </p:spPr>
        <p:txBody>
          <a:bodyPr>
            <a:normAutofit/>
          </a:bodyPr>
          <a:lstStyle/>
          <a:p>
            <a:pPr algn="r" rtl="1"/>
            <a:r>
              <a:rPr lang="fa-IR" sz="4000" b="1" dirty="0">
                <a:solidFill>
                  <a:srgbClr val="7030A0"/>
                </a:solidFill>
              </a:rPr>
              <a:t>مدل خطای کل</a:t>
            </a:r>
            <a:endParaRPr lang="en-US" sz="3100" b="1" dirty="0">
              <a:solidFill>
                <a:srgbClr val="7030A0"/>
              </a:solidFill>
            </a:endParaRPr>
          </a:p>
        </p:txBody>
      </p:sp>
      <p:sp>
        <p:nvSpPr>
          <p:cNvPr id="13" name="Content Placeholder 2">
            <a:extLst>
              <a:ext uri="{FF2B5EF4-FFF2-40B4-BE49-F238E27FC236}">
                <a16:creationId xmlns:a16="http://schemas.microsoft.com/office/drawing/2014/main" id="{B6993496-2E7F-4E4B-A388-CF2F26D9E9E5}"/>
              </a:ext>
            </a:extLst>
          </p:cNvPr>
          <p:cNvSpPr>
            <a:spLocks noGrp="1"/>
          </p:cNvSpPr>
          <p:nvPr>
            <p:ph idx="1"/>
          </p:nvPr>
        </p:nvSpPr>
        <p:spPr>
          <a:xfrm>
            <a:off x="0" y="260648"/>
            <a:ext cx="9144000" cy="5143500"/>
          </a:xfrm>
        </p:spPr>
        <p:txBody>
          <a:bodyPr/>
          <a:lstStyle/>
          <a:p>
            <a:pPr marL="385763" indent="-385763">
              <a:buAutoNum type="arabicPeriod"/>
            </a:pPr>
            <a:endParaRPr lang="en-US" dirty="0"/>
          </a:p>
          <a:p>
            <a:pPr marL="0" indent="0">
              <a:buNone/>
            </a:pPr>
            <a:endParaRPr lang="en-US" b="1" dirty="0"/>
          </a:p>
          <a:p>
            <a:pPr marL="728663" indent="-342900">
              <a:lnSpc>
                <a:spcPct val="100000"/>
              </a:lnSpc>
              <a:spcBef>
                <a:spcPts val="0"/>
              </a:spcBef>
              <a:buClr>
                <a:srgbClr val="FF0000"/>
              </a:buClr>
              <a:buFont typeface="Wingdings" panose="05000000000000000000" pitchFamily="2" charset="2"/>
              <a:buChar char="¤"/>
            </a:pPr>
            <a:r>
              <a:rPr lang="en-US" b="1" dirty="0"/>
              <a:t>Accuracy: </a:t>
            </a:r>
            <a:r>
              <a:rPr lang="en-US" sz="2100" dirty="0">
                <a:solidFill>
                  <a:srgbClr val="000000"/>
                </a:solidFill>
                <a:latin typeface="Times New Roman" panose="02020603050405020304" pitchFamily="18" charset="0"/>
              </a:rPr>
              <a:t>Closeness of agreement between a </a:t>
            </a:r>
            <a:r>
              <a:rPr lang="en-US" sz="2100" dirty="0">
                <a:solidFill>
                  <a:srgbClr val="000000"/>
                </a:solidFill>
                <a:highlight>
                  <a:srgbClr val="D3F8D0"/>
                </a:highlight>
                <a:latin typeface="Times New Roman" panose="02020603050405020304" pitchFamily="18" charset="0"/>
              </a:rPr>
              <a:t>measured</a:t>
            </a:r>
            <a:r>
              <a:rPr lang="en-US" sz="2100" dirty="0">
                <a:solidFill>
                  <a:srgbClr val="000000"/>
                </a:solidFill>
                <a:latin typeface="Times New Roman" panose="02020603050405020304" pitchFamily="18" charset="0"/>
              </a:rPr>
              <a:t> quantity value and a </a:t>
            </a:r>
            <a:r>
              <a:rPr lang="en-US" sz="2100" dirty="0">
                <a:solidFill>
                  <a:srgbClr val="000000"/>
                </a:solidFill>
                <a:highlight>
                  <a:srgbClr val="D3F8D0"/>
                </a:highlight>
                <a:latin typeface="Times New Roman" panose="02020603050405020304" pitchFamily="18" charset="0"/>
              </a:rPr>
              <a:t>true</a:t>
            </a:r>
            <a:r>
              <a:rPr lang="en-US" sz="2100" dirty="0">
                <a:solidFill>
                  <a:srgbClr val="000000"/>
                </a:solidFill>
                <a:latin typeface="Times New Roman" panose="02020603050405020304" pitchFamily="18" charset="0"/>
              </a:rPr>
              <a:t> quantity value of a measurand (JCGM 200:2012).</a:t>
            </a:r>
            <a:endParaRPr lang="en-US" b="1" dirty="0"/>
          </a:p>
        </p:txBody>
      </p:sp>
      <p:pic>
        <p:nvPicPr>
          <p:cNvPr id="4" name="Picture 3">
            <a:extLst>
              <a:ext uri="{FF2B5EF4-FFF2-40B4-BE49-F238E27FC236}">
                <a16:creationId xmlns:a16="http://schemas.microsoft.com/office/drawing/2014/main" id="{29D0CF73-8DEA-45E6-A4A2-B7471474965D}"/>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763" t="1404" r="1334" b="2349"/>
          <a:stretch/>
        </p:blipFill>
        <p:spPr>
          <a:xfrm>
            <a:off x="4223587" y="2420888"/>
            <a:ext cx="4596885" cy="2952328"/>
          </a:xfrm>
          <a:prstGeom prst="rect">
            <a:avLst/>
          </a:prstGeom>
        </p:spPr>
      </p:pic>
    </p:spTree>
    <p:extLst>
      <p:ext uri="{BB962C8B-B14F-4D97-AF65-F5344CB8AC3E}">
        <p14:creationId xmlns:p14="http://schemas.microsoft.com/office/powerpoint/2010/main" val="172421280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0811E9FC-59F0-4FBC-85A6-EE531A2340AA}"/>
              </a:ext>
            </a:extLst>
          </p:cNvPr>
          <p:cNvGrpSpPr/>
          <p:nvPr/>
        </p:nvGrpSpPr>
        <p:grpSpPr>
          <a:xfrm>
            <a:off x="100012" y="2428876"/>
            <a:ext cx="6255042" cy="2440284"/>
            <a:chOff x="1714500" y="2076450"/>
            <a:chExt cx="8763000" cy="3619500"/>
          </a:xfrm>
        </p:grpSpPr>
        <p:pic>
          <p:nvPicPr>
            <p:cNvPr id="9" name="Picture 8">
              <a:extLst>
                <a:ext uri="{FF2B5EF4-FFF2-40B4-BE49-F238E27FC236}">
                  <a16:creationId xmlns:a16="http://schemas.microsoft.com/office/drawing/2014/main" id="{7E584113-2B15-4BF6-9210-861B30D24E40}"/>
                </a:ext>
              </a:extLst>
            </p:cNvPr>
            <p:cNvPicPr>
              <a:picLocks noChangeAspect="1"/>
            </p:cNvPicPr>
            <p:nvPr/>
          </p:nvPicPr>
          <p:blipFill rotWithShape="1">
            <a:blip r:embed="rId2"/>
            <a:srcRect l="20469" t="21650" r="22031" b="36106"/>
            <a:stretch/>
          </p:blipFill>
          <p:spPr>
            <a:xfrm>
              <a:off x="1714500" y="2076450"/>
              <a:ext cx="8763000" cy="3619500"/>
            </a:xfrm>
            <a:prstGeom prst="rect">
              <a:avLst/>
            </a:prstGeom>
            <a:ln>
              <a:solidFill>
                <a:srgbClr val="0070C0"/>
              </a:solidFill>
            </a:ln>
          </p:spPr>
        </p:pic>
        <p:sp>
          <p:nvSpPr>
            <p:cNvPr id="10" name="Rectangle: Rounded Corners 9">
              <a:extLst>
                <a:ext uri="{FF2B5EF4-FFF2-40B4-BE49-F238E27FC236}">
                  <a16:creationId xmlns:a16="http://schemas.microsoft.com/office/drawing/2014/main" id="{07E99AA6-A3DF-4A49-A2F2-2EFF647D0447}"/>
                </a:ext>
              </a:extLst>
            </p:cNvPr>
            <p:cNvSpPr/>
            <p:nvPr/>
          </p:nvSpPr>
          <p:spPr>
            <a:xfrm>
              <a:off x="5953627" y="3200401"/>
              <a:ext cx="2676024" cy="400049"/>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sz="1350"/>
            </a:p>
          </p:txBody>
        </p:sp>
      </p:grpSp>
      <p:sp>
        <p:nvSpPr>
          <p:cNvPr id="11" name="Title 1">
            <a:extLst>
              <a:ext uri="{FF2B5EF4-FFF2-40B4-BE49-F238E27FC236}">
                <a16:creationId xmlns:a16="http://schemas.microsoft.com/office/drawing/2014/main" id="{E034D285-0C86-413B-977E-22CD81E12DD3}"/>
              </a:ext>
            </a:extLst>
          </p:cNvPr>
          <p:cNvSpPr>
            <a:spLocks noGrp="1"/>
          </p:cNvSpPr>
          <p:nvPr>
            <p:ph type="title"/>
          </p:nvPr>
        </p:nvSpPr>
        <p:spPr>
          <a:xfrm>
            <a:off x="615222" y="21911"/>
            <a:ext cx="7886700" cy="886810"/>
          </a:xfrm>
        </p:spPr>
        <p:txBody>
          <a:bodyPr>
            <a:normAutofit/>
          </a:bodyPr>
          <a:lstStyle/>
          <a:p>
            <a:pPr algn="r" rtl="1"/>
            <a:r>
              <a:rPr lang="fa-IR" sz="4000" b="1" dirty="0">
                <a:solidFill>
                  <a:srgbClr val="7030A0"/>
                </a:solidFill>
              </a:rPr>
              <a:t>مدل خطای کل</a:t>
            </a:r>
            <a:endParaRPr lang="en-US" sz="3100" b="1" dirty="0">
              <a:solidFill>
                <a:srgbClr val="7030A0"/>
              </a:solidFill>
            </a:endParaRPr>
          </a:p>
        </p:txBody>
      </p:sp>
      <p:sp>
        <p:nvSpPr>
          <p:cNvPr id="13" name="Content Placeholder 2">
            <a:extLst>
              <a:ext uri="{FF2B5EF4-FFF2-40B4-BE49-F238E27FC236}">
                <a16:creationId xmlns:a16="http://schemas.microsoft.com/office/drawing/2014/main" id="{B6993496-2E7F-4E4B-A388-CF2F26D9E9E5}"/>
              </a:ext>
            </a:extLst>
          </p:cNvPr>
          <p:cNvSpPr>
            <a:spLocks noGrp="1"/>
          </p:cNvSpPr>
          <p:nvPr>
            <p:ph idx="1"/>
          </p:nvPr>
        </p:nvSpPr>
        <p:spPr>
          <a:xfrm>
            <a:off x="0" y="260648"/>
            <a:ext cx="9144000" cy="5143500"/>
          </a:xfrm>
        </p:spPr>
        <p:txBody>
          <a:bodyPr/>
          <a:lstStyle/>
          <a:p>
            <a:pPr marL="385763" indent="-385763">
              <a:buAutoNum type="arabicPeriod"/>
            </a:pPr>
            <a:endParaRPr lang="en-US" dirty="0"/>
          </a:p>
          <a:p>
            <a:pPr marL="0" indent="0">
              <a:buNone/>
            </a:pPr>
            <a:endParaRPr lang="en-US" b="1" dirty="0"/>
          </a:p>
          <a:p>
            <a:pPr marL="728663" indent="-342900">
              <a:lnSpc>
                <a:spcPct val="100000"/>
              </a:lnSpc>
              <a:spcBef>
                <a:spcPts val="0"/>
              </a:spcBef>
              <a:buClr>
                <a:srgbClr val="FF0000"/>
              </a:buClr>
              <a:buFont typeface="Wingdings" panose="05000000000000000000" pitchFamily="2" charset="2"/>
              <a:buChar char="¤"/>
            </a:pPr>
            <a:r>
              <a:rPr lang="en-US" b="1" dirty="0"/>
              <a:t>Accuracy: </a:t>
            </a:r>
            <a:r>
              <a:rPr lang="en-US" sz="2100" dirty="0">
                <a:solidFill>
                  <a:srgbClr val="000000"/>
                </a:solidFill>
                <a:latin typeface="Times New Roman" panose="02020603050405020304" pitchFamily="18" charset="0"/>
              </a:rPr>
              <a:t>Closeness of agreement between a </a:t>
            </a:r>
            <a:r>
              <a:rPr lang="en-US" sz="2100" dirty="0">
                <a:solidFill>
                  <a:srgbClr val="000000"/>
                </a:solidFill>
                <a:highlight>
                  <a:srgbClr val="D3F8D0"/>
                </a:highlight>
                <a:latin typeface="Times New Roman" panose="02020603050405020304" pitchFamily="18" charset="0"/>
              </a:rPr>
              <a:t>measured</a:t>
            </a:r>
            <a:r>
              <a:rPr lang="en-US" sz="2100" dirty="0">
                <a:solidFill>
                  <a:srgbClr val="000000"/>
                </a:solidFill>
                <a:latin typeface="Times New Roman" panose="02020603050405020304" pitchFamily="18" charset="0"/>
              </a:rPr>
              <a:t> quantity value and a </a:t>
            </a:r>
            <a:r>
              <a:rPr lang="en-US" sz="2100" dirty="0">
                <a:solidFill>
                  <a:srgbClr val="000000"/>
                </a:solidFill>
                <a:highlight>
                  <a:srgbClr val="D3F8D0"/>
                </a:highlight>
                <a:latin typeface="Times New Roman" panose="02020603050405020304" pitchFamily="18" charset="0"/>
              </a:rPr>
              <a:t>true</a:t>
            </a:r>
            <a:r>
              <a:rPr lang="en-US" sz="2100" dirty="0">
                <a:solidFill>
                  <a:srgbClr val="000000"/>
                </a:solidFill>
                <a:latin typeface="Times New Roman" panose="02020603050405020304" pitchFamily="18" charset="0"/>
              </a:rPr>
              <a:t> quantity value of a measurand (JCGM 200:2012).</a:t>
            </a:r>
            <a:endParaRPr lang="en-US" b="1" dirty="0"/>
          </a:p>
        </p:txBody>
      </p:sp>
      <p:sp>
        <p:nvSpPr>
          <p:cNvPr id="2" name="TextBox 1">
            <a:extLst>
              <a:ext uri="{FF2B5EF4-FFF2-40B4-BE49-F238E27FC236}">
                <a16:creationId xmlns:a16="http://schemas.microsoft.com/office/drawing/2014/main" id="{EE0D05E9-9E9D-408D-8663-CBA882821C1E}"/>
              </a:ext>
            </a:extLst>
          </p:cNvPr>
          <p:cNvSpPr txBox="1"/>
          <p:nvPr/>
        </p:nvSpPr>
        <p:spPr>
          <a:xfrm>
            <a:off x="490133" y="5097509"/>
            <a:ext cx="8163734" cy="461665"/>
          </a:xfrm>
          <a:prstGeom prst="rect">
            <a:avLst/>
          </a:prstGeom>
          <a:noFill/>
        </p:spPr>
        <p:txBody>
          <a:bodyPr wrap="square" rtlCol="1">
            <a:spAutoFit/>
          </a:bodyPr>
          <a:lstStyle/>
          <a:p>
            <a:pPr algn="ctr" rtl="1"/>
            <a:r>
              <a:rPr lang="fa-IR" sz="2400" b="1" dirty="0"/>
              <a:t>رویکرد غالب مبتنی است </a:t>
            </a:r>
            <a:r>
              <a:rPr lang="fa-IR" sz="2400" b="1" dirty="0" err="1"/>
              <a:t>براختلاف</a:t>
            </a:r>
            <a:r>
              <a:rPr lang="fa-IR" sz="2400" b="1" dirty="0"/>
              <a:t> بین مقدار </a:t>
            </a:r>
            <a:r>
              <a:rPr lang="fa-IR" sz="2400" b="1" dirty="0" err="1">
                <a:highlight>
                  <a:srgbClr val="FFFF00"/>
                </a:highlight>
              </a:rPr>
              <a:t>اندازه‌گیری</a:t>
            </a:r>
            <a:r>
              <a:rPr lang="fa-IR" sz="2400" b="1" dirty="0"/>
              <a:t> شده و مقدار </a:t>
            </a:r>
            <a:r>
              <a:rPr lang="fa-IR" sz="2400" b="1" dirty="0">
                <a:highlight>
                  <a:srgbClr val="FFFF00"/>
                </a:highlight>
              </a:rPr>
              <a:t>حقیقی</a:t>
            </a:r>
            <a:r>
              <a:rPr lang="fa-IR" sz="2400" b="1" dirty="0"/>
              <a:t> </a:t>
            </a:r>
          </a:p>
        </p:txBody>
      </p:sp>
      <p:pic>
        <p:nvPicPr>
          <p:cNvPr id="12" name="Picture 11">
            <a:extLst>
              <a:ext uri="{FF2B5EF4-FFF2-40B4-BE49-F238E27FC236}">
                <a16:creationId xmlns:a16="http://schemas.microsoft.com/office/drawing/2014/main" id="{5DAB13B6-E275-48D6-BBFA-FECC474251E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763" t="1404" r="1334" b="2349"/>
          <a:stretch/>
        </p:blipFill>
        <p:spPr>
          <a:xfrm>
            <a:off x="6516216" y="2420889"/>
            <a:ext cx="2466622" cy="1584176"/>
          </a:xfrm>
          <a:prstGeom prst="rect">
            <a:avLst/>
          </a:prstGeom>
        </p:spPr>
      </p:pic>
    </p:spTree>
    <p:extLst>
      <p:ext uri="{BB962C8B-B14F-4D97-AF65-F5344CB8AC3E}">
        <p14:creationId xmlns:p14="http://schemas.microsoft.com/office/powerpoint/2010/main" val="81182139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A4FCCA5-1927-432E-9843-B70D798F9C36}"/>
              </a:ext>
            </a:extLst>
          </p:cNvPr>
          <p:cNvPicPr>
            <a:picLocks noChangeAspect="1"/>
          </p:cNvPicPr>
          <p:nvPr/>
        </p:nvPicPr>
        <p:blipFill rotWithShape="1">
          <a:blip r:embed="rId2">
            <a:extLst>
              <a:ext uri="{28A0092B-C50C-407E-A947-70E740481C1C}">
                <a14:useLocalDpi xmlns:a14="http://schemas.microsoft.com/office/drawing/2010/main" val="0"/>
              </a:ext>
            </a:extLst>
          </a:blip>
          <a:srcRect t="10360" r="943" b="6406"/>
          <a:stretch/>
        </p:blipFill>
        <p:spPr>
          <a:xfrm>
            <a:off x="845587" y="1564153"/>
            <a:ext cx="6561584" cy="3608363"/>
          </a:xfrm>
          <a:prstGeom prst="rect">
            <a:avLst/>
          </a:prstGeom>
        </p:spPr>
      </p:pic>
      <p:sp>
        <p:nvSpPr>
          <p:cNvPr id="4" name="TextBox 3">
            <a:extLst>
              <a:ext uri="{FF2B5EF4-FFF2-40B4-BE49-F238E27FC236}">
                <a16:creationId xmlns:a16="http://schemas.microsoft.com/office/drawing/2014/main" id="{15DDAC0F-EEB6-405B-BF77-2ED863FB13E7}"/>
              </a:ext>
            </a:extLst>
          </p:cNvPr>
          <p:cNvSpPr txBox="1"/>
          <p:nvPr/>
        </p:nvSpPr>
        <p:spPr>
          <a:xfrm rot="16200000">
            <a:off x="-338960" y="2965424"/>
            <a:ext cx="2004646" cy="323165"/>
          </a:xfrm>
          <a:prstGeom prst="rect">
            <a:avLst/>
          </a:prstGeom>
          <a:noFill/>
        </p:spPr>
        <p:txBody>
          <a:bodyPr wrap="square" rtlCol="1">
            <a:spAutoFit/>
          </a:bodyPr>
          <a:lstStyle/>
          <a:p>
            <a:pPr algn="ctr" rtl="1"/>
            <a:r>
              <a:rPr lang="fa-IR" sz="1500" b="1" dirty="0">
                <a:solidFill>
                  <a:srgbClr val="FF0000"/>
                </a:solidFill>
              </a:rPr>
              <a:t>فراوانی</a:t>
            </a:r>
          </a:p>
        </p:txBody>
      </p:sp>
      <p:sp>
        <p:nvSpPr>
          <p:cNvPr id="5" name="TextBox 4">
            <a:extLst>
              <a:ext uri="{FF2B5EF4-FFF2-40B4-BE49-F238E27FC236}">
                <a16:creationId xmlns:a16="http://schemas.microsoft.com/office/drawing/2014/main" id="{3312536F-EAF6-4F79-927D-AB648B080B35}"/>
              </a:ext>
            </a:extLst>
          </p:cNvPr>
          <p:cNvSpPr txBox="1"/>
          <p:nvPr/>
        </p:nvSpPr>
        <p:spPr>
          <a:xfrm>
            <a:off x="3049173" y="5088109"/>
            <a:ext cx="2004646" cy="323165"/>
          </a:xfrm>
          <a:prstGeom prst="rect">
            <a:avLst/>
          </a:prstGeom>
          <a:noFill/>
        </p:spPr>
        <p:txBody>
          <a:bodyPr wrap="square" rtlCol="1">
            <a:spAutoFit/>
          </a:bodyPr>
          <a:lstStyle/>
          <a:p>
            <a:pPr algn="ctr" rtl="1"/>
            <a:r>
              <a:rPr lang="fa-IR" sz="1500" b="1" dirty="0">
                <a:solidFill>
                  <a:srgbClr val="FF0000"/>
                </a:solidFill>
              </a:rPr>
              <a:t>نتیجه</a:t>
            </a:r>
          </a:p>
        </p:txBody>
      </p:sp>
      <p:pic>
        <p:nvPicPr>
          <p:cNvPr id="13" name="Picture 12">
            <a:extLst>
              <a:ext uri="{FF2B5EF4-FFF2-40B4-BE49-F238E27FC236}">
                <a16:creationId xmlns:a16="http://schemas.microsoft.com/office/drawing/2014/main" id="{DE8F83DC-83C0-49A0-A8E9-804BEC95BE88}"/>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4629034" y="4409498"/>
            <a:ext cx="2628900" cy="978694"/>
          </a:xfrm>
          <a:prstGeom prst="rect">
            <a:avLst/>
          </a:prstGeom>
        </p:spPr>
      </p:pic>
      <p:sp>
        <p:nvSpPr>
          <p:cNvPr id="2" name="Rectangle 1">
            <a:extLst>
              <a:ext uri="{FF2B5EF4-FFF2-40B4-BE49-F238E27FC236}">
                <a16:creationId xmlns:a16="http://schemas.microsoft.com/office/drawing/2014/main" id="{BDB4D6C4-062E-4178-A973-8DF3C8F307D2}"/>
              </a:ext>
            </a:extLst>
          </p:cNvPr>
          <p:cNvSpPr/>
          <p:nvPr/>
        </p:nvSpPr>
        <p:spPr>
          <a:xfrm>
            <a:off x="1061610" y="1592796"/>
            <a:ext cx="6264696" cy="321612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sz="1350"/>
          </a:p>
        </p:txBody>
      </p:sp>
      <p:cxnSp>
        <p:nvCxnSpPr>
          <p:cNvPr id="10" name="Straight Connector 9">
            <a:extLst>
              <a:ext uri="{FF2B5EF4-FFF2-40B4-BE49-F238E27FC236}">
                <a16:creationId xmlns:a16="http://schemas.microsoft.com/office/drawing/2014/main" id="{B8702017-56B7-4D22-A14F-A4F584F91522}"/>
              </a:ext>
            </a:extLst>
          </p:cNvPr>
          <p:cNvCxnSpPr>
            <a:cxnSpLocks/>
          </p:cNvCxnSpPr>
          <p:nvPr/>
        </p:nvCxnSpPr>
        <p:spPr>
          <a:xfrm flipH="1">
            <a:off x="3802623" y="1965081"/>
            <a:ext cx="13294" cy="2991737"/>
          </a:xfrm>
          <a:prstGeom prst="line">
            <a:avLst/>
          </a:prstGeom>
          <a:ln w="57150">
            <a:solidFill>
              <a:srgbClr val="00B050"/>
            </a:solidFill>
          </a:ln>
        </p:spPr>
        <p:style>
          <a:lnRef idx="1">
            <a:schemeClr val="accent1"/>
          </a:lnRef>
          <a:fillRef idx="0">
            <a:schemeClr val="accent1"/>
          </a:fillRef>
          <a:effectRef idx="0">
            <a:schemeClr val="accent1"/>
          </a:effectRef>
          <a:fontRef idx="minor">
            <a:schemeClr val="tx1"/>
          </a:fontRef>
        </p:style>
      </p:cxnSp>
      <p:sp>
        <p:nvSpPr>
          <p:cNvPr id="11" name="TextBox 10">
            <a:extLst>
              <a:ext uri="{FF2B5EF4-FFF2-40B4-BE49-F238E27FC236}">
                <a16:creationId xmlns:a16="http://schemas.microsoft.com/office/drawing/2014/main" id="{08137F4B-4E5E-4406-A76F-58CE712A2231}"/>
              </a:ext>
            </a:extLst>
          </p:cNvPr>
          <p:cNvSpPr txBox="1"/>
          <p:nvPr/>
        </p:nvSpPr>
        <p:spPr>
          <a:xfrm>
            <a:off x="3344115" y="1592797"/>
            <a:ext cx="903849" cy="507831"/>
          </a:xfrm>
          <a:prstGeom prst="rect">
            <a:avLst/>
          </a:prstGeom>
          <a:solidFill>
            <a:srgbClr val="00B050"/>
          </a:solidFill>
        </p:spPr>
        <p:txBody>
          <a:bodyPr wrap="square" rtlCol="1">
            <a:spAutoFit/>
          </a:bodyPr>
          <a:lstStyle/>
          <a:p>
            <a:pPr algn="ctr"/>
            <a:r>
              <a:rPr lang="en-US" sz="1350" b="1" dirty="0">
                <a:solidFill>
                  <a:schemeClr val="bg1"/>
                </a:solidFill>
              </a:rPr>
              <a:t>Target</a:t>
            </a:r>
          </a:p>
          <a:p>
            <a:pPr algn="ctr"/>
            <a:r>
              <a:rPr lang="en-US" sz="1350" b="1" dirty="0">
                <a:solidFill>
                  <a:schemeClr val="bg1"/>
                </a:solidFill>
              </a:rPr>
              <a:t>0.50</a:t>
            </a:r>
            <a:endParaRPr lang="fa-IR" sz="1350" b="1" dirty="0">
              <a:solidFill>
                <a:schemeClr val="bg1"/>
              </a:solidFill>
            </a:endParaRPr>
          </a:p>
        </p:txBody>
      </p:sp>
      <p:cxnSp>
        <p:nvCxnSpPr>
          <p:cNvPr id="14" name="Straight Connector 13">
            <a:extLst>
              <a:ext uri="{FF2B5EF4-FFF2-40B4-BE49-F238E27FC236}">
                <a16:creationId xmlns:a16="http://schemas.microsoft.com/office/drawing/2014/main" id="{8C19C05D-F10E-4F8E-ACC8-5F5328ECA13E}"/>
              </a:ext>
            </a:extLst>
          </p:cNvPr>
          <p:cNvCxnSpPr>
            <a:cxnSpLocks/>
          </p:cNvCxnSpPr>
          <p:nvPr/>
        </p:nvCxnSpPr>
        <p:spPr>
          <a:xfrm flipH="1">
            <a:off x="5220072" y="2003437"/>
            <a:ext cx="13294" cy="2991737"/>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86E2923A-BE34-43F7-82B2-39B7F544FEA4}"/>
              </a:ext>
            </a:extLst>
          </p:cNvPr>
          <p:cNvCxnSpPr>
            <a:cxnSpLocks/>
          </p:cNvCxnSpPr>
          <p:nvPr/>
        </p:nvCxnSpPr>
        <p:spPr>
          <a:xfrm flipH="1">
            <a:off x="2357754" y="2003437"/>
            <a:ext cx="13294" cy="2991737"/>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sp>
        <p:nvSpPr>
          <p:cNvPr id="19" name="Rectangle 18">
            <a:extLst>
              <a:ext uri="{FF2B5EF4-FFF2-40B4-BE49-F238E27FC236}">
                <a16:creationId xmlns:a16="http://schemas.microsoft.com/office/drawing/2014/main" id="{0BCC8B89-E4C5-4707-8BF9-E291AADBFF93}"/>
              </a:ext>
            </a:extLst>
          </p:cNvPr>
          <p:cNvSpPr/>
          <p:nvPr/>
        </p:nvSpPr>
        <p:spPr>
          <a:xfrm>
            <a:off x="2393265" y="2315226"/>
            <a:ext cx="2826807" cy="2517930"/>
          </a:xfrm>
          <a:prstGeom prst="rect">
            <a:avLst/>
          </a:prstGeom>
          <a:solidFill>
            <a:srgbClr val="00B050">
              <a:alpha val="47000"/>
            </a:srgb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sz="1350" dirty="0"/>
          </a:p>
        </p:txBody>
      </p:sp>
      <p:sp>
        <p:nvSpPr>
          <p:cNvPr id="17" name="TextBox 16">
            <a:extLst>
              <a:ext uri="{FF2B5EF4-FFF2-40B4-BE49-F238E27FC236}">
                <a16:creationId xmlns:a16="http://schemas.microsoft.com/office/drawing/2014/main" id="{9690844A-79FA-42D8-A455-1F12DC61A2B7}"/>
              </a:ext>
            </a:extLst>
          </p:cNvPr>
          <p:cNvSpPr txBox="1"/>
          <p:nvPr/>
        </p:nvSpPr>
        <p:spPr>
          <a:xfrm>
            <a:off x="2074053" y="1678686"/>
            <a:ext cx="600649" cy="300082"/>
          </a:xfrm>
          <a:prstGeom prst="rect">
            <a:avLst/>
          </a:prstGeom>
          <a:solidFill>
            <a:srgbClr val="FF0000"/>
          </a:solidFill>
        </p:spPr>
        <p:txBody>
          <a:bodyPr wrap="square" rtlCol="1">
            <a:spAutoFit/>
          </a:bodyPr>
          <a:lstStyle/>
          <a:p>
            <a:pPr algn="ctr"/>
            <a:r>
              <a:rPr lang="en-US" sz="1350" b="1" dirty="0">
                <a:solidFill>
                  <a:schemeClr val="bg1"/>
                </a:solidFill>
              </a:rPr>
              <a:t>0.42</a:t>
            </a:r>
            <a:endParaRPr lang="fa-IR" sz="1350" b="1" dirty="0">
              <a:solidFill>
                <a:schemeClr val="bg1"/>
              </a:solidFill>
            </a:endParaRPr>
          </a:p>
        </p:txBody>
      </p:sp>
      <p:sp>
        <p:nvSpPr>
          <p:cNvPr id="18" name="TextBox 17">
            <a:extLst>
              <a:ext uri="{FF2B5EF4-FFF2-40B4-BE49-F238E27FC236}">
                <a16:creationId xmlns:a16="http://schemas.microsoft.com/office/drawing/2014/main" id="{7003E846-6B2B-4013-97D9-539D8CBABB8A}"/>
              </a:ext>
            </a:extLst>
          </p:cNvPr>
          <p:cNvSpPr txBox="1"/>
          <p:nvPr/>
        </p:nvSpPr>
        <p:spPr>
          <a:xfrm>
            <a:off x="4943460" y="1693839"/>
            <a:ext cx="600649" cy="300082"/>
          </a:xfrm>
          <a:prstGeom prst="rect">
            <a:avLst/>
          </a:prstGeom>
          <a:solidFill>
            <a:srgbClr val="FF0000"/>
          </a:solidFill>
        </p:spPr>
        <p:txBody>
          <a:bodyPr wrap="square" rtlCol="1">
            <a:spAutoFit/>
          </a:bodyPr>
          <a:lstStyle/>
          <a:p>
            <a:pPr algn="ctr"/>
            <a:r>
              <a:rPr lang="en-US" sz="1350" b="1" dirty="0">
                <a:solidFill>
                  <a:schemeClr val="bg1"/>
                </a:solidFill>
              </a:rPr>
              <a:t>0.58</a:t>
            </a:r>
            <a:endParaRPr lang="fa-IR" sz="1350" b="1" dirty="0">
              <a:solidFill>
                <a:schemeClr val="bg1"/>
              </a:solidFill>
            </a:endParaRPr>
          </a:p>
        </p:txBody>
      </p:sp>
      <p:pic>
        <p:nvPicPr>
          <p:cNvPr id="9" name="Picture 8">
            <a:extLst>
              <a:ext uri="{FF2B5EF4-FFF2-40B4-BE49-F238E27FC236}">
                <a16:creationId xmlns:a16="http://schemas.microsoft.com/office/drawing/2014/main" id="{DF08D3F3-6F89-4629-B4D8-BD5716C86266}"/>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l="16697" t="32053" r="13187" b="15019"/>
          <a:stretch/>
        </p:blipFill>
        <p:spPr>
          <a:xfrm>
            <a:off x="2058570" y="2538660"/>
            <a:ext cx="3647556" cy="2294497"/>
          </a:xfrm>
          <a:prstGeom prst="rect">
            <a:avLst/>
          </a:prstGeom>
        </p:spPr>
      </p:pic>
      <p:cxnSp>
        <p:nvCxnSpPr>
          <p:cNvPr id="7" name="Straight Connector 6">
            <a:extLst>
              <a:ext uri="{FF2B5EF4-FFF2-40B4-BE49-F238E27FC236}">
                <a16:creationId xmlns:a16="http://schemas.microsoft.com/office/drawing/2014/main" id="{F3E29C87-725B-418D-B353-2B00E29B1C80}"/>
              </a:ext>
            </a:extLst>
          </p:cNvPr>
          <p:cNvCxnSpPr/>
          <p:nvPr/>
        </p:nvCxnSpPr>
        <p:spPr>
          <a:xfrm>
            <a:off x="3977934" y="2456892"/>
            <a:ext cx="0" cy="2468880"/>
          </a:xfrm>
          <a:prstGeom prst="line">
            <a:avLst/>
          </a:prstGeom>
          <a:ln w="571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8" name="TextBox 7">
            <a:extLst>
              <a:ext uri="{FF2B5EF4-FFF2-40B4-BE49-F238E27FC236}">
                <a16:creationId xmlns:a16="http://schemas.microsoft.com/office/drawing/2014/main" id="{86C4C287-9A4C-4217-B8DE-45762F1D4BFF}"/>
              </a:ext>
            </a:extLst>
          </p:cNvPr>
          <p:cNvSpPr txBox="1"/>
          <p:nvPr/>
        </p:nvSpPr>
        <p:spPr>
          <a:xfrm>
            <a:off x="3761910" y="2233899"/>
            <a:ext cx="689652" cy="300082"/>
          </a:xfrm>
          <a:prstGeom prst="rect">
            <a:avLst/>
          </a:prstGeom>
          <a:noFill/>
        </p:spPr>
        <p:txBody>
          <a:bodyPr wrap="square" rtlCol="1">
            <a:spAutoFit/>
          </a:bodyPr>
          <a:lstStyle/>
          <a:p>
            <a:r>
              <a:rPr lang="en-US" sz="1350" b="1" dirty="0"/>
              <a:t>Mean</a:t>
            </a:r>
            <a:endParaRPr lang="fa-IR" sz="1350" b="1" dirty="0"/>
          </a:p>
        </p:txBody>
      </p:sp>
    </p:spTree>
    <p:extLst>
      <p:ext uri="{BB962C8B-B14F-4D97-AF65-F5344CB8AC3E}">
        <p14:creationId xmlns:p14="http://schemas.microsoft.com/office/powerpoint/2010/main" val="6473186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up)">
                                      <p:cBhvr>
                                        <p:cTn id="7" dur="500"/>
                                        <p:tgtEl>
                                          <p:spTgt spid="17"/>
                                        </p:tgtEl>
                                      </p:cBhvr>
                                    </p:animEffect>
                                  </p:childTnLst>
                                </p:cTn>
                              </p:par>
                              <p:par>
                                <p:cTn id="8" presetID="22" presetClass="entr" presetSubtype="1"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wipe(up)">
                                      <p:cBhvr>
                                        <p:cTn id="10" dur="500"/>
                                        <p:tgtEl>
                                          <p:spTgt spid="15"/>
                                        </p:tgtEl>
                                      </p:cBhvr>
                                    </p:animEffect>
                                  </p:childTnLst>
                                </p:cTn>
                              </p:par>
                              <p:par>
                                <p:cTn id="11" presetID="22" presetClass="entr" presetSubtype="1" fill="hold" grpId="0" nodeType="withEffect">
                                  <p:stCondLst>
                                    <p:cond delay="0"/>
                                  </p:stCondLst>
                                  <p:childTnLst>
                                    <p:set>
                                      <p:cBhvr>
                                        <p:cTn id="12" dur="1" fill="hold">
                                          <p:stCondLst>
                                            <p:cond delay="0"/>
                                          </p:stCondLst>
                                        </p:cTn>
                                        <p:tgtEl>
                                          <p:spTgt spid="18"/>
                                        </p:tgtEl>
                                        <p:attrNameLst>
                                          <p:attrName>style.visibility</p:attrName>
                                        </p:attrNameLst>
                                      </p:cBhvr>
                                      <p:to>
                                        <p:strVal val="visible"/>
                                      </p:to>
                                    </p:set>
                                    <p:animEffect transition="in" filter="wipe(up)">
                                      <p:cBhvr>
                                        <p:cTn id="13" dur="500"/>
                                        <p:tgtEl>
                                          <p:spTgt spid="18"/>
                                        </p:tgtEl>
                                      </p:cBhvr>
                                    </p:animEffect>
                                  </p:childTnLst>
                                </p:cTn>
                              </p:par>
                              <p:par>
                                <p:cTn id="14" presetID="22" presetClass="entr" presetSubtype="1" fill="hold" nodeType="withEffect">
                                  <p:stCondLst>
                                    <p:cond delay="0"/>
                                  </p:stCondLst>
                                  <p:childTnLst>
                                    <p:set>
                                      <p:cBhvr>
                                        <p:cTn id="15" dur="1" fill="hold">
                                          <p:stCondLst>
                                            <p:cond delay="0"/>
                                          </p:stCondLst>
                                        </p:cTn>
                                        <p:tgtEl>
                                          <p:spTgt spid="14"/>
                                        </p:tgtEl>
                                        <p:attrNameLst>
                                          <p:attrName>style.visibility</p:attrName>
                                        </p:attrNameLst>
                                      </p:cBhvr>
                                      <p:to>
                                        <p:strVal val="visible"/>
                                      </p:to>
                                    </p:set>
                                    <p:animEffect transition="in" filter="wipe(up)">
                                      <p:cBhvr>
                                        <p:cTn id="16" dur="500"/>
                                        <p:tgtEl>
                                          <p:spTgt spid="14"/>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4" fill="hold" grpId="0" nodeType="clickEffect">
                                  <p:stCondLst>
                                    <p:cond delay="0"/>
                                  </p:stCondLst>
                                  <p:childTnLst>
                                    <p:set>
                                      <p:cBhvr>
                                        <p:cTn id="20" dur="1" fill="hold">
                                          <p:stCondLst>
                                            <p:cond delay="0"/>
                                          </p:stCondLst>
                                        </p:cTn>
                                        <p:tgtEl>
                                          <p:spTgt spid="19"/>
                                        </p:tgtEl>
                                        <p:attrNameLst>
                                          <p:attrName>style.visibility</p:attrName>
                                        </p:attrNameLst>
                                      </p:cBhvr>
                                      <p:to>
                                        <p:strVal val="visible"/>
                                      </p:to>
                                    </p:set>
                                    <p:animEffect transition="in" filter="wipe(down)">
                                      <p:cBhvr>
                                        <p:cTn id="21" dur="500"/>
                                        <p:tgtEl>
                                          <p:spTgt spid="19"/>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4" fill="hold" nodeType="click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wipe(down)">
                                      <p:cBhvr>
                                        <p:cTn id="26" dur="500"/>
                                        <p:tgtEl>
                                          <p:spTgt spid="9"/>
                                        </p:tgtEl>
                                      </p:cBhvr>
                                    </p:animEffect>
                                  </p:childTnLst>
                                </p:cTn>
                              </p:par>
                            </p:childTnLst>
                          </p:cTn>
                        </p:par>
                        <p:par>
                          <p:cTn id="27" fill="hold">
                            <p:stCondLst>
                              <p:cond delay="500"/>
                            </p:stCondLst>
                            <p:childTnLst>
                              <p:par>
                                <p:cTn id="28" presetID="22" presetClass="entr" presetSubtype="1" fill="hold" grpId="0" nodeType="after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wipe(up)">
                                      <p:cBhvr>
                                        <p:cTn id="30" dur="500"/>
                                        <p:tgtEl>
                                          <p:spTgt spid="8"/>
                                        </p:tgtEl>
                                      </p:cBhvr>
                                    </p:animEffect>
                                  </p:childTnLst>
                                </p:cTn>
                              </p:par>
                            </p:childTnLst>
                          </p:cTn>
                        </p:par>
                        <p:par>
                          <p:cTn id="31" fill="hold">
                            <p:stCondLst>
                              <p:cond delay="1000"/>
                            </p:stCondLst>
                            <p:childTnLst>
                              <p:par>
                                <p:cTn id="32" presetID="22" presetClass="entr" presetSubtype="1" fill="hold" nodeType="afterEffect">
                                  <p:stCondLst>
                                    <p:cond delay="0"/>
                                  </p:stCondLst>
                                  <p:childTnLst>
                                    <p:set>
                                      <p:cBhvr>
                                        <p:cTn id="33" dur="1" fill="hold">
                                          <p:stCondLst>
                                            <p:cond delay="0"/>
                                          </p:stCondLst>
                                        </p:cTn>
                                        <p:tgtEl>
                                          <p:spTgt spid="7"/>
                                        </p:tgtEl>
                                        <p:attrNameLst>
                                          <p:attrName>style.visibility</p:attrName>
                                        </p:attrNameLst>
                                      </p:cBhvr>
                                      <p:to>
                                        <p:strVal val="visible"/>
                                      </p:to>
                                    </p:set>
                                    <p:animEffect transition="in" filter="wipe(up)">
                                      <p:cBhvr>
                                        <p:cTn id="34"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17" grpId="0" animBg="1"/>
      <p:bldP spid="18" grpId="0" animBg="1"/>
      <p:bldP spid="8" grpId="0"/>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A4FCCA5-1927-432E-9843-B70D798F9C36}"/>
              </a:ext>
            </a:extLst>
          </p:cNvPr>
          <p:cNvPicPr>
            <a:picLocks noChangeAspect="1"/>
          </p:cNvPicPr>
          <p:nvPr/>
        </p:nvPicPr>
        <p:blipFill rotWithShape="1">
          <a:blip r:embed="rId2">
            <a:extLst>
              <a:ext uri="{28A0092B-C50C-407E-A947-70E740481C1C}">
                <a14:useLocalDpi xmlns:a14="http://schemas.microsoft.com/office/drawing/2010/main" val="0"/>
              </a:ext>
            </a:extLst>
          </a:blip>
          <a:srcRect t="10360" r="943" b="6406"/>
          <a:stretch/>
        </p:blipFill>
        <p:spPr>
          <a:xfrm>
            <a:off x="813405" y="1564153"/>
            <a:ext cx="6561584" cy="3608363"/>
          </a:xfrm>
          <a:prstGeom prst="rect">
            <a:avLst/>
          </a:prstGeom>
        </p:spPr>
      </p:pic>
      <p:sp>
        <p:nvSpPr>
          <p:cNvPr id="4" name="TextBox 3">
            <a:extLst>
              <a:ext uri="{FF2B5EF4-FFF2-40B4-BE49-F238E27FC236}">
                <a16:creationId xmlns:a16="http://schemas.microsoft.com/office/drawing/2014/main" id="{15DDAC0F-EEB6-405B-BF77-2ED863FB13E7}"/>
              </a:ext>
            </a:extLst>
          </p:cNvPr>
          <p:cNvSpPr txBox="1"/>
          <p:nvPr/>
        </p:nvSpPr>
        <p:spPr>
          <a:xfrm rot="16200000">
            <a:off x="-338960" y="2965424"/>
            <a:ext cx="2004646" cy="323165"/>
          </a:xfrm>
          <a:prstGeom prst="rect">
            <a:avLst/>
          </a:prstGeom>
          <a:noFill/>
        </p:spPr>
        <p:txBody>
          <a:bodyPr wrap="square" rtlCol="1">
            <a:spAutoFit/>
          </a:bodyPr>
          <a:lstStyle/>
          <a:p>
            <a:pPr algn="ctr" rtl="1"/>
            <a:r>
              <a:rPr lang="fa-IR" sz="1500" b="1" dirty="0">
                <a:solidFill>
                  <a:srgbClr val="FF0000"/>
                </a:solidFill>
              </a:rPr>
              <a:t>فراوانی</a:t>
            </a:r>
          </a:p>
        </p:txBody>
      </p:sp>
      <p:sp>
        <p:nvSpPr>
          <p:cNvPr id="5" name="TextBox 4">
            <a:extLst>
              <a:ext uri="{FF2B5EF4-FFF2-40B4-BE49-F238E27FC236}">
                <a16:creationId xmlns:a16="http://schemas.microsoft.com/office/drawing/2014/main" id="{3312536F-EAF6-4F79-927D-AB648B080B35}"/>
              </a:ext>
            </a:extLst>
          </p:cNvPr>
          <p:cNvSpPr txBox="1"/>
          <p:nvPr/>
        </p:nvSpPr>
        <p:spPr>
          <a:xfrm>
            <a:off x="3049173" y="5088109"/>
            <a:ext cx="2004646" cy="323165"/>
          </a:xfrm>
          <a:prstGeom prst="rect">
            <a:avLst/>
          </a:prstGeom>
          <a:noFill/>
        </p:spPr>
        <p:txBody>
          <a:bodyPr wrap="square" rtlCol="1">
            <a:spAutoFit/>
          </a:bodyPr>
          <a:lstStyle/>
          <a:p>
            <a:pPr algn="ctr" rtl="1"/>
            <a:r>
              <a:rPr lang="fa-IR" sz="1500" b="1" dirty="0">
                <a:solidFill>
                  <a:srgbClr val="FF0000"/>
                </a:solidFill>
              </a:rPr>
              <a:t>نتیجه</a:t>
            </a:r>
          </a:p>
        </p:txBody>
      </p:sp>
      <p:pic>
        <p:nvPicPr>
          <p:cNvPr id="13" name="Picture 12">
            <a:extLst>
              <a:ext uri="{FF2B5EF4-FFF2-40B4-BE49-F238E27FC236}">
                <a16:creationId xmlns:a16="http://schemas.microsoft.com/office/drawing/2014/main" id="{DE8F83DC-83C0-49A0-A8E9-804BEC95BE88}"/>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4629034" y="4409498"/>
            <a:ext cx="2628900" cy="978694"/>
          </a:xfrm>
          <a:prstGeom prst="rect">
            <a:avLst/>
          </a:prstGeom>
        </p:spPr>
      </p:pic>
      <p:sp>
        <p:nvSpPr>
          <p:cNvPr id="2" name="Rectangle 1">
            <a:extLst>
              <a:ext uri="{FF2B5EF4-FFF2-40B4-BE49-F238E27FC236}">
                <a16:creationId xmlns:a16="http://schemas.microsoft.com/office/drawing/2014/main" id="{BDB4D6C4-062E-4178-A973-8DF3C8F307D2}"/>
              </a:ext>
            </a:extLst>
          </p:cNvPr>
          <p:cNvSpPr/>
          <p:nvPr/>
        </p:nvSpPr>
        <p:spPr>
          <a:xfrm>
            <a:off x="1061610" y="1592796"/>
            <a:ext cx="6264696" cy="321612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sz="1350"/>
          </a:p>
        </p:txBody>
      </p:sp>
      <p:cxnSp>
        <p:nvCxnSpPr>
          <p:cNvPr id="10" name="Straight Connector 9">
            <a:extLst>
              <a:ext uri="{FF2B5EF4-FFF2-40B4-BE49-F238E27FC236}">
                <a16:creationId xmlns:a16="http://schemas.microsoft.com/office/drawing/2014/main" id="{B8702017-56B7-4D22-A14F-A4F584F91522}"/>
              </a:ext>
            </a:extLst>
          </p:cNvPr>
          <p:cNvCxnSpPr>
            <a:cxnSpLocks/>
          </p:cNvCxnSpPr>
          <p:nvPr/>
        </p:nvCxnSpPr>
        <p:spPr>
          <a:xfrm flipH="1">
            <a:off x="3802623" y="1965081"/>
            <a:ext cx="13294" cy="2991737"/>
          </a:xfrm>
          <a:prstGeom prst="line">
            <a:avLst/>
          </a:prstGeom>
          <a:ln w="5715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8C19C05D-F10E-4F8E-ACC8-5F5328ECA13E}"/>
              </a:ext>
            </a:extLst>
          </p:cNvPr>
          <p:cNvCxnSpPr>
            <a:cxnSpLocks/>
          </p:cNvCxnSpPr>
          <p:nvPr/>
        </p:nvCxnSpPr>
        <p:spPr>
          <a:xfrm flipH="1">
            <a:off x="5220072" y="2003437"/>
            <a:ext cx="13294" cy="2991737"/>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86E2923A-BE34-43F7-82B2-39B7F544FEA4}"/>
              </a:ext>
            </a:extLst>
          </p:cNvPr>
          <p:cNvCxnSpPr>
            <a:cxnSpLocks/>
          </p:cNvCxnSpPr>
          <p:nvPr/>
        </p:nvCxnSpPr>
        <p:spPr>
          <a:xfrm flipH="1">
            <a:off x="2357754" y="2003437"/>
            <a:ext cx="13294" cy="2991737"/>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sp>
        <p:nvSpPr>
          <p:cNvPr id="19" name="Rectangle 18">
            <a:extLst>
              <a:ext uri="{FF2B5EF4-FFF2-40B4-BE49-F238E27FC236}">
                <a16:creationId xmlns:a16="http://schemas.microsoft.com/office/drawing/2014/main" id="{0BCC8B89-E4C5-4707-8BF9-E291AADBFF93}"/>
              </a:ext>
            </a:extLst>
          </p:cNvPr>
          <p:cNvSpPr/>
          <p:nvPr/>
        </p:nvSpPr>
        <p:spPr>
          <a:xfrm>
            <a:off x="2393265" y="2315226"/>
            <a:ext cx="2826807" cy="2517930"/>
          </a:xfrm>
          <a:prstGeom prst="rect">
            <a:avLst/>
          </a:prstGeom>
          <a:solidFill>
            <a:srgbClr val="00B050">
              <a:alpha val="47000"/>
            </a:srgb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sz="1350" dirty="0"/>
          </a:p>
        </p:txBody>
      </p:sp>
      <p:pic>
        <p:nvPicPr>
          <p:cNvPr id="9" name="Picture 8">
            <a:extLst>
              <a:ext uri="{FF2B5EF4-FFF2-40B4-BE49-F238E27FC236}">
                <a16:creationId xmlns:a16="http://schemas.microsoft.com/office/drawing/2014/main" id="{DF08D3F3-6F89-4629-B4D8-BD5716C86266}"/>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l="16697" t="32053" r="13187" b="15019"/>
          <a:stretch/>
        </p:blipFill>
        <p:spPr>
          <a:xfrm>
            <a:off x="2652636" y="2538660"/>
            <a:ext cx="3647556" cy="2294497"/>
          </a:xfrm>
          <a:prstGeom prst="rect">
            <a:avLst/>
          </a:prstGeom>
        </p:spPr>
      </p:pic>
      <p:sp>
        <p:nvSpPr>
          <p:cNvPr id="16" name="TextBox 15">
            <a:extLst>
              <a:ext uri="{FF2B5EF4-FFF2-40B4-BE49-F238E27FC236}">
                <a16:creationId xmlns:a16="http://schemas.microsoft.com/office/drawing/2014/main" id="{E7BD800F-A460-41A9-A4D7-4DE09BF92459}"/>
              </a:ext>
            </a:extLst>
          </p:cNvPr>
          <p:cNvSpPr txBox="1"/>
          <p:nvPr/>
        </p:nvSpPr>
        <p:spPr>
          <a:xfrm>
            <a:off x="3344115" y="1592797"/>
            <a:ext cx="903849" cy="507831"/>
          </a:xfrm>
          <a:prstGeom prst="rect">
            <a:avLst/>
          </a:prstGeom>
          <a:solidFill>
            <a:srgbClr val="00B050"/>
          </a:solidFill>
        </p:spPr>
        <p:txBody>
          <a:bodyPr wrap="square" rtlCol="1">
            <a:spAutoFit/>
          </a:bodyPr>
          <a:lstStyle/>
          <a:p>
            <a:pPr algn="ctr"/>
            <a:r>
              <a:rPr lang="en-US" sz="1350" b="1" dirty="0">
                <a:solidFill>
                  <a:schemeClr val="bg1"/>
                </a:solidFill>
              </a:rPr>
              <a:t>Target</a:t>
            </a:r>
          </a:p>
          <a:p>
            <a:pPr algn="ctr"/>
            <a:r>
              <a:rPr lang="en-US" sz="1350" b="1" dirty="0">
                <a:solidFill>
                  <a:schemeClr val="bg1"/>
                </a:solidFill>
              </a:rPr>
              <a:t>0.50</a:t>
            </a:r>
            <a:endParaRPr lang="fa-IR" sz="1350" b="1" dirty="0">
              <a:solidFill>
                <a:schemeClr val="bg1"/>
              </a:solidFill>
            </a:endParaRPr>
          </a:p>
        </p:txBody>
      </p:sp>
      <p:sp>
        <p:nvSpPr>
          <p:cNvPr id="20" name="TextBox 19">
            <a:extLst>
              <a:ext uri="{FF2B5EF4-FFF2-40B4-BE49-F238E27FC236}">
                <a16:creationId xmlns:a16="http://schemas.microsoft.com/office/drawing/2014/main" id="{63E9E923-CCAD-48BD-AC65-4CECE6F4D85A}"/>
              </a:ext>
            </a:extLst>
          </p:cNvPr>
          <p:cNvSpPr txBox="1"/>
          <p:nvPr/>
        </p:nvSpPr>
        <p:spPr>
          <a:xfrm>
            <a:off x="2074053" y="1678686"/>
            <a:ext cx="600649" cy="300082"/>
          </a:xfrm>
          <a:prstGeom prst="rect">
            <a:avLst/>
          </a:prstGeom>
          <a:solidFill>
            <a:srgbClr val="FF0000"/>
          </a:solidFill>
        </p:spPr>
        <p:txBody>
          <a:bodyPr wrap="square" rtlCol="1">
            <a:spAutoFit/>
          </a:bodyPr>
          <a:lstStyle/>
          <a:p>
            <a:pPr algn="ctr"/>
            <a:r>
              <a:rPr lang="en-US" sz="1350" b="1" dirty="0">
                <a:solidFill>
                  <a:schemeClr val="bg1"/>
                </a:solidFill>
              </a:rPr>
              <a:t>0.42</a:t>
            </a:r>
            <a:endParaRPr lang="fa-IR" sz="1350" b="1" dirty="0">
              <a:solidFill>
                <a:schemeClr val="bg1"/>
              </a:solidFill>
            </a:endParaRPr>
          </a:p>
        </p:txBody>
      </p:sp>
      <p:sp>
        <p:nvSpPr>
          <p:cNvPr id="21" name="TextBox 20">
            <a:extLst>
              <a:ext uri="{FF2B5EF4-FFF2-40B4-BE49-F238E27FC236}">
                <a16:creationId xmlns:a16="http://schemas.microsoft.com/office/drawing/2014/main" id="{8D88DB1F-FDF4-4372-8230-6633CE635BA8}"/>
              </a:ext>
            </a:extLst>
          </p:cNvPr>
          <p:cNvSpPr txBox="1"/>
          <p:nvPr/>
        </p:nvSpPr>
        <p:spPr>
          <a:xfrm>
            <a:off x="4943460" y="1693839"/>
            <a:ext cx="600649" cy="300082"/>
          </a:xfrm>
          <a:prstGeom prst="rect">
            <a:avLst/>
          </a:prstGeom>
          <a:solidFill>
            <a:srgbClr val="FF0000"/>
          </a:solidFill>
        </p:spPr>
        <p:txBody>
          <a:bodyPr wrap="square" rtlCol="1">
            <a:spAutoFit/>
          </a:bodyPr>
          <a:lstStyle/>
          <a:p>
            <a:pPr algn="ctr"/>
            <a:r>
              <a:rPr lang="en-US" sz="1350" b="1" dirty="0">
                <a:solidFill>
                  <a:schemeClr val="bg1"/>
                </a:solidFill>
              </a:rPr>
              <a:t>0.58</a:t>
            </a:r>
            <a:endParaRPr lang="fa-IR" sz="1350" b="1" dirty="0">
              <a:solidFill>
                <a:schemeClr val="bg1"/>
              </a:solidFill>
            </a:endParaRPr>
          </a:p>
        </p:txBody>
      </p:sp>
      <p:cxnSp>
        <p:nvCxnSpPr>
          <p:cNvPr id="17" name="Straight Connector 16">
            <a:extLst>
              <a:ext uri="{FF2B5EF4-FFF2-40B4-BE49-F238E27FC236}">
                <a16:creationId xmlns:a16="http://schemas.microsoft.com/office/drawing/2014/main" id="{33F5E56A-6A4D-47BB-9C7A-B04DA40A5A1B}"/>
              </a:ext>
            </a:extLst>
          </p:cNvPr>
          <p:cNvCxnSpPr/>
          <p:nvPr/>
        </p:nvCxnSpPr>
        <p:spPr>
          <a:xfrm>
            <a:off x="4584426" y="2456892"/>
            <a:ext cx="0" cy="2468880"/>
          </a:xfrm>
          <a:prstGeom prst="line">
            <a:avLst/>
          </a:prstGeom>
          <a:ln w="571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18" name="TextBox 17">
            <a:extLst>
              <a:ext uri="{FF2B5EF4-FFF2-40B4-BE49-F238E27FC236}">
                <a16:creationId xmlns:a16="http://schemas.microsoft.com/office/drawing/2014/main" id="{E53D4D01-226B-4ABE-9C87-BCABE755E4CD}"/>
              </a:ext>
            </a:extLst>
          </p:cNvPr>
          <p:cNvSpPr txBox="1"/>
          <p:nvPr/>
        </p:nvSpPr>
        <p:spPr>
          <a:xfrm>
            <a:off x="4368402" y="2233899"/>
            <a:ext cx="689652" cy="300082"/>
          </a:xfrm>
          <a:prstGeom prst="rect">
            <a:avLst/>
          </a:prstGeom>
          <a:noFill/>
        </p:spPr>
        <p:txBody>
          <a:bodyPr wrap="square" rtlCol="1">
            <a:spAutoFit/>
          </a:bodyPr>
          <a:lstStyle/>
          <a:p>
            <a:r>
              <a:rPr lang="en-US" sz="1350" b="1" dirty="0"/>
              <a:t>Mean</a:t>
            </a:r>
            <a:endParaRPr lang="fa-IR" sz="1350" b="1" dirty="0"/>
          </a:p>
        </p:txBody>
      </p:sp>
    </p:spTree>
    <p:extLst>
      <p:ext uri="{BB962C8B-B14F-4D97-AF65-F5344CB8AC3E}">
        <p14:creationId xmlns:p14="http://schemas.microsoft.com/office/powerpoint/2010/main" val="10414131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A4FCCA5-1927-432E-9843-B70D798F9C36}"/>
              </a:ext>
            </a:extLst>
          </p:cNvPr>
          <p:cNvPicPr>
            <a:picLocks noChangeAspect="1"/>
          </p:cNvPicPr>
          <p:nvPr/>
        </p:nvPicPr>
        <p:blipFill rotWithShape="1">
          <a:blip r:embed="rId2">
            <a:extLst>
              <a:ext uri="{28A0092B-C50C-407E-A947-70E740481C1C}">
                <a14:useLocalDpi xmlns:a14="http://schemas.microsoft.com/office/drawing/2010/main" val="0"/>
              </a:ext>
            </a:extLst>
          </a:blip>
          <a:srcRect t="10360" r="943" b="6406"/>
          <a:stretch/>
        </p:blipFill>
        <p:spPr>
          <a:xfrm>
            <a:off x="813405" y="1564153"/>
            <a:ext cx="6561584" cy="3608363"/>
          </a:xfrm>
          <a:prstGeom prst="rect">
            <a:avLst/>
          </a:prstGeom>
        </p:spPr>
      </p:pic>
      <p:sp>
        <p:nvSpPr>
          <p:cNvPr id="4" name="TextBox 3">
            <a:extLst>
              <a:ext uri="{FF2B5EF4-FFF2-40B4-BE49-F238E27FC236}">
                <a16:creationId xmlns:a16="http://schemas.microsoft.com/office/drawing/2014/main" id="{15DDAC0F-EEB6-405B-BF77-2ED863FB13E7}"/>
              </a:ext>
            </a:extLst>
          </p:cNvPr>
          <p:cNvSpPr txBox="1"/>
          <p:nvPr/>
        </p:nvSpPr>
        <p:spPr>
          <a:xfrm rot="16200000">
            <a:off x="-338960" y="2965424"/>
            <a:ext cx="2004646" cy="323165"/>
          </a:xfrm>
          <a:prstGeom prst="rect">
            <a:avLst/>
          </a:prstGeom>
          <a:noFill/>
        </p:spPr>
        <p:txBody>
          <a:bodyPr wrap="square" rtlCol="1">
            <a:spAutoFit/>
          </a:bodyPr>
          <a:lstStyle/>
          <a:p>
            <a:pPr algn="ctr" rtl="1"/>
            <a:r>
              <a:rPr lang="fa-IR" sz="1500" b="1" dirty="0">
                <a:solidFill>
                  <a:srgbClr val="FF0000"/>
                </a:solidFill>
              </a:rPr>
              <a:t>فراوانی</a:t>
            </a:r>
          </a:p>
        </p:txBody>
      </p:sp>
      <p:sp>
        <p:nvSpPr>
          <p:cNvPr id="5" name="TextBox 4">
            <a:extLst>
              <a:ext uri="{FF2B5EF4-FFF2-40B4-BE49-F238E27FC236}">
                <a16:creationId xmlns:a16="http://schemas.microsoft.com/office/drawing/2014/main" id="{3312536F-EAF6-4F79-927D-AB648B080B35}"/>
              </a:ext>
            </a:extLst>
          </p:cNvPr>
          <p:cNvSpPr txBox="1"/>
          <p:nvPr/>
        </p:nvSpPr>
        <p:spPr>
          <a:xfrm>
            <a:off x="3049173" y="5088109"/>
            <a:ext cx="2004646" cy="323165"/>
          </a:xfrm>
          <a:prstGeom prst="rect">
            <a:avLst/>
          </a:prstGeom>
          <a:noFill/>
        </p:spPr>
        <p:txBody>
          <a:bodyPr wrap="square" rtlCol="1">
            <a:spAutoFit/>
          </a:bodyPr>
          <a:lstStyle/>
          <a:p>
            <a:pPr algn="ctr" rtl="1"/>
            <a:r>
              <a:rPr lang="fa-IR" sz="1500" b="1" dirty="0">
                <a:solidFill>
                  <a:srgbClr val="FF0000"/>
                </a:solidFill>
              </a:rPr>
              <a:t>نتیجه</a:t>
            </a:r>
          </a:p>
        </p:txBody>
      </p:sp>
      <p:pic>
        <p:nvPicPr>
          <p:cNvPr id="13" name="Picture 12">
            <a:extLst>
              <a:ext uri="{FF2B5EF4-FFF2-40B4-BE49-F238E27FC236}">
                <a16:creationId xmlns:a16="http://schemas.microsoft.com/office/drawing/2014/main" id="{DE8F83DC-83C0-49A0-A8E9-804BEC95BE88}"/>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4629034" y="4409498"/>
            <a:ext cx="2628900" cy="978694"/>
          </a:xfrm>
          <a:prstGeom prst="rect">
            <a:avLst/>
          </a:prstGeom>
        </p:spPr>
      </p:pic>
      <p:sp>
        <p:nvSpPr>
          <p:cNvPr id="2" name="Rectangle 1">
            <a:extLst>
              <a:ext uri="{FF2B5EF4-FFF2-40B4-BE49-F238E27FC236}">
                <a16:creationId xmlns:a16="http://schemas.microsoft.com/office/drawing/2014/main" id="{BDB4D6C4-062E-4178-A973-8DF3C8F307D2}"/>
              </a:ext>
            </a:extLst>
          </p:cNvPr>
          <p:cNvSpPr/>
          <p:nvPr/>
        </p:nvSpPr>
        <p:spPr>
          <a:xfrm>
            <a:off x="1061610" y="1592796"/>
            <a:ext cx="6264696" cy="321612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sz="1350"/>
          </a:p>
        </p:txBody>
      </p:sp>
      <p:cxnSp>
        <p:nvCxnSpPr>
          <p:cNvPr id="10" name="Straight Connector 9">
            <a:extLst>
              <a:ext uri="{FF2B5EF4-FFF2-40B4-BE49-F238E27FC236}">
                <a16:creationId xmlns:a16="http://schemas.microsoft.com/office/drawing/2014/main" id="{B8702017-56B7-4D22-A14F-A4F584F91522}"/>
              </a:ext>
            </a:extLst>
          </p:cNvPr>
          <p:cNvCxnSpPr>
            <a:cxnSpLocks/>
          </p:cNvCxnSpPr>
          <p:nvPr/>
        </p:nvCxnSpPr>
        <p:spPr>
          <a:xfrm flipH="1">
            <a:off x="3802623" y="1965081"/>
            <a:ext cx="13294" cy="2991737"/>
          </a:xfrm>
          <a:prstGeom prst="line">
            <a:avLst/>
          </a:prstGeom>
          <a:ln w="5715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8C19C05D-F10E-4F8E-ACC8-5F5328ECA13E}"/>
              </a:ext>
            </a:extLst>
          </p:cNvPr>
          <p:cNvCxnSpPr>
            <a:cxnSpLocks/>
          </p:cNvCxnSpPr>
          <p:nvPr/>
        </p:nvCxnSpPr>
        <p:spPr>
          <a:xfrm flipH="1">
            <a:off x="5220072" y="2003437"/>
            <a:ext cx="13294" cy="2991737"/>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86E2923A-BE34-43F7-82B2-39B7F544FEA4}"/>
              </a:ext>
            </a:extLst>
          </p:cNvPr>
          <p:cNvCxnSpPr>
            <a:cxnSpLocks/>
          </p:cNvCxnSpPr>
          <p:nvPr/>
        </p:nvCxnSpPr>
        <p:spPr>
          <a:xfrm flipH="1">
            <a:off x="2357754" y="2003437"/>
            <a:ext cx="13294" cy="2991737"/>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sp>
        <p:nvSpPr>
          <p:cNvPr id="19" name="Rectangle 18">
            <a:extLst>
              <a:ext uri="{FF2B5EF4-FFF2-40B4-BE49-F238E27FC236}">
                <a16:creationId xmlns:a16="http://schemas.microsoft.com/office/drawing/2014/main" id="{0BCC8B89-E4C5-4707-8BF9-E291AADBFF93}"/>
              </a:ext>
            </a:extLst>
          </p:cNvPr>
          <p:cNvSpPr/>
          <p:nvPr/>
        </p:nvSpPr>
        <p:spPr>
          <a:xfrm>
            <a:off x="2393265" y="2315226"/>
            <a:ext cx="2826807" cy="2517930"/>
          </a:xfrm>
          <a:prstGeom prst="rect">
            <a:avLst/>
          </a:prstGeom>
          <a:solidFill>
            <a:srgbClr val="00B050">
              <a:alpha val="47000"/>
            </a:srgb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sz="1350" dirty="0"/>
          </a:p>
        </p:txBody>
      </p:sp>
      <p:pic>
        <p:nvPicPr>
          <p:cNvPr id="9" name="Picture 8">
            <a:extLst>
              <a:ext uri="{FF2B5EF4-FFF2-40B4-BE49-F238E27FC236}">
                <a16:creationId xmlns:a16="http://schemas.microsoft.com/office/drawing/2014/main" id="{DF08D3F3-6F89-4629-B4D8-BD5716C86266}"/>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l="16697" t="32053" r="13187" b="15019"/>
          <a:stretch/>
        </p:blipFill>
        <p:spPr>
          <a:xfrm>
            <a:off x="1115616" y="2538660"/>
            <a:ext cx="3647556" cy="2294497"/>
          </a:xfrm>
          <a:prstGeom prst="rect">
            <a:avLst/>
          </a:prstGeom>
        </p:spPr>
      </p:pic>
      <p:sp>
        <p:nvSpPr>
          <p:cNvPr id="16" name="TextBox 15">
            <a:extLst>
              <a:ext uri="{FF2B5EF4-FFF2-40B4-BE49-F238E27FC236}">
                <a16:creationId xmlns:a16="http://schemas.microsoft.com/office/drawing/2014/main" id="{5B9868DB-9A9D-4959-A917-8CB1F7F40CA9}"/>
              </a:ext>
            </a:extLst>
          </p:cNvPr>
          <p:cNvSpPr txBox="1"/>
          <p:nvPr/>
        </p:nvSpPr>
        <p:spPr>
          <a:xfrm>
            <a:off x="3344115" y="1592797"/>
            <a:ext cx="903849" cy="507831"/>
          </a:xfrm>
          <a:prstGeom prst="rect">
            <a:avLst/>
          </a:prstGeom>
          <a:solidFill>
            <a:srgbClr val="00B050"/>
          </a:solidFill>
        </p:spPr>
        <p:txBody>
          <a:bodyPr wrap="square" rtlCol="1">
            <a:spAutoFit/>
          </a:bodyPr>
          <a:lstStyle/>
          <a:p>
            <a:pPr algn="ctr"/>
            <a:r>
              <a:rPr lang="en-US" sz="1350" b="1" dirty="0">
                <a:solidFill>
                  <a:schemeClr val="bg1"/>
                </a:solidFill>
              </a:rPr>
              <a:t>Target</a:t>
            </a:r>
          </a:p>
          <a:p>
            <a:pPr algn="ctr"/>
            <a:r>
              <a:rPr lang="en-US" sz="1350" b="1" dirty="0">
                <a:solidFill>
                  <a:schemeClr val="bg1"/>
                </a:solidFill>
              </a:rPr>
              <a:t>0.50</a:t>
            </a:r>
            <a:endParaRPr lang="fa-IR" sz="1350" b="1" dirty="0">
              <a:solidFill>
                <a:schemeClr val="bg1"/>
              </a:solidFill>
            </a:endParaRPr>
          </a:p>
        </p:txBody>
      </p:sp>
      <p:sp>
        <p:nvSpPr>
          <p:cNvPr id="20" name="TextBox 19">
            <a:extLst>
              <a:ext uri="{FF2B5EF4-FFF2-40B4-BE49-F238E27FC236}">
                <a16:creationId xmlns:a16="http://schemas.microsoft.com/office/drawing/2014/main" id="{71D1AB41-535D-4924-B2E8-707CAE70D924}"/>
              </a:ext>
            </a:extLst>
          </p:cNvPr>
          <p:cNvSpPr txBox="1"/>
          <p:nvPr/>
        </p:nvSpPr>
        <p:spPr>
          <a:xfrm>
            <a:off x="2074053" y="1678686"/>
            <a:ext cx="600649" cy="300082"/>
          </a:xfrm>
          <a:prstGeom prst="rect">
            <a:avLst/>
          </a:prstGeom>
          <a:solidFill>
            <a:srgbClr val="FF0000"/>
          </a:solidFill>
        </p:spPr>
        <p:txBody>
          <a:bodyPr wrap="square" rtlCol="1">
            <a:spAutoFit/>
          </a:bodyPr>
          <a:lstStyle/>
          <a:p>
            <a:pPr algn="ctr"/>
            <a:r>
              <a:rPr lang="en-US" sz="1350" b="1" dirty="0">
                <a:solidFill>
                  <a:schemeClr val="bg1"/>
                </a:solidFill>
              </a:rPr>
              <a:t>0.42</a:t>
            </a:r>
            <a:endParaRPr lang="fa-IR" sz="1350" b="1" dirty="0">
              <a:solidFill>
                <a:schemeClr val="bg1"/>
              </a:solidFill>
            </a:endParaRPr>
          </a:p>
        </p:txBody>
      </p:sp>
      <p:sp>
        <p:nvSpPr>
          <p:cNvPr id="21" name="TextBox 20">
            <a:extLst>
              <a:ext uri="{FF2B5EF4-FFF2-40B4-BE49-F238E27FC236}">
                <a16:creationId xmlns:a16="http://schemas.microsoft.com/office/drawing/2014/main" id="{AA4BB2EA-DA75-425A-9DC1-862EFB52AF58}"/>
              </a:ext>
            </a:extLst>
          </p:cNvPr>
          <p:cNvSpPr txBox="1"/>
          <p:nvPr/>
        </p:nvSpPr>
        <p:spPr>
          <a:xfrm>
            <a:off x="4943460" y="1693839"/>
            <a:ext cx="600649" cy="300082"/>
          </a:xfrm>
          <a:prstGeom prst="rect">
            <a:avLst/>
          </a:prstGeom>
          <a:solidFill>
            <a:srgbClr val="FF0000"/>
          </a:solidFill>
        </p:spPr>
        <p:txBody>
          <a:bodyPr wrap="square" rtlCol="1">
            <a:spAutoFit/>
          </a:bodyPr>
          <a:lstStyle/>
          <a:p>
            <a:pPr algn="ctr"/>
            <a:r>
              <a:rPr lang="en-US" sz="1350" b="1" dirty="0">
                <a:solidFill>
                  <a:schemeClr val="bg1"/>
                </a:solidFill>
              </a:rPr>
              <a:t>0.58</a:t>
            </a:r>
            <a:endParaRPr lang="fa-IR" sz="1350" b="1" dirty="0">
              <a:solidFill>
                <a:schemeClr val="bg1"/>
              </a:solidFill>
            </a:endParaRPr>
          </a:p>
        </p:txBody>
      </p:sp>
      <p:cxnSp>
        <p:nvCxnSpPr>
          <p:cNvPr id="17" name="Straight Connector 16">
            <a:extLst>
              <a:ext uri="{FF2B5EF4-FFF2-40B4-BE49-F238E27FC236}">
                <a16:creationId xmlns:a16="http://schemas.microsoft.com/office/drawing/2014/main" id="{A7AC9F46-4653-42DE-8FC2-DC4A2F723603}"/>
              </a:ext>
            </a:extLst>
          </p:cNvPr>
          <p:cNvCxnSpPr/>
          <p:nvPr/>
        </p:nvCxnSpPr>
        <p:spPr>
          <a:xfrm>
            <a:off x="3059832" y="2456892"/>
            <a:ext cx="0" cy="2468880"/>
          </a:xfrm>
          <a:prstGeom prst="line">
            <a:avLst/>
          </a:prstGeom>
          <a:ln w="571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18" name="TextBox 17">
            <a:extLst>
              <a:ext uri="{FF2B5EF4-FFF2-40B4-BE49-F238E27FC236}">
                <a16:creationId xmlns:a16="http://schemas.microsoft.com/office/drawing/2014/main" id="{E44F042C-822D-4AB0-B106-49BB820AAF4E}"/>
              </a:ext>
            </a:extLst>
          </p:cNvPr>
          <p:cNvSpPr txBox="1"/>
          <p:nvPr/>
        </p:nvSpPr>
        <p:spPr>
          <a:xfrm>
            <a:off x="2843808" y="2233899"/>
            <a:ext cx="689652" cy="300082"/>
          </a:xfrm>
          <a:prstGeom prst="rect">
            <a:avLst/>
          </a:prstGeom>
          <a:noFill/>
        </p:spPr>
        <p:txBody>
          <a:bodyPr wrap="square" rtlCol="1">
            <a:spAutoFit/>
          </a:bodyPr>
          <a:lstStyle/>
          <a:p>
            <a:r>
              <a:rPr lang="en-US" sz="1350" b="1" dirty="0"/>
              <a:t>Mean</a:t>
            </a:r>
            <a:endParaRPr lang="fa-IR" sz="1350" b="1" dirty="0"/>
          </a:p>
        </p:txBody>
      </p:sp>
      <p:sp>
        <p:nvSpPr>
          <p:cNvPr id="25" name="TextBox 24">
            <a:extLst>
              <a:ext uri="{FF2B5EF4-FFF2-40B4-BE49-F238E27FC236}">
                <a16:creationId xmlns:a16="http://schemas.microsoft.com/office/drawing/2014/main" id="{4FC3A79A-E40A-4834-B07F-87DD615DC9BA}"/>
              </a:ext>
            </a:extLst>
          </p:cNvPr>
          <p:cNvSpPr txBox="1"/>
          <p:nvPr/>
        </p:nvSpPr>
        <p:spPr>
          <a:xfrm>
            <a:off x="3059832" y="4490870"/>
            <a:ext cx="754380" cy="323165"/>
          </a:xfrm>
          <a:prstGeom prst="rect">
            <a:avLst/>
          </a:prstGeom>
          <a:solidFill>
            <a:srgbClr val="FF0000"/>
          </a:solidFill>
        </p:spPr>
        <p:txBody>
          <a:bodyPr wrap="square" rtlCol="1">
            <a:spAutoFit/>
          </a:bodyPr>
          <a:lstStyle/>
          <a:p>
            <a:pPr algn="ctr"/>
            <a:r>
              <a:rPr lang="en-US" sz="1500" b="1" dirty="0">
                <a:solidFill>
                  <a:schemeClr val="bg1"/>
                </a:solidFill>
              </a:rPr>
              <a:t>Bias</a:t>
            </a:r>
            <a:endParaRPr lang="fa-IR" sz="1500" b="1" dirty="0">
              <a:solidFill>
                <a:schemeClr val="bg1"/>
              </a:solidFill>
            </a:endParaRPr>
          </a:p>
        </p:txBody>
      </p:sp>
    </p:spTree>
    <p:extLst>
      <p:ext uri="{BB962C8B-B14F-4D97-AF65-F5344CB8AC3E}">
        <p14:creationId xmlns:p14="http://schemas.microsoft.com/office/powerpoint/2010/main" val="223143322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37"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barn(outVertical)">
                                      <p:cBhvr>
                                        <p:cTn id="7"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A4FCCA5-1927-432E-9843-B70D798F9C36}"/>
              </a:ext>
            </a:extLst>
          </p:cNvPr>
          <p:cNvPicPr>
            <a:picLocks noChangeAspect="1"/>
          </p:cNvPicPr>
          <p:nvPr/>
        </p:nvPicPr>
        <p:blipFill rotWithShape="1">
          <a:blip r:embed="rId2">
            <a:extLst>
              <a:ext uri="{28A0092B-C50C-407E-A947-70E740481C1C}">
                <a14:useLocalDpi xmlns:a14="http://schemas.microsoft.com/office/drawing/2010/main" val="0"/>
              </a:ext>
            </a:extLst>
          </a:blip>
          <a:srcRect t="10360" r="943" b="6406"/>
          <a:stretch/>
        </p:blipFill>
        <p:spPr>
          <a:xfrm>
            <a:off x="813405" y="1564153"/>
            <a:ext cx="6561584" cy="3608363"/>
          </a:xfrm>
          <a:prstGeom prst="rect">
            <a:avLst/>
          </a:prstGeom>
        </p:spPr>
      </p:pic>
      <p:sp>
        <p:nvSpPr>
          <p:cNvPr id="4" name="TextBox 3">
            <a:extLst>
              <a:ext uri="{FF2B5EF4-FFF2-40B4-BE49-F238E27FC236}">
                <a16:creationId xmlns:a16="http://schemas.microsoft.com/office/drawing/2014/main" id="{15DDAC0F-EEB6-405B-BF77-2ED863FB13E7}"/>
              </a:ext>
            </a:extLst>
          </p:cNvPr>
          <p:cNvSpPr txBox="1"/>
          <p:nvPr/>
        </p:nvSpPr>
        <p:spPr>
          <a:xfrm rot="16200000">
            <a:off x="-338960" y="2965424"/>
            <a:ext cx="2004646" cy="323165"/>
          </a:xfrm>
          <a:prstGeom prst="rect">
            <a:avLst/>
          </a:prstGeom>
          <a:noFill/>
        </p:spPr>
        <p:txBody>
          <a:bodyPr wrap="square" rtlCol="1">
            <a:spAutoFit/>
          </a:bodyPr>
          <a:lstStyle/>
          <a:p>
            <a:pPr algn="ctr" rtl="1"/>
            <a:r>
              <a:rPr lang="fa-IR" sz="1500" b="1" dirty="0">
                <a:solidFill>
                  <a:srgbClr val="FF0000"/>
                </a:solidFill>
              </a:rPr>
              <a:t>فراوانی</a:t>
            </a:r>
          </a:p>
        </p:txBody>
      </p:sp>
      <p:sp>
        <p:nvSpPr>
          <p:cNvPr id="5" name="TextBox 4">
            <a:extLst>
              <a:ext uri="{FF2B5EF4-FFF2-40B4-BE49-F238E27FC236}">
                <a16:creationId xmlns:a16="http://schemas.microsoft.com/office/drawing/2014/main" id="{3312536F-EAF6-4F79-927D-AB648B080B35}"/>
              </a:ext>
            </a:extLst>
          </p:cNvPr>
          <p:cNvSpPr txBox="1"/>
          <p:nvPr/>
        </p:nvSpPr>
        <p:spPr>
          <a:xfrm>
            <a:off x="3049173" y="5088109"/>
            <a:ext cx="2004646" cy="323165"/>
          </a:xfrm>
          <a:prstGeom prst="rect">
            <a:avLst/>
          </a:prstGeom>
          <a:noFill/>
        </p:spPr>
        <p:txBody>
          <a:bodyPr wrap="square" rtlCol="1">
            <a:spAutoFit/>
          </a:bodyPr>
          <a:lstStyle/>
          <a:p>
            <a:pPr algn="ctr" rtl="1"/>
            <a:r>
              <a:rPr lang="fa-IR" sz="1500" b="1" dirty="0">
                <a:solidFill>
                  <a:srgbClr val="FF0000"/>
                </a:solidFill>
              </a:rPr>
              <a:t>نتیجه</a:t>
            </a:r>
          </a:p>
        </p:txBody>
      </p:sp>
      <p:pic>
        <p:nvPicPr>
          <p:cNvPr id="13" name="Picture 12">
            <a:extLst>
              <a:ext uri="{FF2B5EF4-FFF2-40B4-BE49-F238E27FC236}">
                <a16:creationId xmlns:a16="http://schemas.microsoft.com/office/drawing/2014/main" id="{DE8F83DC-83C0-49A0-A8E9-804BEC95BE88}"/>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4629034" y="4409498"/>
            <a:ext cx="2628900" cy="978694"/>
          </a:xfrm>
          <a:prstGeom prst="rect">
            <a:avLst/>
          </a:prstGeom>
        </p:spPr>
      </p:pic>
      <p:sp>
        <p:nvSpPr>
          <p:cNvPr id="2" name="Rectangle 1">
            <a:extLst>
              <a:ext uri="{FF2B5EF4-FFF2-40B4-BE49-F238E27FC236}">
                <a16:creationId xmlns:a16="http://schemas.microsoft.com/office/drawing/2014/main" id="{BDB4D6C4-062E-4178-A973-8DF3C8F307D2}"/>
              </a:ext>
            </a:extLst>
          </p:cNvPr>
          <p:cNvSpPr/>
          <p:nvPr/>
        </p:nvSpPr>
        <p:spPr>
          <a:xfrm>
            <a:off x="1100594" y="1592796"/>
            <a:ext cx="6264696" cy="321612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sz="1350"/>
          </a:p>
        </p:txBody>
      </p:sp>
      <p:cxnSp>
        <p:nvCxnSpPr>
          <p:cNvPr id="10" name="Straight Connector 9">
            <a:extLst>
              <a:ext uri="{FF2B5EF4-FFF2-40B4-BE49-F238E27FC236}">
                <a16:creationId xmlns:a16="http://schemas.microsoft.com/office/drawing/2014/main" id="{B8702017-56B7-4D22-A14F-A4F584F91522}"/>
              </a:ext>
            </a:extLst>
          </p:cNvPr>
          <p:cNvCxnSpPr>
            <a:cxnSpLocks/>
          </p:cNvCxnSpPr>
          <p:nvPr/>
        </p:nvCxnSpPr>
        <p:spPr>
          <a:xfrm flipH="1">
            <a:off x="3802623" y="1965081"/>
            <a:ext cx="13294" cy="2991737"/>
          </a:xfrm>
          <a:prstGeom prst="line">
            <a:avLst/>
          </a:prstGeom>
          <a:ln w="5715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8C19C05D-F10E-4F8E-ACC8-5F5328ECA13E}"/>
              </a:ext>
            </a:extLst>
          </p:cNvPr>
          <p:cNvCxnSpPr>
            <a:cxnSpLocks/>
          </p:cNvCxnSpPr>
          <p:nvPr/>
        </p:nvCxnSpPr>
        <p:spPr>
          <a:xfrm flipH="1">
            <a:off x="5220072" y="2003437"/>
            <a:ext cx="13294" cy="2991737"/>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86E2923A-BE34-43F7-82B2-39B7F544FEA4}"/>
              </a:ext>
            </a:extLst>
          </p:cNvPr>
          <p:cNvCxnSpPr>
            <a:cxnSpLocks/>
          </p:cNvCxnSpPr>
          <p:nvPr/>
        </p:nvCxnSpPr>
        <p:spPr>
          <a:xfrm flipH="1">
            <a:off x="2357754" y="2003437"/>
            <a:ext cx="13294" cy="2991737"/>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sp>
        <p:nvSpPr>
          <p:cNvPr id="19" name="Rectangle 18">
            <a:extLst>
              <a:ext uri="{FF2B5EF4-FFF2-40B4-BE49-F238E27FC236}">
                <a16:creationId xmlns:a16="http://schemas.microsoft.com/office/drawing/2014/main" id="{0BCC8B89-E4C5-4707-8BF9-E291AADBFF93}"/>
              </a:ext>
            </a:extLst>
          </p:cNvPr>
          <p:cNvSpPr/>
          <p:nvPr/>
        </p:nvSpPr>
        <p:spPr>
          <a:xfrm>
            <a:off x="2393265" y="2315226"/>
            <a:ext cx="2826807" cy="2517930"/>
          </a:xfrm>
          <a:prstGeom prst="rect">
            <a:avLst/>
          </a:prstGeom>
          <a:solidFill>
            <a:srgbClr val="00B050">
              <a:alpha val="47000"/>
            </a:srgb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sz="1350" dirty="0"/>
          </a:p>
        </p:txBody>
      </p:sp>
      <p:pic>
        <p:nvPicPr>
          <p:cNvPr id="9" name="Picture 8">
            <a:extLst>
              <a:ext uri="{FF2B5EF4-FFF2-40B4-BE49-F238E27FC236}">
                <a16:creationId xmlns:a16="http://schemas.microsoft.com/office/drawing/2014/main" id="{DF08D3F3-6F89-4629-B4D8-BD5716C86266}"/>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l="16697" t="32053" r="13187" b="15019"/>
          <a:stretch/>
        </p:blipFill>
        <p:spPr>
          <a:xfrm>
            <a:off x="2357754" y="2538660"/>
            <a:ext cx="3015414" cy="2294497"/>
          </a:xfrm>
          <a:prstGeom prst="rect">
            <a:avLst/>
          </a:prstGeom>
        </p:spPr>
      </p:pic>
      <p:sp>
        <p:nvSpPr>
          <p:cNvPr id="16" name="TextBox 15">
            <a:extLst>
              <a:ext uri="{FF2B5EF4-FFF2-40B4-BE49-F238E27FC236}">
                <a16:creationId xmlns:a16="http://schemas.microsoft.com/office/drawing/2014/main" id="{8DB17B67-703F-4846-AC96-6BCD2C184CD4}"/>
              </a:ext>
            </a:extLst>
          </p:cNvPr>
          <p:cNvSpPr txBox="1"/>
          <p:nvPr/>
        </p:nvSpPr>
        <p:spPr>
          <a:xfrm>
            <a:off x="3344115" y="1592797"/>
            <a:ext cx="903849" cy="507831"/>
          </a:xfrm>
          <a:prstGeom prst="rect">
            <a:avLst/>
          </a:prstGeom>
          <a:solidFill>
            <a:srgbClr val="00B050"/>
          </a:solidFill>
        </p:spPr>
        <p:txBody>
          <a:bodyPr wrap="square" rtlCol="1">
            <a:spAutoFit/>
          </a:bodyPr>
          <a:lstStyle/>
          <a:p>
            <a:pPr algn="ctr"/>
            <a:r>
              <a:rPr lang="en-US" sz="1350" b="1" dirty="0">
                <a:solidFill>
                  <a:schemeClr val="bg1"/>
                </a:solidFill>
              </a:rPr>
              <a:t>Target</a:t>
            </a:r>
          </a:p>
          <a:p>
            <a:pPr algn="ctr"/>
            <a:r>
              <a:rPr lang="en-US" sz="1350" b="1" dirty="0">
                <a:solidFill>
                  <a:schemeClr val="bg1"/>
                </a:solidFill>
              </a:rPr>
              <a:t>0.50</a:t>
            </a:r>
            <a:endParaRPr lang="fa-IR" sz="1350" b="1" dirty="0">
              <a:solidFill>
                <a:schemeClr val="bg1"/>
              </a:solidFill>
            </a:endParaRPr>
          </a:p>
        </p:txBody>
      </p:sp>
      <p:sp>
        <p:nvSpPr>
          <p:cNvPr id="20" name="TextBox 19">
            <a:extLst>
              <a:ext uri="{FF2B5EF4-FFF2-40B4-BE49-F238E27FC236}">
                <a16:creationId xmlns:a16="http://schemas.microsoft.com/office/drawing/2014/main" id="{875EAA75-8649-472B-B195-8758F75138F6}"/>
              </a:ext>
            </a:extLst>
          </p:cNvPr>
          <p:cNvSpPr txBox="1"/>
          <p:nvPr/>
        </p:nvSpPr>
        <p:spPr>
          <a:xfrm>
            <a:off x="2074053" y="1678686"/>
            <a:ext cx="600649" cy="300082"/>
          </a:xfrm>
          <a:prstGeom prst="rect">
            <a:avLst/>
          </a:prstGeom>
          <a:solidFill>
            <a:srgbClr val="FF0000"/>
          </a:solidFill>
        </p:spPr>
        <p:txBody>
          <a:bodyPr wrap="square" rtlCol="1">
            <a:spAutoFit/>
          </a:bodyPr>
          <a:lstStyle/>
          <a:p>
            <a:pPr algn="ctr"/>
            <a:r>
              <a:rPr lang="en-US" sz="1350" b="1" dirty="0">
                <a:solidFill>
                  <a:schemeClr val="bg1"/>
                </a:solidFill>
              </a:rPr>
              <a:t>0.42</a:t>
            </a:r>
            <a:endParaRPr lang="fa-IR" sz="1350" b="1" dirty="0">
              <a:solidFill>
                <a:schemeClr val="bg1"/>
              </a:solidFill>
            </a:endParaRPr>
          </a:p>
        </p:txBody>
      </p:sp>
      <p:sp>
        <p:nvSpPr>
          <p:cNvPr id="21" name="TextBox 20">
            <a:extLst>
              <a:ext uri="{FF2B5EF4-FFF2-40B4-BE49-F238E27FC236}">
                <a16:creationId xmlns:a16="http://schemas.microsoft.com/office/drawing/2014/main" id="{679A0D77-F641-4944-9C24-0255222A2CB6}"/>
              </a:ext>
            </a:extLst>
          </p:cNvPr>
          <p:cNvSpPr txBox="1"/>
          <p:nvPr/>
        </p:nvSpPr>
        <p:spPr>
          <a:xfrm>
            <a:off x="4943460" y="1693839"/>
            <a:ext cx="600649" cy="300082"/>
          </a:xfrm>
          <a:prstGeom prst="rect">
            <a:avLst/>
          </a:prstGeom>
          <a:solidFill>
            <a:srgbClr val="FF0000"/>
          </a:solidFill>
        </p:spPr>
        <p:txBody>
          <a:bodyPr wrap="square" rtlCol="1">
            <a:spAutoFit/>
          </a:bodyPr>
          <a:lstStyle/>
          <a:p>
            <a:pPr algn="ctr"/>
            <a:r>
              <a:rPr lang="en-US" sz="1350" b="1" dirty="0">
                <a:solidFill>
                  <a:schemeClr val="bg1"/>
                </a:solidFill>
              </a:rPr>
              <a:t>0.58</a:t>
            </a:r>
            <a:endParaRPr lang="fa-IR" sz="1350" b="1" dirty="0">
              <a:solidFill>
                <a:schemeClr val="bg1"/>
              </a:solidFill>
            </a:endParaRPr>
          </a:p>
        </p:txBody>
      </p:sp>
      <p:cxnSp>
        <p:nvCxnSpPr>
          <p:cNvPr id="17" name="Straight Connector 16">
            <a:extLst>
              <a:ext uri="{FF2B5EF4-FFF2-40B4-BE49-F238E27FC236}">
                <a16:creationId xmlns:a16="http://schemas.microsoft.com/office/drawing/2014/main" id="{9B9BB09C-132A-44FB-8FC7-A424022A9E5A}"/>
              </a:ext>
            </a:extLst>
          </p:cNvPr>
          <p:cNvCxnSpPr/>
          <p:nvPr/>
        </p:nvCxnSpPr>
        <p:spPr>
          <a:xfrm>
            <a:off x="3977934" y="2456892"/>
            <a:ext cx="0" cy="2468880"/>
          </a:xfrm>
          <a:prstGeom prst="line">
            <a:avLst/>
          </a:prstGeom>
          <a:ln w="571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18" name="TextBox 17">
            <a:extLst>
              <a:ext uri="{FF2B5EF4-FFF2-40B4-BE49-F238E27FC236}">
                <a16:creationId xmlns:a16="http://schemas.microsoft.com/office/drawing/2014/main" id="{78FF035A-14FC-4FC0-A20E-20A7EFBDEA7D}"/>
              </a:ext>
            </a:extLst>
          </p:cNvPr>
          <p:cNvSpPr txBox="1"/>
          <p:nvPr/>
        </p:nvSpPr>
        <p:spPr>
          <a:xfrm>
            <a:off x="3761910" y="2233899"/>
            <a:ext cx="689652" cy="300082"/>
          </a:xfrm>
          <a:prstGeom prst="rect">
            <a:avLst/>
          </a:prstGeom>
          <a:noFill/>
        </p:spPr>
        <p:txBody>
          <a:bodyPr wrap="square" rtlCol="1">
            <a:spAutoFit/>
          </a:bodyPr>
          <a:lstStyle/>
          <a:p>
            <a:r>
              <a:rPr lang="en-US" sz="1350" b="1" dirty="0"/>
              <a:t>Mean</a:t>
            </a:r>
            <a:endParaRPr lang="fa-IR" sz="1350" b="1" dirty="0"/>
          </a:p>
        </p:txBody>
      </p:sp>
    </p:spTree>
    <p:extLst>
      <p:ext uri="{BB962C8B-B14F-4D97-AF65-F5344CB8AC3E}">
        <p14:creationId xmlns:p14="http://schemas.microsoft.com/office/powerpoint/2010/main" val="2851232174"/>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A4FCCA5-1927-432E-9843-B70D798F9C36}"/>
              </a:ext>
            </a:extLst>
          </p:cNvPr>
          <p:cNvPicPr>
            <a:picLocks noChangeAspect="1"/>
          </p:cNvPicPr>
          <p:nvPr/>
        </p:nvPicPr>
        <p:blipFill rotWithShape="1">
          <a:blip r:embed="rId2">
            <a:extLst>
              <a:ext uri="{28A0092B-C50C-407E-A947-70E740481C1C}">
                <a14:useLocalDpi xmlns:a14="http://schemas.microsoft.com/office/drawing/2010/main" val="0"/>
              </a:ext>
            </a:extLst>
          </a:blip>
          <a:srcRect t="10360" r="943" b="6406"/>
          <a:stretch/>
        </p:blipFill>
        <p:spPr>
          <a:xfrm>
            <a:off x="813405" y="1564153"/>
            <a:ext cx="6561584" cy="3608363"/>
          </a:xfrm>
          <a:prstGeom prst="rect">
            <a:avLst/>
          </a:prstGeom>
        </p:spPr>
      </p:pic>
      <p:sp>
        <p:nvSpPr>
          <p:cNvPr id="4" name="TextBox 3">
            <a:extLst>
              <a:ext uri="{FF2B5EF4-FFF2-40B4-BE49-F238E27FC236}">
                <a16:creationId xmlns:a16="http://schemas.microsoft.com/office/drawing/2014/main" id="{15DDAC0F-EEB6-405B-BF77-2ED863FB13E7}"/>
              </a:ext>
            </a:extLst>
          </p:cNvPr>
          <p:cNvSpPr txBox="1"/>
          <p:nvPr/>
        </p:nvSpPr>
        <p:spPr>
          <a:xfrm rot="16200000">
            <a:off x="-338960" y="2965424"/>
            <a:ext cx="2004646" cy="323165"/>
          </a:xfrm>
          <a:prstGeom prst="rect">
            <a:avLst/>
          </a:prstGeom>
          <a:noFill/>
        </p:spPr>
        <p:txBody>
          <a:bodyPr wrap="square" rtlCol="1">
            <a:spAutoFit/>
          </a:bodyPr>
          <a:lstStyle/>
          <a:p>
            <a:pPr algn="ctr" rtl="1"/>
            <a:r>
              <a:rPr lang="fa-IR" sz="1500" b="1" dirty="0">
                <a:solidFill>
                  <a:srgbClr val="FF0000"/>
                </a:solidFill>
              </a:rPr>
              <a:t>فراوانی</a:t>
            </a:r>
          </a:p>
        </p:txBody>
      </p:sp>
      <p:sp>
        <p:nvSpPr>
          <p:cNvPr id="5" name="TextBox 4">
            <a:extLst>
              <a:ext uri="{FF2B5EF4-FFF2-40B4-BE49-F238E27FC236}">
                <a16:creationId xmlns:a16="http://schemas.microsoft.com/office/drawing/2014/main" id="{3312536F-EAF6-4F79-927D-AB648B080B35}"/>
              </a:ext>
            </a:extLst>
          </p:cNvPr>
          <p:cNvSpPr txBox="1"/>
          <p:nvPr/>
        </p:nvSpPr>
        <p:spPr>
          <a:xfrm>
            <a:off x="3049173" y="5088109"/>
            <a:ext cx="2004646" cy="323165"/>
          </a:xfrm>
          <a:prstGeom prst="rect">
            <a:avLst/>
          </a:prstGeom>
          <a:noFill/>
        </p:spPr>
        <p:txBody>
          <a:bodyPr wrap="square" rtlCol="1">
            <a:spAutoFit/>
          </a:bodyPr>
          <a:lstStyle/>
          <a:p>
            <a:pPr algn="ctr" rtl="1"/>
            <a:r>
              <a:rPr lang="fa-IR" sz="1500" b="1" dirty="0">
                <a:solidFill>
                  <a:srgbClr val="FF0000"/>
                </a:solidFill>
              </a:rPr>
              <a:t>نتیجه</a:t>
            </a:r>
          </a:p>
        </p:txBody>
      </p:sp>
      <p:pic>
        <p:nvPicPr>
          <p:cNvPr id="13" name="Picture 12">
            <a:extLst>
              <a:ext uri="{FF2B5EF4-FFF2-40B4-BE49-F238E27FC236}">
                <a16:creationId xmlns:a16="http://schemas.microsoft.com/office/drawing/2014/main" id="{DE8F83DC-83C0-49A0-A8E9-804BEC95BE88}"/>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4629034" y="4409498"/>
            <a:ext cx="2628900" cy="978694"/>
          </a:xfrm>
          <a:prstGeom prst="rect">
            <a:avLst/>
          </a:prstGeom>
        </p:spPr>
      </p:pic>
      <p:sp>
        <p:nvSpPr>
          <p:cNvPr id="2" name="Rectangle 1">
            <a:extLst>
              <a:ext uri="{FF2B5EF4-FFF2-40B4-BE49-F238E27FC236}">
                <a16:creationId xmlns:a16="http://schemas.microsoft.com/office/drawing/2014/main" id="{BDB4D6C4-062E-4178-A973-8DF3C8F307D2}"/>
              </a:ext>
            </a:extLst>
          </p:cNvPr>
          <p:cNvSpPr/>
          <p:nvPr/>
        </p:nvSpPr>
        <p:spPr>
          <a:xfrm>
            <a:off x="1061610" y="1592796"/>
            <a:ext cx="6264696" cy="321612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sz="1350"/>
          </a:p>
        </p:txBody>
      </p:sp>
      <p:cxnSp>
        <p:nvCxnSpPr>
          <p:cNvPr id="10" name="Straight Connector 9">
            <a:extLst>
              <a:ext uri="{FF2B5EF4-FFF2-40B4-BE49-F238E27FC236}">
                <a16:creationId xmlns:a16="http://schemas.microsoft.com/office/drawing/2014/main" id="{B8702017-56B7-4D22-A14F-A4F584F91522}"/>
              </a:ext>
            </a:extLst>
          </p:cNvPr>
          <p:cNvCxnSpPr>
            <a:cxnSpLocks/>
          </p:cNvCxnSpPr>
          <p:nvPr/>
        </p:nvCxnSpPr>
        <p:spPr>
          <a:xfrm flipH="1">
            <a:off x="3802623" y="1965081"/>
            <a:ext cx="13294" cy="2991737"/>
          </a:xfrm>
          <a:prstGeom prst="line">
            <a:avLst/>
          </a:prstGeom>
          <a:ln w="5715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8C19C05D-F10E-4F8E-ACC8-5F5328ECA13E}"/>
              </a:ext>
            </a:extLst>
          </p:cNvPr>
          <p:cNvCxnSpPr>
            <a:cxnSpLocks/>
          </p:cNvCxnSpPr>
          <p:nvPr/>
        </p:nvCxnSpPr>
        <p:spPr>
          <a:xfrm flipH="1">
            <a:off x="5220072" y="2003437"/>
            <a:ext cx="13294" cy="2991737"/>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86E2923A-BE34-43F7-82B2-39B7F544FEA4}"/>
              </a:ext>
            </a:extLst>
          </p:cNvPr>
          <p:cNvCxnSpPr>
            <a:cxnSpLocks/>
          </p:cNvCxnSpPr>
          <p:nvPr/>
        </p:nvCxnSpPr>
        <p:spPr>
          <a:xfrm flipH="1">
            <a:off x="2357754" y="2003437"/>
            <a:ext cx="13294" cy="2991737"/>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sp>
        <p:nvSpPr>
          <p:cNvPr id="19" name="Rectangle 18">
            <a:extLst>
              <a:ext uri="{FF2B5EF4-FFF2-40B4-BE49-F238E27FC236}">
                <a16:creationId xmlns:a16="http://schemas.microsoft.com/office/drawing/2014/main" id="{0BCC8B89-E4C5-4707-8BF9-E291AADBFF93}"/>
              </a:ext>
            </a:extLst>
          </p:cNvPr>
          <p:cNvSpPr/>
          <p:nvPr/>
        </p:nvSpPr>
        <p:spPr>
          <a:xfrm>
            <a:off x="2393265" y="2315226"/>
            <a:ext cx="2826807" cy="2517930"/>
          </a:xfrm>
          <a:prstGeom prst="rect">
            <a:avLst/>
          </a:prstGeom>
          <a:solidFill>
            <a:srgbClr val="00B050">
              <a:alpha val="47000"/>
            </a:srgb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sz="1350" dirty="0"/>
          </a:p>
        </p:txBody>
      </p:sp>
      <p:pic>
        <p:nvPicPr>
          <p:cNvPr id="9" name="Picture 8">
            <a:extLst>
              <a:ext uri="{FF2B5EF4-FFF2-40B4-BE49-F238E27FC236}">
                <a16:creationId xmlns:a16="http://schemas.microsoft.com/office/drawing/2014/main" id="{DF08D3F3-6F89-4629-B4D8-BD5716C86266}"/>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l="16697" t="32053" r="13187" b="15019"/>
          <a:stretch/>
        </p:blipFill>
        <p:spPr>
          <a:xfrm>
            <a:off x="1439652" y="2538660"/>
            <a:ext cx="4781682" cy="2294497"/>
          </a:xfrm>
          <a:prstGeom prst="rect">
            <a:avLst/>
          </a:prstGeom>
        </p:spPr>
      </p:pic>
      <p:sp>
        <p:nvSpPr>
          <p:cNvPr id="16" name="TextBox 15">
            <a:extLst>
              <a:ext uri="{FF2B5EF4-FFF2-40B4-BE49-F238E27FC236}">
                <a16:creationId xmlns:a16="http://schemas.microsoft.com/office/drawing/2014/main" id="{2D0C2168-3256-4BC9-A590-24F0FCB3E318}"/>
              </a:ext>
            </a:extLst>
          </p:cNvPr>
          <p:cNvSpPr txBox="1"/>
          <p:nvPr/>
        </p:nvSpPr>
        <p:spPr>
          <a:xfrm>
            <a:off x="3344115" y="1592797"/>
            <a:ext cx="903849" cy="507831"/>
          </a:xfrm>
          <a:prstGeom prst="rect">
            <a:avLst/>
          </a:prstGeom>
          <a:solidFill>
            <a:srgbClr val="00B050"/>
          </a:solidFill>
        </p:spPr>
        <p:txBody>
          <a:bodyPr wrap="square" rtlCol="1">
            <a:spAutoFit/>
          </a:bodyPr>
          <a:lstStyle/>
          <a:p>
            <a:pPr algn="ctr"/>
            <a:r>
              <a:rPr lang="en-US" sz="1350" b="1" dirty="0">
                <a:solidFill>
                  <a:schemeClr val="bg1"/>
                </a:solidFill>
              </a:rPr>
              <a:t>Target</a:t>
            </a:r>
          </a:p>
          <a:p>
            <a:pPr algn="ctr"/>
            <a:r>
              <a:rPr lang="en-US" sz="1350" b="1" dirty="0">
                <a:solidFill>
                  <a:schemeClr val="bg1"/>
                </a:solidFill>
              </a:rPr>
              <a:t>0.50</a:t>
            </a:r>
            <a:endParaRPr lang="fa-IR" sz="1350" b="1" dirty="0">
              <a:solidFill>
                <a:schemeClr val="bg1"/>
              </a:solidFill>
            </a:endParaRPr>
          </a:p>
        </p:txBody>
      </p:sp>
      <p:sp>
        <p:nvSpPr>
          <p:cNvPr id="20" name="TextBox 19">
            <a:extLst>
              <a:ext uri="{FF2B5EF4-FFF2-40B4-BE49-F238E27FC236}">
                <a16:creationId xmlns:a16="http://schemas.microsoft.com/office/drawing/2014/main" id="{375021F6-EBEF-4508-92D8-34490E8162DE}"/>
              </a:ext>
            </a:extLst>
          </p:cNvPr>
          <p:cNvSpPr txBox="1"/>
          <p:nvPr/>
        </p:nvSpPr>
        <p:spPr>
          <a:xfrm>
            <a:off x="2074053" y="1678686"/>
            <a:ext cx="600649" cy="300082"/>
          </a:xfrm>
          <a:prstGeom prst="rect">
            <a:avLst/>
          </a:prstGeom>
          <a:solidFill>
            <a:srgbClr val="FF0000"/>
          </a:solidFill>
        </p:spPr>
        <p:txBody>
          <a:bodyPr wrap="square" rtlCol="1">
            <a:spAutoFit/>
          </a:bodyPr>
          <a:lstStyle/>
          <a:p>
            <a:pPr algn="ctr"/>
            <a:r>
              <a:rPr lang="en-US" sz="1350" b="1" dirty="0">
                <a:solidFill>
                  <a:schemeClr val="bg1"/>
                </a:solidFill>
              </a:rPr>
              <a:t>0.42</a:t>
            </a:r>
            <a:endParaRPr lang="fa-IR" sz="1350" b="1" dirty="0">
              <a:solidFill>
                <a:schemeClr val="bg1"/>
              </a:solidFill>
            </a:endParaRPr>
          </a:p>
        </p:txBody>
      </p:sp>
      <p:sp>
        <p:nvSpPr>
          <p:cNvPr id="21" name="TextBox 20">
            <a:extLst>
              <a:ext uri="{FF2B5EF4-FFF2-40B4-BE49-F238E27FC236}">
                <a16:creationId xmlns:a16="http://schemas.microsoft.com/office/drawing/2014/main" id="{1DC75CB0-1A4F-48B5-BE90-49D175E85F91}"/>
              </a:ext>
            </a:extLst>
          </p:cNvPr>
          <p:cNvSpPr txBox="1"/>
          <p:nvPr/>
        </p:nvSpPr>
        <p:spPr>
          <a:xfrm>
            <a:off x="4943460" y="1693839"/>
            <a:ext cx="600649" cy="300082"/>
          </a:xfrm>
          <a:prstGeom prst="rect">
            <a:avLst/>
          </a:prstGeom>
          <a:solidFill>
            <a:srgbClr val="FF0000"/>
          </a:solidFill>
        </p:spPr>
        <p:txBody>
          <a:bodyPr wrap="square" rtlCol="1">
            <a:spAutoFit/>
          </a:bodyPr>
          <a:lstStyle/>
          <a:p>
            <a:pPr algn="ctr"/>
            <a:r>
              <a:rPr lang="en-US" sz="1350" b="1" dirty="0">
                <a:solidFill>
                  <a:schemeClr val="bg1"/>
                </a:solidFill>
              </a:rPr>
              <a:t>0.58</a:t>
            </a:r>
            <a:endParaRPr lang="fa-IR" sz="1350" b="1" dirty="0">
              <a:solidFill>
                <a:schemeClr val="bg1"/>
              </a:solidFill>
            </a:endParaRPr>
          </a:p>
        </p:txBody>
      </p:sp>
      <p:cxnSp>
        <p:nvCxnSpPr>
          <p:cNvPr id="17" name="Straight Connector 16">
            <a:extLst>
              <a:ext uri="{FF2B5EF4-FFF2-40B4-BE49-F238E27FC236}">
                <a16:creationId xmlns:a16="http://schemas.microsoft.com/office/drawing/2014/main" id="{835933B3-5AB9-4139-94D9-C153785F7E76}"/>
              </a:ext>
            </a:extLst>
          </p:cNvPr>
          <p:cNvCxnSpPr/>
          <p:nvPr/>
        </p:nvCxnSpPr>
        <p:spPr>
          <a:xfrm>
            <a:off x="3977934" y="2456892"/>
            <a:ext cx="0" cy="2468880"/>
          </a:xfrm>
          <a:prstGeom prst="line">
            <a:avLst/>
          </a:prstGeom>
          <a:ln w="571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18" name="TextBox 17">
            <a:extLst>
              <a:ext uri="{FF2B5EF4-FFF2-40B4-BE49-F238E27FC236}">
                <a16:creationId xmlns:a16="http://schemas.microsoft.com/office/drawing/2014/main" id="{0C7D5ACE-0C58-459D-B52F-96A6743F5C9A}"/>
              </a:ext>
            </a:extLst>
          </p:cNvPr>
          <p:cNvSpPr txBox="1"/>
          <p:nvPr/>
        </p:nvSpPr>
        <p:spPr>
          <a:xfrm>
            <a:off x="3761910" y="2233899"/>
            <a:ext cx="689652" cy="300082"/>
          </a:xfrm>
          <a:prstGeom prst="rect">
            <a:avLst/>
          </a:prstGeom>
          <a:noFill/>
        </p:spPr>
        <p:txBody>
          <a:bodyPr wrap="square" rtlCol="1">
            <a:spAutoFit/>
          </a:bodyPr>
          <a:lstStyle/>
          <a:p>
            <a:r>
              <a:rPr lang="en-US" sz="1350" b="1" dirty="0"/>
              <a:t>Mean</a:t>
            </a:r>
            <a:endParaRPr lang="fa-IR" sz="1350" b="1" dirty="0"/>
          </a:p>
        </p:txBody>
      </p:sp>
    </p:spTree>
    <p:extLst>
      <p:ext uri="{BB962C8B-B14F-4D97-AF65-F5344CB8AC3E}">
        <p14:creationId xmlns:p14="http://schemas.microsoft.com/office/powerpoint/2010/main" val="56930838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A4FCCA5-1927-432E-9843-B70D798F9C36}"/>
              </a:ext>
            </a:extLst>
          </p:cNvPr>
          <p:cNvPicPr>
            <a:picLocks noChangeAspect="1"/>
          </p:cNvPicPr>
          <p:nvPr/>
        </p:nvPicPr>
        <p:blipFill rotWithShape="1">
          <a:blip r:embed="rId2">
            <a:extLst>
              <a:ext uri="{28A0092B-C50C-407E-A947-70E740481C1C}">
                <a14:useLocalDpi xmlns:a14="http://schemas.microsoft.com/office/drawing/2010/main" val="0"/>
              </a:ext>
            </a:extLst>
          </a:blip>
          <a:srcRect t="10360" r="943" b="6406"/>
          <a:stretch/>
        </p:blipFill>
        <p:spPr>
          <a:xfrm>
            <a:off x="813405" y="1564153"/>
            <a:ext cx="6561584" cy="3608363"/>
          </a:xfrm>
          <a:prstGeom prst="rect">
            <a:avLst/>
          </a:prstGeom>
        </p:spPr>
      </p:pic>
      <p:sp>
        <p:nvSpPr>
          <p:cNvPr id="4" name="TextBox 3">
            <a:extLst>
              <a:ext uri="{FF2B5EF4-FFF2-40B4-BE49-F238E27FC236}">
                <a16:creationId xmlns:a16="http://schemas.microsoft.com/office/drawing/2014/main" id="{15DDAC0F-EEB6-405B-BF77-2ED863FB13E7}"/>
              </a:ext>
            </a:extLst>
          </p:cNvPr>
          <p:cNvSpPr txBox="1"/>
          <p:nvPr/>
        </p:nvSpPr>
        <p:spPr>
          <a:xfrm rot="16200000">
            <a:off x="-338960" y="2965424"/>
            <a:ext cx="2004646" cy="323165"/>
          </a:xfrm>
          <a:prstGeom prst="rect">
            <a:avLst/>
          </a:prstGeom>
          <a:noFill/>
        </p:spPr>
        <p:txBody>
          <a:bodyPr wrap="square" rtlCol="1">
            <a:spAutoFit/>
          </a:bodyPr>
          <a:lstStyle/>
          <a:p>
            <a:pPr algn="ctr" rtl="1"/>
            <a:r>
              <a:rPr lang="fa-IR" sz="1500" b="1" dirty="0">
                <a:solidFill>
                  <a:srgbClr val="FF0000"/>
                </a:solidFill>
              </a:rPr>
              <a:t>فراوانی</a:t>
            </a:r>
          </a:p>
        </p:txBody>
      </p:sp>
      <p:sp>
        <p:nvSpPr>
          <p:cNvPr id="5" name="TextBox 4">
            <a:extLst>
              <a:ext uri="{FF2B5EF4-FFF2-40B4-BE49-F238E27FC236}">
                <a16:creationId xmlns:a16="http://schemas.microsoft.com/office/drawing/2014/main" id="{3312536F-EAF6-4F79-927D-AB648B080B35}"/>
              </a:ext>
            </a:extLst>
          </p:cNvPr>
          <p:cNvSpPr txBox="1"/>
          <p:nvPr/>
        </p:nvSpPr>
        <p:spPr>
          <a:xfrm>
            <a:off x="3049173" y="5088109"/>
            <a:ext cx="2004646" cy="323165"/>
          </a:xfrm>
          <a:prstGeom prst="rect">
            <a:avLst/>
          </a:prstGeom>
          <a:noFill/>
        </p:spPr>
        <p:txBody>
          <a:bodyPr wrap="square" rtlCol="1">
            <a:spAutoFit/>
          </a:bodyPr>
          <a:lstStyle/>
          <a:p>
            <a:pPr algn="ctr" rtl="1"/>
            <a:r>
              <a:rPr lang="fa-IR" sz="1500" b="1" dirty="0">
                <a:solidFill>
                  <a:srgbClr val="FF0000"/>
                </a:solidFill>
              </a:rPr>
              <a:t>نتیجه</a:t>
            </a:r>
          </a:p>
        </p:txBody>
      </p:sp>
      <p:pic>
        <p:nvPicPr>
          <p:cNvPr id="13" name="Picture 12">
            <a:extLst>
              <a:ext uri="{FF2B5EF4-FFF2-40B4-BE49-F238E27FC236}">
                <a16:creationId xmlns:a16="http://schemas.microsoft.com/office/drawing/2014/main" id="{DE8F83DC-83C0-49A0-A8E9-804BEC95BE88}"/>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4629034" y="4409498"/>
            <a:ext cx="2628900" cy="978694"/>
          </a:xfrm>
          <a:prstGeom prst="rect">
            <a:avLst/>
          </a:prstGeom>
        </p:spPr>
      </p:pic>
      <p:sp>
        <p:nvSpPr>
          <p:cNvPr id="2" name="Rectangle 1">
            <a:extLst>
              <a:ext uri="{FF2B5EF4-FFF2-40B4-BE49-F238E27FC236}">
                <a16:creationId xmlns:a16="http://schemas.microsoft.com/office/drawing/2014/main" id="{BDB4D6C4-062E-4178-A973-8DF3C8F307D2}"/>
              </a:ext>
            </a:extLst>
          </p:cNvPr>
          <p:cNvSpPr/>
          <p:nvPr/>
        </p:nvSpPr>
        <p:spPr>
          <a:xfrm>
            <a:off x="1061610" y="1592796"/>
            <a:ext cx="6264696" cy="321612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sz="1350"/>
          </a:p>
        </p:txBody>
      </p:sp>
      <p:cxnSp>
        <p:nvCxnSpPr>
          <p:cNvPr id="10" name="Straight Connector 9">
            <a:extLst>
              <a:ext uri="{FF2B5EF4-FFF2-40B4-BE49-F238E27FC236}">
                <a16:creationId xmlns:a16="http://schemas.microsoft.com/office/drawing/2014/main" id="{B8702017-56B7-4D22-A14F-A4F584F91522}"/>
              </a:ext>
            </a:extLst>
          </p:cNvPr>
          <p:cNvCxnSpPr>
            <a:cxnSpLocks/>
          </p:cNvCxnSpPr>
          <p:nvPr/>
        </p:nvCxnSpPr>
        <p:spPr>
          <a:xfrm flipH="1">
            <a:off x="3802623" y="1965081"/>
            <a:ext cx="13294" cy="2991737"/>
          </a:xfrm>
          <a:prstGeom prst="line">
            <a:avLst/>
          </a:prstGeom>
          <a:ln w="5715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8C19C05D-F10E-4F8E-ACC8-5F5328ECA13E}"/>
              </a:ext>
            </a:extLst>
          </p:cNvPr>
          <p:cNvCxnSpPr>
            <a:cxnSpLocks/>
          </p:cNvCxnSpPr>
          <p:nvPr/>
        </p:nvCxnSpPr>
        <p:spPr>
          <a:xfrm flipH="1">
            <a:off x="5220072" y="2003437"/>
            <a:ext cx="13294" cy="2991737"/>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86E2923A-BE34-43F7-82B2-39B7F544FEA4}"/>
              </a:ext>
            </a:extLst>
          </p:cNvPr>
          <p:cNvCxnSpPr>
            <a:cxnSpLocks/>
          </p:cNvCxnSpPr>
          <p:nvPr/>
        </p:nvCxnSpPr>
        <p:spPr>
          <a:xfrm flipH="1">
            <a:off x="2357754" y="2003437"/>
            <a:ext cx="13294" cy="2991737"/>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sp>
        <p:nvSpPr>
          <p:cNvPr id="19" name="Rectangle 18">
            <a:extLst>
              <a:ext uri="{FF2B5EF4-FFF2-40B4-BE49-F238E27FC236}">
                <a16:creationId xmlns:a16="http://schemas.microsoft.com/office/drawing/2014/main" id="{0BCC8B89-E4C5-4707-8BF9-E291AADBFF93}"/>
              </a:ext>
            </a:extLst>
          </p:cNvPr>
          <p:cNvSpPr/>
          <p:nvPr/>
        </p:nvSpPr>
        <p:spPr>
          <a:xfrm>
            <a:off x="2393265" y="2315226"/>
            <a:ext cx="2826807" cy="2517930"/>
          </a:xfrm>
          <a:prstGeom prst="rect">
            <a:avLst/>
          </a:prstGeom>
          <a:solidFill>
            <a:srgbClr val="00B050">
              <a:alpha val="47000"/>
            </a:srgb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sz="1350" dirty="0"/>
          </a:p>
        </p:txBody>
      </p:sp>
      <p:pic>
        <p:nvPicPr>
          <p:cNvPr id="9" name="Picture 8">
            <a:extLst>
              <a:ext uri="{FF2B5EF4-FFF2-40B4-BE49-F238E27FC236}">
                <a16:creationId xmlns:a16="http://schemas.microsoft.com/office/drawing/2014/main" id="{DF08D3F3-6F89-4629-B4D8-BD5716C86266}"/>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l="16697" t="32053" r="13187" b="15019"/>
          <a:stretch/>
        </p:blipFill>
        <p:spPr>
          <a:xfrm>
            <a:off x="1012927" y="2538660"/>
            <a:ext cx="5532362" cy="2294497"/>
          </a:xfrm>
          <a:prstGeom prst="rect">
            <a:avLst/>
          </a:prstGeom>
        </p:spPr>
      </p:pic>
      <p:sp>
        <p:nvSpPr>
          <p:cNvPr id="16" name="TextBox 15">
            <a:extLst>
              <a:ext uri="{FF2B5EF4-FFF2-40B4-BE49-F238E27FC236}">
                <a16:creationId xmlns:a16="http://schemas.microsoft.com/office/drawing/2014/main" id="{7BE1F24F-C1D8-49AF-B2E3-122499EC39CE}"/>
              </a:ext>
            </a:extLst>
          </p:cNvPr>
          <p:cNvSpPr txBox="1"/>
          <p:nvPr/>
        </p:nvSpPr>
        <p:spPr>
          <a:xfrm>
            <a:off x="3344115" y="1592797"/>
            <a:ext cx="903849" cy="507831"/>
          </a:xfrm>
          <a:prstGeom prst="rect">
            <a:avLst/>
          </a:prstGeom>
          <a:solidFill>
            <a:srgbClr val="00B050"/>
          </a:solidFill>
        </p:spPr>
        <p:txBody>
          <a:bodyPr wrap="square" rtlCol="1">
            <a:spAutoFit/>
          </a:bodyPr>
          <a:lstStyle/>
          <a:p>
            <a:pPr algn="ctr"/>
            <a:r>
              <a:rPr lang="en-US" sz="1350" b="1" dirty="0">
                <a:solidFill>
                  <a:schemeClr val="bg1"/>
                </a:solidFill>
              </a:rPr>
              <a:t>Target</a:t>
            </a:r>
          </a:p>
          <a:p>
            <a:pPr algn="ctr"/>
            <a:r>
              <a:rPr lang="en-US" sz="1350" b="1" dirty="0">
                <a:solidFill>
                  <a:schemeClr val="bg1"/>
                </a:solidFill>
              </a:rPr>
              <a:t>0.50</a:t>
            </a:r>
            <a:endParaRPr lang="fa-IR" sz="1350" b="1" dirty="0">
              <a:solidFill>
                <a:schemeClr val="bg1"/>
              </a:solidFill>
            </a:endParaRPr>
          </a:p>
        </p:txBody>
      </p:sp>
      <p:sp>
        <p:nvSpPr>
          <p:cNvPr id="20" name="TextBox 19">
            <a:extLst>
              <a:ext uri="{FF2B5EF4-FFF2-40B4-BE49-F238E27FC236}">
                <a16:creationId xmlns:a16="http://schemas.microsoft.com/office/drawing/2014/main" id="{89790AE7-CACF-481E-B97F-72E73D508F97}"/>
              </a:ext>
            </a:extLst>
          </p:cNvPr>
          <p:cNvSpPr txBox="1"/>
          <p:nvPr/>
        </p:nvSpPr>
        <p:spPr>
          <a:xfrm>
            <a:off x="2074053" y="1678686"/>
            <a:ext cx="600649" cy="300082"/>
          </a:xfrm>
          <a:prstGeom prst="rect">
            <a:avLst/>
          </a:prstGeom>
          <a:solidFill>
            <a:srgbClr val="FF0000"/>
          </a:solidFill>
        </p:spPr>
        <p:txBody>
          <a:bodyPr wrap="square" rtlCol="1">
            <a:spAutoFit/>
          </a:bodyPr>
          <a:lstStyle/>
          <a:p>
            <a:pPr algn="ctr"/>
            <a:r>
              <a:rPr lang="en-US" sz="1350" b="1" dirty="0">
                <a:solidFill>
                  <a:schemeClr val="bg1"/>
                </a:solidFill>
              </a:rPr>
              <a:t>0.42</a:t>
            </a:r>
            <a:endParaRPr lang="fa-IR" sz="1350" b="1" dirty="0">
              <a:solidFill>
                <a:schemeClr val="bg1"/>
              </a:solidFill>
            </a:endParaRPr>
          </a:p>
        </p:txBody>
      </p:sp>
      <p:sp>
        <p:nvSpPr>
          <p:cNvPr id="21" name="TextBox 20">
            <a:extLst>
              <a:ext uri="{FF2B5EF4-FFF2-40B4-BE49-F238E27FC236}">
                <a16:creationId xmlns:a16="http://schemas.microsoft.com/office/drawing/2014/main" id="{3C76D6D4-48D5-4046-8046-EFE3DE747A2A}"/>
              </a:ext>
            </a:extLst>
          </p:cNvPr>
          <p:cNvSpPr txBox="1"/>
          <p:nvPr/>
        </p:nvSpPr>
        <p:spPr>
          <a:xfrm>
            <a:off x="4943460" y="1693839"/>
            <a:ext cx="600649" cy="300082"/>
          </a:xfrm>
          <a:prstGeom prst="rect">
            <a:avLst/>
          </a:prstGeom>
          <a:solidFill>
            <a:srgbClr val="FF0000"/>
          </a:solidFill>
        </p:spPr>
        <p:txBody>
          <a:bodyPr wrap="square" rtlCol="1">
            <a:spAutoFit/>
          </a:bodyPr>
          <a:lstStyle/>
          <a:p>
            <a:pPr algn="ctr"/>
            <a:r>
              <a:rPr lang="en-US" sz="1350" b="1" dirty="0">
                <a:solidFill>
                  <a:schemeClr val="bg1"/>
                </a:solidFill>
              </a:rPr>
              <a:t>0.58</a:t>
            </a:r>
            <a:endParaRPr lang="fa-IR" sz="1350" b="1" dirty="0">
              <a:solidFill>
                <a:schemeClr val="bg1"/>
              </a:solidFill>
            </a:endParaRPr>
          </a:p>
        </p:txBody>
      </p:sp>
      <p:cxnSp>
        <p:nvCxnSpPr>
          <p:cNvPr id="17" name="Straight Connector 16">
            <a:extLst>
              <a:ext uri="{FF2B5EF4-FFF2-40B4-BE49-F238E27FC236}">
                <a16:creationId xmlns:a16="http://schemas.microsoft.com/office/drawing/2014/main" id="{9FBE966B-C24A-4C00-9153-BF8405C23525}"/>
              </a:ext>
            </a:extLst>
          </p:cNvPr>
          <p:cNvCxnSpPr/>
          <p:nvPr/>
        </p:nvCxnSpPr>
        <p:spPr>
          <a:xfrm>
            <a:off x="3977934" y="2456892"/>
            <a:ext cx="0" cy="2468880"/>
          </a:xfrm>
          <a:prstGeom prst="line">
            <a:avLst/>
          </a:prstGeom>
          <a:ln w="571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18" name="TextBox 17">
            <a:extLst>
              <a:ext uri="{FF2B5EF4-FFF2-40B4-BE49-F238E27FC236}">
                <a16:creationId xmlns:a16="http://schemas.microsoft.com/office/drawing/2014/main" id="{DC693409-B74C-4C9B-8C7E-2E292C7BA916}"/>
              </a:ext>
            </a:extLst>
          </p:cNvPr>
          <p:cNvSpPr txBox="1"/>
          <p:nvPr/>
        </p:nvSpPr>
        <p:spPr>
          <a:xfrm>
            <a:off x="3761910" y="2233899"/>
            <a:ext cx="689652" cy="300082"/>
          </a:xfrm>
          <a:prstGeom prst="rect">
            <a:avLst/>
          </a:prstGeom>
          <a:noFill/>
        </p:spPr>
        <p:txBody>
          <a:bodyPr wrap="square" rtlCol="1">
            <a:spAutoFit/>
          </a:bodyPr>
          <a:lstStyle/>
          <a:p>
            <a:r>
              <a:rPr lang="en-US" sz="1350" b="1" dirty="0"/>
              <a:t>Mean</a:t>
            </a:r>
            <a:endParaRPr lang="fa-IR" sz="1350" b="1" dirty="0"/>
          </a:p>
        </p:txBody>
      </p:sp>
    </p:spTree>
    <p:extLst>
      <p:ext uri="{BB962C8B-B14F-4D97-AF65-F5344CB8AC3E}">
        <p14:creationId xmlns:p14="http://schemas.microsoft.com/office/powerpoint/2010/main" val="105012456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A4FCCA5-1927-432E-9843-B70D798F9C36}"/>
              </a:ext>
            </a:extLst>
          </p:cNvPr>
          <p:cNvPicPr>
            <a:picLocks noChangeAspect="1"/>
          </p:cNvPicPr>
          <p:nvPr/>
        </p:nvPicPr>
        <p:blipFill rotWithShape="1">
          <a:blip r:embed="rId2">
            <a:extLst>
              <a:ext uri="{28A0092B-C50C-407E-A947-70E740481C1C}">
                <a14:useLocalDpi xmlns:a14="http://schemas.microsoft.com/office/drawing/2010/main" val="0"/>
              </a:ext>
            </a:extLst>
          </a:blip>
          <a:srcRect t="10360" r="943" b="6406"/>
          <a:stretch/>
        </p:blipFill>
        <p:spPr>
          <a:xfrm>
            <a:off x="813405" y="1564153"/>
            <a:ext cx="6561584" cy="3608363"/>
          </a:xfrm>
          <a:prstGeom prst="rect">
            <a:avLst/>
          </a:prstGeom>
        </p:spPr>
      </p:pic>
      <p:sp>
        <p:nvSpPr>
          <p:cNvPr id="4" name="TextBox 3">
            <a:extLst>
              <a:ext uri="{FF2B5EF4-FFF2-40B4-BE49-F238E27FC236}">
                <a16:creationId xmlns:a16="http://schemas.microsoft.com/office/drawing/2014/main" id="{15DDAC0F-EEB6-405B-BF77-2ED863FB13E7}"/>
              </a:ext>
            </a:extLst>
          </p:cNvPr>
          <p:cNvSpPr txBox="1"/>
          <p:nvPr/>
        </p:nvSpPr>
        <p:spPr>
          <a:xfrm rot="16200000">
            <a:off x="-338960" y="2965424"/>
            <a:ext cx="2004646" cy="323165"/>
          </a:xfrm>
          <a:prstGeom prst="rect">
            <a:avLst/>
          </a:prstGeom>
          <a:noFill/>
        </p:spPr>
        <p:txBody>
          <a:bodyPr wrap="square" rtlCol="1">
            <a:spAutoFit/>
          </a:bodyPr>
          <a:lstStyle/>
          <a:p>
            <a:pPr algn="ctr" rtl="1"/>
            <a:r>
              <a:rPr lang="fa-IR" sz="1500" b="1" dirty="0">
                <a:solidFill>
                  <a:srgbClr val="FF0000"/>
                </a:solidFill>
              </a:rPr>
              <a:t>فراوانی</a:t>
            </a:r>
          </a:p>
        </p:txBody>
      </p:sp>
      <p:sp>
        <p:nvSpPr>
          <p:cNvPr id="5" name="TextBox 4">
            <a:extLst>
              <a:ext uri="{FF2B5EF4-FFF2-40B4-BE49-F238E27FC236}">
                <a16:creationId xmlns:a16="http://schemas.microsoft.com/office/drawing/2014/main" id="{3312536F-EAF6-4F79-927D-AB648B080B35}"/>
              </a:ext>
            </a:extLst>
          </p:cNvPr>
          <p:cNvSpPr txBox="1"/>
          <p:nvPr/>
        </p:nvSpPr>
        <p:spPr>
          <a:xfrm>
            <a:off x="3049173" y="5088109"/>
            <a:ext cx="2004646" cy="323165"/>
          </a:xfrm>
          <a:prstGeom prst="rect">
            <a:avLst/>
          </a:prstGeom>
          <a:noFill/>
        </p:spPr>
        <p:txBody>
          <a:bodyPr wrap="square" rtlCol="1">
            <a:spAutoFit/>
          </a:bodyPr>
          <a:lstStyle/>
          <a:p>
            <a:pPr algn="ctr" rtl="1"/>
            <a:r>
              <a:rPr lang="fa-IR" sz="1500" b="1" dirty="0">
                <a:solidFill>
                  <a:srgbClr val="FF0000"/>
                </a:solidFill>
              </a:rPr>
              <a:t>نتیجه</a:t>
            </a:r>
          </a:p>
        </p:txBody>
      </p:sp>
      <p:pic>
        <p:nvPicPr>
          <p:cNvPr id="13" name="Picture 12">
            <a:extLst>
              <a:ext uri="{FF2B5EF4-FFF2-40B4-BE49-F238E27FC236}">
                <a16:creationId xmlns:a16="http://schemas.microsoft.com/office/drawing/2014/main" id="{DE8F83DC-83C0-49A0-A8E9-804BEC95BE88}"/>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4629034" y="4409498"/>
            <a:ext cx="2628900" cy="978694"/>
          </a:xfrm>
          <a:prstGeom prst="rect">
            <a:avLst/>
          </a:prstGeom>
        </p:spPr>
      </p:pic>
      <p:sp>
        <p:nvSpPr>
          <p:cNvPr id="2" name="Rectangle 1">
            <a:extLst>
              <a:ext uri="{FF2B5EF4-FFF2-40B4-BE49-F238E27FC236}">
                <a16:creationId xmlns:a16="http://schemas.microsoft.com/office/drawing/2014/main" id="{BDB4D6C4-062E-4178-A973-8DF3C8F307D2}"/>
              </a:ext>
            </a:extLst>
          </p:cNvPr>
          <p:cNvSpPr/>
          <p:nvPr/>
        </p:nvSpPr>
        <p:spPr>
          <a:xfrm>
            <a:off x="1071894" y="1592796"/>
            <a:ext cx="6264696" cy="321612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sz="1350"/>
          </a:p>
        </p:txBody>
      </p:sp>
      <p:cxnSp>
        <p:nvCxnSpPr>
          <p:cNvPr id="10" name="Straight Connector 9">
            <a:extLst>
              <a:ext uri="{FF2B5EF4-FFF2-40B4-BE49-F238E27FC236}">
                <a16:creationId xmlns:a16="http://schemas.microsoft.com/office/drawing/2014/main" id="{B8702017-56B7-4D22-A14F-A4F584F91522}"/>
              </a:ext>
            </a:extLst>
          </p:cNvPr>
          <p:cNvCxnSpPr>
            <a:cxnSpLocks/>
          </p:cNvCxnSpPr>
          <p:nvPr/>
        </p:nvCxnSpPr>
        <p:spPr>
          <a:xfrm flipH="1">
            <a:off x="3802623" y="1965081"/>
            <a:ext cx="13294" cy="2991737"/>
          </a:xfrm>
          <a:prstGeom prst="line">
            <a:avLst/>
          </a:prstGeom>
          <a:ln w="5715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8C19C05D-F10E-4F8E-ACC8-5F5328ECA13E}"/>
              </a:ext>
            </a:extLst>
          </p:cNvPr>
          <p:cNvCxnSpPr>
            <a:cxnSpLocks/>
          </p:cNvCxnSpPr>
          <p:nvPr/>
        </p:nvCxnSpPr>
        <p:spPr>
          <a:xfrm flipH="1">
            <a:off x="5220072" y="2003437"/>
            <a:ext cx="13294" cy="2991737"/>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86E2923A-BE34-43F7-82B2-39B7F544FEA4}"/>
              </a:ext>
            </a:extLst>
          </p:cNvPr>
          <p:cNvCxnSpPr>
            <a:cxnSpLocks/>
          </p:cNvCxnSpPr>
          <p:nvPr/>
        </p:nvCxnSpPr>
        <p:spPr>
          <a:xfrm flipH="1">
            <a:off x="2357754" y="2003437"/>
            <a:ext cx="13294" cy="2991737"/>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sp>
        <p:nvSpPr>
          <p:cNvPr id="19" name="Rectangle 18">
            <a:extLst>
              <a:ext uri="{FF2B5EF4-FFF2-40B4-BE49-F238E27FC236}">
                <a16:creationId xmlns:a16="http://schemas.microsoft.com/office/drawing/2014/main" id="{0BCC8B89-E4C5-4707-8BF9-E291AADBFF93}"/>
              </a:ext>
            </a:extLst>
          </p:cNvPr>
          <p:cNvSpPr/>
          <p:nvPr/>
        </p:nvSpPr>
        <p:spPr>
          <a:xfrm>
            <a:off x="2393265" y="2315226"/>
            <a:ext cx="2826807" cy="2517930"/>
          </a:xfrm>
          <a:prstGeom prst="rect">
            <a:avLst/>
          </a:prstGeom>
          <a:solidFill>
            <a:srgbClr val="00B050">
              <a:alpha val="47000"/>
            </a:srgb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sz="1350" dirty="0"/>
          </a:p>
        </p:txBody>
      </p:sp>
      <p:pic>
        <p:nvPicPr>
          <p:cNvPr id="9" name="Picture 8">
            <a:extLst>
              <a:ext uri="{FF2B5EF4-FFF2-40B4-BE49-F238E27FC236}">
                <a16:creationId xmlns:a16="http://schemas.microsoft.com/office/drawing/2014/main" id="{DF08D3F3-6F89-4629-B4D8-BD5716C86266}"/>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l="16697" t="32053" r="13187" b="15019"/>
          <a:stretch/>
        </p:blipFill>
        <p:spPr>
          <a:xfrm>
            <a:off x="1012927" y="2538660"/>
            <a:ext cx="5532362" cy="2294497"/>
          </a:xfrm>
          <a:prstGeom prst="rect">
            <a:avLst/>
          </a:prstGeom>
        </p:spPr>
      </p:pic>
      <p:sp>
        <p:nvSpPr>
          <p:cNvPr id="16" name="TextBox 15">
            <a:extLst>
              <a:ext uri="{FF2B5EF4-FFF2-40B4-BE49-F238E27FC236}">
                <a16:creationId xmlns:a16="http://schemas.microsoft.com/office/drawing/2014/main" id="{7BE1F24F-C1D8-49AF-B2E3-122499EC39CE}"/>
              </a:ext>
            </a:extLst>
          </p:cNvPr>
          <p:cNvSpPr txBox="1"/>
          <p:nvPr/>
        </p:nvSpPr>
        <p:spPr>
          <a:xfrm>
            <a:off x="3344115" y="1592797"/>
            <a:ext cx="903849" cy="507831"/>
          </a:xfrm>
          <a:prstGeom prst="rect">
            <a:avLst/>
          </a:prstGeom>
          <a:solidFill>
            <a:srgbClr val="00B050"/>
          </a:solidFill>
        </p:spPr>
        <p:txBody>
          <a:bodyPr wrap="square" rtlCol="1">
            <a:spAutoFit/>
          </a:bodyPr>
          <a:lstStyle/>
          <a:p>
            <a:pPr algn="ctr"/>
            <a:r>
              <a:rPr lang="en-US" sz="1350" b="1" dirty="0">
                <a:solidFill>
                  <a:schemeClr val="bg1"/>
                </a:solidFill>
              </a:rPr>
              <a:t>Target</a:t>
            </a:r>
          </a:p>
          <a:p>
            <a:pPr algn="ctr"/>
            <a:r>
              <a:rPr lang="en-US" sz="1350" b="1" dirty="0">
                <a:solidFill>
                  <a:schemeClr val="bg1"/>
                </a:solidFill>
              </a:rPr>
              <a:t>0.50</a:t>
            </a:r>
            <a:endParaRPr lang="fa-IR" sz="1350" b="1" dirty="0">
              <a:solidFill>
                <a:schemeClr val="bg1"/>
              </a:solidFill>
            </a:endParaRPr>
          </a:p>
        </p:txBody>
      </p:sp>
      <p:sp>
        <p:nvSpPr>
          <p:cNvPr id="20" name="TextBox 19">
            <a:extLst>
              <a:ext uri="{FF2B5EF4-FFF2-40B4-BE49-F238E27FC236}">
                <a16:creationId xmlns:a16="http://schemas.microsoft.com/office/drawing/2014/main" id="{89790AE7-CACF-481E-B97F-72E73D508F97}"/>
              </a:ext>
            </a:extLst>
          </p:cNvPr>
          <p:cNvSpPr txBox="1"/>
          <p:nvPr/>
        </p:nvSpPr>
        <p:spPr>
          <a:xfrm>
            <a:off x="2074053" y="1678686"/>
            <a:ext cx="600649" cy="300082"/>
          </a:xfrm>
          <a:prstGeom prst="rect">
            <a:avLst/>
          </a:prstGeom>
          <a:solidFill>
            <a:srgbClr val="FF0000"/>
          </a:solidFill>
        </p:spPr>
        <p:txBody>
          <a:bodyPr wrap="square" rtlCol="1">
            <a:spAutoFit/>
          </a:bodyPr>
          <a:lstStyle/>
          <a:p>
            <a:pPr algn="ctr"/>
            <a:r>
              <a:rPr lang="en-US" sz="1350" b="1" dirty="0">
                <a:solidFill>
                  <a:schemeClr val="bg1"/>
                </a:solidFill>
              </a:rPr>
              <a:t>0.42</a:t>
            </a:r>
            <a:endParaRPr lang="fa-IR" sz="1350" b="1" dirty="0">
              <a:solidFill>
                <a:schemeClr val="bg1"/>
              </a:solidFill>
            </a:endParaRPr>
          </a:p>
        </p:txBody>
      </p:sp>
      <p:sp>
        <p:nvSpPr>
          <p:cNvPr id="21" name="TextBox 20">
            <a:extLst>
              <a:ext uri="{FF2B5EF4-FFF2-40B4-BE49-F238E27FC236}">
                <a16:creationId xmlns:a16="http://schemas.microsoft.com/office/drawing/2014/main" id="{3C76D6D4-48D5-4046-8046-EFE3DE747A2A}"/>
              </a:ext>
            </a:extLst>
          </p:cNvPr>
          <p:cNvSpPr txBox="1"/>
          <p:nvPr/>
        </p:nvSpPr>
        <p:spPr>
          <a:xfrm>
            <a:off x="4943460" y="1693839"/>
            <a:ext cx="600649" cy="300082"/>
          </a:xfrm>
          <a:prstGeom prst="rect">
            <a:avLst/>
          </a:prstGeom>
          <a:solidFill>
            <a:srgbClr val="FF0000"/>
          </a:solidFill>
        </p:spPr>
        <p:txBody>
          <a:bodyPr wrap="square" rtlCol="1">
            <a:spAutoFit/>
          </a:bodyPr>
          <a:lstStyle/>
          <a:p>
            <a:pPr algn="ctr"/>
            <a:r>
              <a:rPr lang="en-US" sz="1350" b="1" dirty="0">
                <a:solidFill>
                  <a:schemeClr val="bg1"/>
                </a:solidFill>
              </a:rPr>
              <a:t>0.58</a:t>
            </a:r>
            <a:endParaRPr lang="fa-IR" sz="1350" b="1" dirty="0">
              <a:solidFill>
                <a:schemeClr val="bg1"/>
              </a:solidFill>
            </a:endParaRPr>
          </a:p>
        </p:txBody>
      </p:sp>
      <p:cxnSp>
        <p:nvCxnSpPr>
          <p:cNvPr id="17" name="Straight Connector 16">
            <a:extLst>
              <a:ext uri="{FF2B5EF4-FFF2-40B4-BE49-F238E27FC236}">
                <a16:creationId xmlns:a16="http://schemas.microsoft.com/office/drawing/2014/main" id="{9FBE966B-C24A-4C00-9153-BF8405C23525}"/>
              </a:ext>
            </a:extLst>
          </p:cNvPr>
          <p:cNvCxnSpPr/>
          <p:nvPr/>
        </p:nvCxnSpPr>
        <p:spPr>
          <a:xfrm>
            <a:off x="3977934" y="2456892"/>
            <a:ext cx="0" cy="2468880"/>
          </a:xfrm>
          <a:prstGeom prst="line">
            <a:avLst/>
          </a:prstGeom>
          <a:ln w="571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18" name="TextBox 17">
            <a:extLst>
              <a:ext uri="{FF2B5EF4-FFF2-40B4-BE49-F238E27FC236}">
                <a16:creationId xmlns:a16="http://schemas.microsoft.com/office/drawing/2014/main" id="{DC693409-B74C-4C9B-8C7E-2E292C7BA916}"/>
              </a:ext>
            </a:extLst>
          </p:cNvPr>
          <p:cNvSpPr txBox="1"/>
          <p:nvPr/>
        </p:nvSpPr>
        <p:spPr>
          <a:xfrm>
            <a:off x="3761910" y="2233899"/>
            <a:ext cx="689652" cy="300082"/>
          </a:xfrm>
          <a:prstGeom prst="rect">
            <a:avLst/>
          </a:prstGeom>
          <a:noFill/>
        </p:spPr>
        <p:txBody>
          <a:bodyPr wrap="square" rtlCol="1">
            <a:spAutoFit/>
          </a:bodyPr>
          <a:lstStyle/>
          <a:p>
            <a:r>
              <a:rPr lang="en-US" sz="1350" b="1" dirty="0"/>
              <a:t>Mean</a:t>
            </a:r>
            <a:endParaRPr lang="fa-IR" sz="1350" b="1" dirty="0"/>
          </a:p>
        </p:txBody>
      </p:sp>
    </p:spTree>
    <p:extLst>
      <p:ext uri="{BB962C8B-B14F-4D97-AF65-F5344CB8AC3E}">
        <p14:creationId xmlns:p14="http://schemas.microsoft.com/office/powerpoint/2010/main" val="644147695"/>
      </p:ext>
    </p:extLst>
  </p:cSld>
  <p:clrMapOvr>
    <a:masterClrMapping/>
  </p:clrMapOvr>
  <p:transition spd="slow">
    <p:wipe dir="d"/>
  </p:transition>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A4FCCA5-1927-432E-9843-B70D798F9C36}"/>
              </a:ext>
            </a:extLst>
          </p:cNvPr>
          <p:cNvPicPr>
            <a:picLocks noChangeAspect="1"/>
          </p:cNvPicPr>
          <p:nvPr/>
        </p:nvPicPr>
        <p:blipFill rotWithShape="1">
          <a:blip r:embed="rId2">
            <a:extLst>
              <a:ext uri="{28A0092B-C50C-407E-A947-70E740481C1C}">
                <a14:useLocalDpi xmlns:a14="http://schemas.microsoft.com/office/drawing/2010/main" val="0"/>
              </a:ext>
            </a:extLst>
          </a:blip>
          <a:srcRect t="10360" r="943" b="6406"/>
          <a:stretch/>
        </p:blipFill>
        <p:spPr>
          <a:xfrm>
            <a:off x="813405" y="1564153"/>
            <a:ext cx="6561584" cy="3608363"/>
          </a:xfrm>
          <a:prstGeom prst="rect">
            <a:avLst/>
          </a:prstGeom>
        </p:spPr>
      </p:pic>
      <p:sp>
        <p:nvSpPr>
          <p:cNvPr id="4" name="TextBox 3">
            <a:extLst>
              <a:ext uri="{FF2B5EF4-FFF2-40B4-BE49-F238E27FC236}">
                <a16:creationId xmlns:a16="http://schemas.microsoft.com/office/drawing/2014/main" id="{15DDAC0F-EEB6-405B-BF77-2ED863FB13E7}"/>
              </a:ext>
            </a:extLst>
          </p:cNvPr>
          <p:cNvSpPr txBox="1"/>
          <p:nvPr/>
        </p:nvSpPr>
        <p:spPr>
          <a:xfrm rot="16200000">
            <a:off x="-338960" y="2965424"/>
            <a:ext cx="2004646" cy="323165"/>
          </a:xfrm>
          <a:prstGeom prst="rect">
            <a:avLst/>
          </a:prstGeom>
          <a:noFill/>
        </p:spPr>
        <p:txBody>
          <a:bodyPr wrap="square" rtlCol="1">
            <a:spAutoFit/>
          </a:bodyPr>
          <a:lstStyle/>
          <a:p>
            <a:pPr algn="ctr" rtl="1"/>
            <a:r>
              <a:rPr lang="fa-IR" sz="1500" b="1" dirty="0">
                <a:solidFill>
                  <a:srgbClr val="FF0000"/>
                </a:solidFill>
              </a:rPr>
              <a:t>فراوانی</a:t>
            </a:r>
          </a:p>
        </p:txBody>
      </p:sp>
      <p:sp>
        <p:nvSpPr>
          <p:cNvPr id="5" name="TextBox 4">
            <a:extLst>
              <a:ext uri="{FF2B5EF4-FFF2-40B4-BE49-F238E27FC236}">
                <a16:creationId xmlns:a16="http://schemas.microsoft.com/office/drawing/2014/main" id="{3312536F-EAF6-4F79-927D-AB648B080B35}"/>
              </a:ext>
            </a:extLst>
          </p:cNvPr>
          <p:cNvSpPr txBox="1"/>
          <p:nvPr/>
        </p:nvSpPr>
        <p:spPr>
          <a:xfrm>
            <a:off x="3049173" y="5088109"/>
            <a:ext cx="2004646" cy="323165"/>
          </a:xfrm>
          <a:prstGeom prst="rect">
            <a:avLst/>
          </a:prstGeom>
          <a:noFill/>
        </p:spPr>
        <p:txBody>
          <a:bodyPr wrap="square" rtlCol="1">
            <a:spAutoFit/>
          </a:bodyPr>
          <a:lstStyle/>
          <a:p>
            <a:pPr algn="ctr" rtl="1"/>
            <a:r>
              <a:rPr lang="fa-IR" sz="1500" b="1" dirty="0">
                <a:solidFill>
                  <a:srgbClr val="FF0000"/>
                </a:solidFill>
              </a:rPr>
              <a:t>نتیجه</a:t>
            </a:r>
          </a:p>
        </p:txBody>
      </p:sp>
      <p:pic>
        <p:nvPicPr>
          <p:cNvPr id="13" name="Picture 12">
            <a:extLst>
              <a:ext uri="{FF2B5EF4-FFF2-40B4-BE49-F238E27FC236}">
                <a16:creationId xmlns:a16="http://schemas.microsoft.com/office/drawing/2014/main" id="{DE8F83DC-83C0-49A0-A8E9-804BEC95BE88}"/>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4629034" y="4409498"/>
            <a:ext cx="2628900" cy="978694"/>
          </a:xfrm>
          <a:prstGeom prst="rect">
            <a:avLst/>
          </a:prstGeom>
        </p:spPr>
      </p:pic>
      <p:sp>
        <p:nvSpPr>
          <p:cNvPr id="2" name="Rectangle 1">
            <a:extLst>
              <a:ext uri="{FF2B5EF4-FFF2-40B4-BE49-F238E27FC236}">
                <a16:creationId xmlns:a16="http://schemas.microsoft.com/office/drawing/2014/main" id="{BDB4D6C4-062E-4178-A973-8DF3C8F307D2}"/>
              </a:ext>
            </a:extLst>
          </p:cNvPr>
          <p:cNvSpPr/>
          <p:nvPr/>
        </p:nvSpPr>
        <p:spPr>
          <a:xfrm>
            <a:off x="1071894" y="1592796"/>
            <a:ext cx="6264696" cy="321612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sz="1350"/>
          </a:p>
        </p:txBody>
      </p:sp>
      <p:cxnSp>
        <p:nvCxnSpPr>
          <p:cNvPr id="10" name="Straight Connector 9">
            <a:extLst>
              <a:ext uri="{FF2B5EF4-FFF2-40B4-BE49-F238E27FC236}">
                <a16:creationId xmlns:a16="http://schemas.microsoft.com/office/drawing/2014/main" id="{B8702017-56B7-4D22-A14F-A4F584F91522}"/>
              </a:ext>
            </a:extLst>
          </p:cNvPr>
          <p:cNvCxnSpPr>
            <a:cxnSpLocks/>
          </p:cNvCxnSpPr>
          <p:nvPr/>
        </p:nvCxnSpPr>
        <p:spPr>
          <a:xfrm flipH="1">
            <a:off x="3802623" y="1965081"/>
            <a:ext cx="13294" cy="2991737"/>
          </a:xfrm>
          <a:prstGeom prst="line">
            <a:avLst/>
          </a:prstGeom>
          <a:ln w="5715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8C19C05D-F10E-4F8E-ACC8-5F5328ECA13E}"/>
              </a:ext>
            </a:extLst>
          </p:cNvPr>
          <p:cNvCxnSpPr>
            <a:cxnSpLocks/>
          </p:cNvCxnSpPr>
          <p:nvPr/>
        </p:nvCxnSpPr>
        <p:spPr>
          <a:xfrm flipH="1">
            <a:off x="5220072" y="2003437"/>
            <a:ext cx="13294" cy="2991737"/>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86E2923A-BE34-43F7-82B2-39B7F544FEA4}"/>
              </a:ext>
            </a:extLst>
          </p:cNvPr>
          <p:cNvCxnSpPr>
            <a:cxnSpLocks/>
          </p:cNvCxnSpPr>
          <p:nvPr/>
        </p:nvCxnSpPr>
        <p:spPr>
          <a:xfrm flipH="1">
            <a:off x="2357754" y="2003437"/>
            <a:ext cx="13294" cy="2991737"/>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sp>
        <p:nvSpPr>
          <p:cNvPr id="19" name="Rectangle 18">
            <a:extLst>
              <a:ext uri="{FF2B5EF4-FFF2-40B4-BE49-F238E27FC236}">
                <a16:creationId xmlns:a16="http://schemas.microsoft.com/office/drawing/2014/main" id="{0BCC8B89-E4C5-4707-8BF9-E291AADBFF93}"/>
              </a:ext>
            </a:extLst>
          </p:cNvPr>
          <p:cNvSpPr/>
          <p:nvPr/>
        </p:nvSpPr>
        <p:spPr>
          <a:xfrm>
            <a:off x="2393265" y="2315226"/>
            <a:ext cx="2826807" cy="2517930"/>
          </a:xfrm>
          <a:prstGeom prst="rect">
            <a:avLst/>
          </a:prstGeom>
          <a:solidFill>
            <a:srgbClr val="00B050">
              <a:alpha val="47000"/>
            </a:srgb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sz="1350" dirty="0"/>
          </a:p>
        </p:txBody>
      </p:sp>
      <p:pic>
        <p:nvPicPr>
          <p:cNvPr id="9" name="Picture 8">
            <a:extLst>
              <a:ext uri="{FF2B5EF4-FFF2-40B4-BE49-F238E27FC236}">
                <a16:creationId xmlns:a16="http://schemas.microsoft.com/office/drawing/2014/main" id="{DF08D3F3-6F89-4629-B4D8-BD5716C86266}"/>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l="16697" t="32053" r="13187" b="15019"/>
          <a:stretch/>
        </p:blipFill>
        <p:spPr>
          <a:xfrm>
            <a:off x="1619672" y="2538660"/>
            <a:ext cx="5532362" cy="2294497"/>
          </a:xfrm>
          <a:prstGeom prst="rect">
            <a:avLst/>
          </a:prstGeom>
        </p:spPr>
      </p:pic>
      <p:sp>
        <p:nvSpPr>
          <p:cNvPr id="16" name="TextBox 15">
            <a:extLst>
              <a:ext uri="{FF2B5EF4-FFF2-40B4-BE49-F238E27FC236}">
                <a16:creationId xmlns:a16="http://schemas.microsoft.com/office/drawing/2014/main" id="{7BE1F24F-C1D8-49AF-B2E3-122499EC39CE}"/>
              </a:ext>
            </a:extLst>
          </p:cNvPr>
          <p:cNvSpPr txBox="1"/>
          <p:nvPr/>
        </p:nvSpPr>
        <p:spPr>
          <a:xfrm>
            <a:off x="3344115" y="1592797"/>
            <a:ext cx="903849" cy="507831"/>
          </a:xfrm>
          <a:prstGeom prst="rect">
            <a:avLst/>
          </a:prstGeom>
          <a:solidFill>
            <a:srgbClr val="00B050"/>
          </a:solidFill>
        </p:spPr>
        <p:txBody>
          <a:bodyPr wrap="square" rtlCol="1">
            <a:spAutoFit/>
          </a:bodyPr>
          <a:lstStyle/>
          <a:p>
            <a:pPr algn="ctr"/>
            <a:r>
              <a:rPr lang="en-US" sz="1350" b="1" dirty="0">
                <a:solidFill>
                  <a:schemeClr val="bg1"/>
                </a:solidFill>
              </a:rPr>
              <a:t>Target</a:t>
            </a:r>
          </a:p>
          <a:p>
            <a:pPr algn="ctr"/>
            <a:r>
              <a:rPr lang="en-US" sz="1350" b="1" dirty="0">
                <a:solidFill>
                  <a:schemeClr val="bg1"/>
                </a:solidFill>
              </a:rPr>
              <a:t>0.50</a:t>
            </a:r>
            <a:endParaRPr lang="fa-IR" sz="1350" b="1" dirty="0">
              <a:solidFill>
                <a:schemeClr val="bg1"/>
              </a:solidFill>
            </a:endParaRPr>
          </a:p>
        </p:txBody>
      </p:sp>
      <p:sp>
        <p:nvSpPr>
          <p:cNvPr id="20" name="TextBox 19">
            <a:extLst>
              <a:ext uri="{FF2B5EF4-FFF2-40B4-BE49-F238E27FC236}">
                <a16:creationId xmlns:a16="http://schemas.microsoft.com/office/drawing/2014/main" id="{89790AE7-CACF-481E-B97F-72E73D508F97}"/>
              </a:ext>
            </a:extLst>
          </p:cNvPr>
          <p:cNvSpPr txBox="1"/>
          <p:nvPr/>
        </p:nvSpPr>
        <p:spPr>
          <a:xfrm>
            <a:off x="2074053" y="1678686"/>
            <a:ext cx="600649" cy="300082"/>
          </a:xfrm>
          <a:prstGeom prst="rect">
            <a:avLst/>
          </a:prstGeom>
          <a:solidFill>
            <a:srgbClr val="FF0000"/>
          </a:solidFill>
        </p:spPr>
        <p:txBody>
          <a:bodyPr wrap="square" rtlCol="1">
            <a:spAutoFit/>
          </a:bodyPr>
          <a:lstStyle/>
          <a:p>
            <a:pPr algn="ctr"/>
            <a:r>
              <a:rPr lang="en-US" sz="1350" b="1" dirty="0">
                <a:solidFill>
                  <a:schemeClr val="bg1"/>
                </a:solidFill>
              </a:rPr>
              <a:t>0.42</a:t>
            </a:r>
            <a:endParaRPr lang="fa-IR" sz="1350" b="1" dirty="0">
              <a:solidFill>
                <a:schemeClr val="bg1"/>
              </a:solidFill>
            </a:endParaRPr>
          </a:p>
        </p:txBody>
      </p:sp>
      <p:sp>
        <p:nvSpPr>
          <p:cNvPr id="21" name="TextBox 20">
            <a:extLst>
              <a:ext uri="{FF2B5EF4-FFF2-40B4-BE49-F238E27FC236}">
                <a16:creationId xmlns:a16="http://schemas.microsoft.com/office/drawing/2014/main" id="{3C76D6D4-48D5-4046-8046-EFE3DE747A2A}"/>
              </a:ext>
            </a:extLst>
          </p:cNvPr>
          <p:cNvSpPr txBox="1"/>
          <p:nvPr/>
        </p:nvSpPr>
        <p:spPr>
          <a:xfrm>
            <a:off x="4943460" y="1693839"/>
            <a:ext cx="600649" cy="300082"/>
          </a:xfrm>
          <a:prstGeom prst="rect">
            <a:avLst/>
          </a:prstGeom>
          <a:solidFill>
            <a:srgbClr val="FF0000"/>
          </a:solidFill>
        </p:spPr>
        <p:txBody>
          <a:bodyPr wrap="square" rtlCol="1">
            <a:spAutoFit/>
          </a:bodyPr>
          <a:lstStyle/>
          <a:p>
            <a:pPr algn="ctr"/>
            <a:r>
              <a:rPr lang="en-US" sz="1350" b="1" dirty="0">
                <a:solidFill>
                  <a:schemeClr val="bg1"/>
                </a:solidFill>
              </a:rPr>
              <a:t>0.58</a:t>
            </a:r>
            <a:endParaRPr lang="fa-IR" sz="1350" b="1" dirty="0">
              <a:solidFill>
                <a:schemeClr val="bg1"/>
              </a:solidFill>
            </a:endParaRPr>
          </a:p>
        </p:txBody>
      </p:sp>
      <p:cxnSp>
        <p:nvCxnSpPr>
          <p:cNvPr id="17" name="Straight Connector 16">
            <a:extLst>
              <a:ext uri="{FF2B5EF4-FFF2-40B4-BE49-F238E27FC236}">
                <a16:creationId xmlns:a16="http://schemas.microsoft.com/office/drawing/2014/main" id="{9FBE966B-C24A-4C00-9153-BF8405C23525}"/>
              </a:ext>
            </a:extLst>
          </p:cNvPr>
          <p:cNvCxnSpPr/>
          <p:nvPr/>
        </p:nvCxnSpPr>
        <p:spPr>
          <a:xfrm>
            <a:off x="4584679" y="2456892"/>
            <a:ext cx="0" cy="2468880"/>
          </a:xfrm>
          <a:prstGeom prst="line">
            <a:avLst/>
          </a:prstGeom>
          <a:ln w="571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18" name="TextBox 17">
            <a:extLst>
              <a:ext uri="{FF2B5EF4-FFF2-40B4-BE49-F238E27FC236}">
                <a16:creationId xmlns:a16="http://schemas.microsoft.com/office/drawing/2014/main" id="{DC693409-B74C-4C9B-8C7E-2E292C7BA916}"/>
              </a:ext>
            </a:extLst>
          </p:cNvPr>
          <p:cNvSpPr txBox="1"/>
          <p:nvPr/>
        </p:nvSpPr>
        <p:spPr>
          <a:xfrm>
            <a:off x="3761910" y="2233899"/>
            <a:ext cx="689652" cy="300082"/>
          </a:xfrm>
          <a:prstGeom prst="rect">
            <a:avLst/>
          </a:prstGeom>
          <a:noFill/>
        </p:spPr>
        <p:txBody>
          <a:bodyPr wrap="square" rtlCol="1">
            <a:spAutoFit/>
          </a:bodyPr>
          <a:lstStyle/>
          <a:p>
            <a:r>
              <a:rPr lang="en-US" sz="1350" b="1" dirty="0"/>
              <a:t>Mean</a:t>
            </a:r>
            <a:endParaRPr lang="fa-IR" sz="1350" b="1" dirty="0"/>
          </a:p>
        </p:txBody>
      </p:sp>
      <p:sp>
        <p:nvSpPr>
          <p:cNvPr id="22" name="TextBox 21">
            <a:extLst>
              <a:ext uri="{FF2B5EF4-FFF2-40B4-BE49-F238E27FC236}">
                <a16:creationId xmlns:a16="http://schemas.microsoft.com/office/drawing/2014/main" id="{7A8FAEB9-6593-4E7B-A472-BED53D069EBA}"/>
              </a:ext>
            </a:extLst>
          </p:cNvPr>
          <p:cNvSpPr txBox="1"/>
          <p:nvPr/>
        </p:nvSpPr>
        <p:spPr>
          <a:xfrm>
            <a:off x="135768" y="-1107504"/>
            <a:ext cx="8631588" cy="1015663"/>
          </a:xfrm>
          <a:prstGeom prst="rect">
            <a:avLst/>
          </a:prstGeom>
          <a:noFill/>
        </p:spPr>
        <p:txBody>
          <a:bodyPr wrap="square" rtlCol="1">
            <a:spAutoFit/>
          </a:bodyPr>
          <a:lstStyle/>
          <a:p>
            <a:r>
              <a:rPr lang="en-US" sz="2000" b="1" dirty="0">
                <a:solidFill>
                  <a:schemeClr val="accent4">
                    <a:lumMod val="50000"/>
                  </a:schemeClr>
                </a:solidFill>
                <a:effectLst/>
                <a:latin typeface="Calibri" panose="020F0502020204030204" pitchFamily="34" charset="0"/>
                <a:ea typeface="Calibri" panose="020F0502020204030204" pitchFamily="34" charset="0"/>
                <a:cs typeface="Arial" panose="020B0604020202020204" pitchFamily="34" charset="0"/>
              </a:rPr>
              <a:t>Westgard JO, Carey RN, Wold S. </a:t>
            </a:r>
          </a:p>
          <a:p>
            <a:r>
              <a:rPr lang="en-US" sz="2000" b="1" dirty="0">
                <a:solidFill>
                  <a:schemeClr val="accent3">
                    <a:lumMod val="75000"/>
                  </a:schemeClr>
                </a:solidFill>
                <a:effectLst/>
                <a:latin typeface="Calibri" panose="020F0502020204030204" pitchFamily="34" charset="0"/>
                <a:ea typeface="Calibri" panose="020F0502020204030204" pitchFamily="34" charset="0"/>
                <a:cs typeface="Arial" panose="020B0604020202020204" pitchFamily="34" charset="0"/>
              </a:rPr>
              <a:t>Criteria for judging precision and accuracy in method development and evaluation. Clin Chem 1974;20:825 33.</a:t>
            </a:r>
            <a:endParaRPr lang="fa-IR" sz="2000" b="1" dirty="0">
              <a:solidFill>
                <a:schemeClr val="accent3">
                  <a:lumMod val="75000"/>
                </a:schemeClr>
              </a:solidFill>
            </a:endParaRPr>
          </a:p>
        </p:txBody>
      </p:sp>
    </p:spTree>
    <p:extLst>
      <p:ext uri="{BB962C8B-B14F-4D97-AF65-F5344CB8AC3E}">
        <p14:creationId xmlns:p14="http://schemas.microsoft.com/office/powerpoint/2010/main" val="303419961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A4FCCA5-1927-432E-9843-B70D798F9C36}"/>
              </a:ext>
            </a:extLst>
          </p:cNvPr>
          <p:cNvPicPr>
            <a:picLocks noChangeAspect="1"/>
          </p:cNvPicPr>
          <p:nvPr/>
        </p:nvPicPr>
        <p:blipFill rotWithShape="1">
          <a:blip r:embed="rId2">
            <a:extLst>
              <a:ext uri="{28A0092B-C50C-407E-A947-70E740481C1C}">
                <a14:useLocalDpi xmlns:a14="http://schemas.microsoft.com/office/drawing/2010/main" val="0"/>
              </a:ext>
            </a:extLst>
          </a:blip>
          <a:srcRect t="10360" r="943" b="6406"/>
          <a:stretch/>
        </p:blipFill>
        <p:spPr>
          <a:xfrm>
            <a:off x="813405" y="3038263"/>
            <a:ext cx="6561584" cy="3608363"/>
          </a:xfrm>
          <a:prstGeom prst="rect">
            <a:avLst/>
          </a:prstGeom>
        </p:spPr>
      </p:pic>
      <p:sp>
        <p:nvSpPr>
          <p:cNvPr id="4" name="TextBox 3">
            <a:extLst>
              <a:ext uri="{FF2B5EF4-FFF2-40B4-BE49-F238E27FC236}">
                <a16:creationId xmlns:a16="http://schemas.microsoft.com/office/drawing/2014/main" id="{15DDAC0F-EEB6-405B-BF77-2ED863FB13E7}"/>
              </a:ext>
            </a:extLst>
          </p:cNvPr>
          <p:cNvSpPr txBox="1"/>
          <p:nvPr/>
        </p:nvSpPr>
        <p:spPr>
          <a:xfrm rot="16200000">
            <a:off x="-338960" y="4439534"/>
            <a:ext cx="2004646" cy="323165"/>
          </a:xfrm>
          <a:prstGeom prst="rect">
            <a:avLst/>
          </a:prstGeom>
          <a:noFill/>
        </p:spPr>
        <p:txBody>
          <a:bodyPr wrap="square" rtlCol="1">
            <a:spAutoFit/>
          </a:bodyPr>
          <a:lstStyle/>
          <a:p>
            <a:pPr algn="ctr" rtl="1"/>
            <a:r>
              <a:rPr lang="fa-IR" sz="1500" b="1" dirty="0">
                <a:solidFill>
                  <a:srgbClr val="FF0000"/>
                </a:solidFill>
              </a:rPr>
              <a:t>فراوانی</a:t>
            </a:r>
          </a:p>
        </p:txBody>
      </p:sp>
      <p:sp>
        <p:nvSpPr>
          <p:cNvPr id="5" name="TextBox 4">
            <a:extLst>
              <a:ext uri="{FF2B5EF4-FFF2-40B4-BE49-F238E27FC236}">
                <a16:creationId xmlns:a16="http://schemas.microsoft.com/office/drawing/2014/main" id="{3312536F-EAF6-4F79-927D-AB648B080B35}"/>
              </a:ext>
            </a:extLst>
          </p:cNvPr>
          <p:cNvSpPr txBox="1"/>
          <p:nvPr/>
        </p:nvSpPr>
        <p:spPr>
          <a:xfrm>
            <a:off x="3049173" y="6562219"/>
            <a:ext cx="2004646" cy="323165"/>
          </a:xfrm>
          <a:prstGeom prst="rect">
            <a:avLst/>
          </a:prstGeom>
          <a:noFill/>
        </p:spPr>
        <p:txBody>
          <a:bodyPr wrap="square" rtlCol="1">
            <a:spAutoFit/>
          </a:bodyPr>
          <a:lstStyle/>
          <a:p>
            <a:pPr algn="ctr" rtl="1"/>
            <a:r>
              <a:rPr lang="fa-IR" sz="1500" b="1" dirty="0">
                <a:solidFill>
                  <a:srgbClr val="FF0000"/>
                </a:solidFill>
              </a:rPr>
              <a:t>نتیجه</a:t>
            </a:r>
          </a:p>
        </p:txBody>
      </p:sp>
      <p:pic>
        <p:nvPicPr>
          <p:cNvPr id="13" name="Picture 12">
            <a:extLst>
              <a:ext uri="{FF2B5EF4-FFF2-40B4-BE49-F238E27FC236}">
                <a16:creationId xmlns:a16="http://schemas.microsoft.com/office/drawing/2014/main" id="{DE8F83DC-83C0-49A0-A8E9-804BEC95BE88}"/>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4629034" y="5883608"/>
            <a:ext cx="2628900" cy="978694"/>
          </a:xfrm>
          <a:prstGeom prst="rect">
            <a:avLst/>
          </a:prstGeom>
        </p:spPr>
      </p:pic>
      <p:sp>
        <p:nvSpPr>
          <p:cNvPr id="2" name="Rectangle 1">
            <a:extLst>
              <a:ext uri="{FF2B5EF4-FFF2-40B4-BE49-F238E27FC236}">
                <a16:creationId xmlns:a16="http://schemas.microsoft.com/office/drawing/2014/main" id="{BDB4D6C4-062E-4178-A973-8DF3C8F307D2}"/>
              </a:ext>
            </a:extLst>
          </p:cNvPr>
          <p:cNvSpPr/>
          <p:nvPr/>
        </p:nvSpPr>
        <p:spPr>
          <a:xfrm>
            <a:off x="1071894" y="3066906"/>
            <a:ext cx="6264696" cy="321612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sz="1350"/>
          </a:p>
        </p:txBody>
      </p:sp>
      <p:cxnSp>
        <p:nvCxnSpPr>
          <p:cNvPr id="10" name="Straight Connector 9">
            <a:extLst>
              <a:ext uri="{FF2B5EF4-FFF2-40B4-BE49-F238E27FC236}">
                <a16:creationId xmlns:a16="http://schemas.microsoft.com/office/drawing/2014/main" id="{B8702017-56B7-4D22-A14F-A4F584F91522}"/>
              </a:ext>
            </a:extLst>
          </p:cNvPr>
          <p:cNvCxnSpPr>
            <a:cxnSpLocks/>
          </p:cNvCxnSpPr>
          <p:nvPr/>
        </p:nvCxnSpPr>
        <p:spPr>
          <a:xfrm flipH="1">
            <a:off x="3802623" y="3439191"/>
            <a:ext cx="13294" cy="2991737"/>
          </a:xfrm>
          <a:prstGeom prst="line">
            <a:avLst/>
          </a:prstGeom>
          <a:ln w="5715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8C19C05D-F10E-4F8E-ACC8-5F5328ECA13E}"/>
              </a:ext>
            </a:extLst>
          </p:cNvPr>
          <p:cNvCxnSpPr>
            <a:cxnSpLocks/>
          </p:cNvCxnSpPr>
          <p:nvPr/>
        </p:nvCxnSpPr>
        <p:spPr>
          <a:xfrm flipH="1">
            <a:off x="5220072" y="3477547"/>
            <a:ext cx="13294" cy="2991737"/>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86E2923A-BE34-43F7-82B2-39B7F544FEA4}"/>
              </a:ext>
            </a:extLst>
          </p:cNvPr>
          <p:cNvCxnSpPr>
            <a:cxnSpLocks/>
          </p:cNvCxnSpPr>
          <p:nvPr/>
        </p:nvCxnSpPr>
        <p:spPr>
          <a:xfrm flipH="1">
            <a:off x="2357754" y="3477547"/>
            <a:ext cx="13294" cy="2991737"/>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sp>
        <p:nvSpPr>
          <p:cNvPr id="19" name="Rectangle 18">
            <a:extLst>
              <a:ext uri="{FF2B5EF4-FFF2-40B4-BE49-F238E27FC236}">
                <a16:creationId xmlns:a16="http://schemas.microsoft.com/office/drawing/2014/main" id="{0BCC8B89-E4C5-4707-8BF9-E291AADBFF93}"/>
              </a:ext>
            </a:extLst>
          </p:cNvPr>
          <p:cNvSpPr/>
          <p:nvPr/>
        </p:nvSpPr>
        <p:spPr>
          <a:xfrm>
            <a:off x="2393265" y="3789336"/>
            <a:ext cx="2826807" cy="2517930"/>
          </a:xfrm>
          <a:prstGeom prst="rect">
            <a:avLst/>
          </a:prstGeom>
          <a:solidFill>
            <a:srgbClr val="00B050">
              <a:alpha val="47000"/>
            </a:srgb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sz="1350" dirty="0"/>
          </a:p>
        </p:txBody>
      </p:sp>
      <p:pic>
        <p:nvPicPr>
          <p:cNvPr id="9" name="Picture 8">
            <a:extLst>
              <a:ext uri="{FF2B5EF4-FFF2-40B4-BE49-F238E27FC236}">
                <a16:creationId xmlns:a16="http://schemas.microsoft.com/office/drawing/2014/main" id="{DF08D3F3-6F89-4629-B4D8-BD5716C86266}"/>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l="16697" t="32053" r="13187" b="15019"/>
          <a:stretch/>
        </p:blipFill>
        <p:spPr>
          <a:xfrm>
            <a:off x="1619672" y="4012770"/>
            <a:ext cx="5532362" cy="2294497"/>
          </a:xfrm>
          <a:prstGeom prst="rect">
            <a:avLst/>
          </a:prstGeom>
        </p:spPr>
      </p:pic>
      <p:sp>
        <p:nvSpPr>
          <p:cNvPr id="16" name="TextBox 15">
            <a:extLst>
              <a:ext uri="{FF2B5EF4-FFF2-40B4-BE49-F238E27FC236}">
                <a16:creationId xmlns:a16="http://schemas.microsoft.com/office/drawing/2014/main" id="{7BE1F24F-C1D8-49AF-B2E3-122499EC39CE}"/>
              </a:ext>
            </a:extLst>
          </p:cNvPr>
          <p:cNvSpPr txBox="1"/>
          <p:nvPr/>
        </p:nvSpPr>
        <p:spPr>
          <a:xfrm>
            <a:off x="3344115" y="3066907"/>
            <a:ext cx="903849" cy="507831"/>
          </a:xfrm>
          <a:prstGeom prst="rect">
            <a:avLst/>
          </a:prstGeom>
          <a:solidFill>
            <a:srgbClr val="00B050"/>
          </a:solidFill>
        </p:spPr>
        <p:txBody>
          <a:bodyPr wrap="square" rtlCol="1">
            <a:spAutoFit/>
          </a:bodyPr>
          <a:lstStyle/>
          <a:p>
            <a:pPr algn="ctr"/>
            <a:r>
              <a:rPr lang="en-US" sz="1350" b="1" dirty="0">
                <a:solidFill>
                  <a:schemeClr val="bg1"/>
                </a:solidFill>
              </a:rPr>
              <a:t>Target</a:t>
            </a:r>
          </a:p>
          <a:p>
            <a:pPr algn="ctr"/>
            <a:r>
              <a:rPr lang="en-US" sz="1350" b="1" dirty="0">
                <a:solidFill>
                  <a:schemeClr val="bg1"/>
                </a:solidFill>
              </a:rPr>
              <a:t>0.50</a:t>
            </a:r>
            <a:endParaRPr lang="fa-IR" sz="1350" b="1" dirty="0">
              <a:solidFill>
                <a:schemeClr val="bg1"/>
              </a:solidFill>
            </a:endParaRPr>
          </a:p>
        </p:txBody>
      </p:sp>
      <p:sp>
        <p:nvSpPr>
          <p:cNvPr id="20" name="TextBox 19">
            <a:extLst>
              <a:ext uri="{FF2B5EF4-FFF2-40B4-BE49-F238E27FC236}">
                <a16:creationId xmlns:a16="http://schemas.microsoft.com/office/drawing/2014/main" id="{89790AE7-CACF-481E-B97F-72E73D508F97}"/>
              </a:ext>
            </a:extLst>
          </p:cNvPr>
          <p:cNvSpPr txBox="1"/>
          <p:nvPr/>
        </p:nvSpPr>
        <p:spPr>
          <a:xfrm>
            <a:off x="2074053" y="3152796"/>
            <a:ext cx="600649" cy="300082"/>
          </a:xfrm>
          <a:prstGeom prst="rect">
            <a:avLst/>
          </a:prstGeom>
          <a:solidFill>
            <a:srgbClr val="FF0000"/>
          </a:solidFill>
        </p:spPr>
        <p:txBody>
          <a:bodyPr wrap="square" rtlCol="1">
            <a:spAutoFit/>
          </a:bodyPr>
          <a:lstStyle/>
          <a:p>
            <a:pPr algn="ctr"/>
            <a:r>
              <a:rPr lang="en-US" sz="1350" b="1" dirty="0">
                <a:solidFill>
                  <a:schemeClr val="bg1"/>
                </a:solidFill>
              </a:rPr>
              <a:t>0.42</a:t>
            </a:r>
            <a:endParaRPr lang="fa-IR" sz="1350" b="1" dirty="0">
              <a:solidFill>
                <a:schemeClr val="bg1"/>
              </a:solidFill>
            </a:endParaRPr>
          </a:p>
        </p:txBody>
      </p:sp>
      <p:sp>
        <p:nvSpPr>
          <p:cNvPr id="21" name="TextBox 20">
            <a:extLst>
              <a:ext uri="{FF2B5EF4-FFF2-40B4-BE49-F238E27FC236}">
                <a16:creationId xmlns:a16="http://schemas.microsoft.com/office/drawing/2014/main" id="{3C76D6D4-48D5-4046-8046-EFE3DE747A2A}"/>
              </a:ext>
            </a:extLst>
          </p:cNvPr>
          <p:cNvSpPr txBox="1"/>
          <p:nvPr/>
        </p:nvSpPr>
        <p:spPr>
          <a:xfrm>
            <a:off x="4943460" y="3167949"/>
            <a:ext cx="600649" cy="300082"/>
          </a:xfrm>
          <a:prstGeom prst="rect">
            <a:avLst/>
          </a:prstGeom>
          <a:solidFill>
            <a:srgbClr val="FF0000"/>
          </a:solidFill>
        </p:spPr>
        <p:txBody>
          <a:bodyPr wrap="square" rtlCol="1">
            <a:spAutoFit/>
          </a:bodyPr>
          <a:lstStyle/>
          <a:p>
            <a:pPr algn="ctr"/>
            <a:r>
              <a:rPr lang="en-US" sz="1350" b="1" dirty="0">
                <a:solidFill>
                  <a:schemeClr val="bg1"/>
                </a:solidFill>
              </a:rPr>
              <a:t>0.58</a:t>
            </a:r>
            <a:endParaRPr lang="fa-IR" sz="1350" b="1" dirty="0">
              <a:solidFill>
                <a:schemeClr val="bg1"/>
              </a:solidFill>
            </a:endParaRPr>
          </a:p>
        </p:txBody>
      </p:sp>
      <p:cxnSp>
        <p:nvCxnSpPr>
          <p:cNvPr id="17" name="Straight Connector 16">
            <a:extLst>
              <a:ext uri="{FF2B5EF4-FFF2-40B4-BE49-F238E27FC236}">
                <a16:creationId xmlns:a16="http://schemas.microsoft.com/office/drawing/2014/main" id="{9FBE966B-C24A-4C00-9153-BF8405C23525}"/>
              </a:ext>
            </a:extLst>
          </p:cNvPr>
          <p:cNvCxnSpPr/>
          <p:nvPr/>
        </p:nvCxnSpPr>
        <p:spPr>
          <a:xfrm>
            <a:off x="4584679" y="3931002"/>
            <a:ext cx="0" cy="2468880"/>
          </a:xfrm>
          <a:prstGeom prst="line">
            <a:avLst/>
          </a:prstGeom>
          <a:ln w="571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18" name="TextBox 17">
            <a:extLst>
              <a:ext uri="{FF2B5EF4-FFF2-40B4-BE49-F238E27FC236}">
                <a16:creationId xmlns:a16="http://schemas.microsoft.com/office/drawing/2014/main" id="{DC693409-B74C-4C9B-8C7E-2E292C7BA916}"/>
              </a:ext>
            </a:extLst>
          </p:cNvPr>
          <p:cNvSpPr txBox="1"/>
          <p:nvPr/>
        </p:nvSpPr>
        <p:spPr>
          <a:xfrm>
            <a:off x="3761910" y="3708009"/>
            <a:ext cx="689652" cy="300082"/>
          </a:xfrm>
          <a:prstGeom prst="rect">
            <a:avLst/>
          </a:prstGeom>
          <a:noFill/>
        </p:spPr>
        <p:txBody>
          <a:bodyPr wrap="square" rtlCol="1">
            <a:spAutoFit/>
          </a:bodyPr>
          <a:lstStyle/>
          <a:p>
            <a:r>
              <a:rPr lang="en-US" sz="1350" b="1" dirty="0"/>
              <a:t>Mean</a:t>
            </a:r>
            <a:endParaRPr lang="fa-IR" sz="1350" b="1" dirty="0"/>
          </a:p>
        </p:txBody>
      </p:sp>
      <p:sp>
        <p:nvSpPr>
          <p:cNvPr id="22" name="TextBox 21">
            <a:extLst>
              <a:ext uri="{FF2B5EF4-FFF2-40B4-BE49-F238E27FC236}">
                <a16:creationId xmlns:a16="http://schemas.microsoft.com/office/drawing/2014/main" id="{37852CFC-EAF4-40F5-8FEC-88207787F69B}"/>
              </a:ext>
            </a:extLst>
          </p:cNvPr>
          <p:cNvSpPr txBox="1"/>
          <p:nvPr/>
        </p:nvSpPr>
        <p:spPr>
          <a:xfrm>
            <a:off x="135768" y="237516"/>
            <a:ext cx="8631588" cy="1015663"/>
          </a:xfrm>
          <a:prstGeom prst="rect">
            <a:avLst/>
          </a:prstGeom>
          <a:noFill/>
        </p:spPr>
        <p:txBody>
          <a:bodyPr wrap="square" rtlCol="1">
            <a:spAutoFit/>
          </a:bodyPr>
          <a:lstStyle/>
          <a:p>
            <a:r>
              <a:rPr lang="en-US" sz="2000" b="1" dirty="0">
                <a:solidFill>
                  <a:schemeClr val="accent4">
                    <a:lumMod val="50000"/>
                  </a:schemeClr>
                </a:solidFill>
                <a:effectLst/>
                <a:latin typeface="Calibri" panose="020F0502020204030204" pitchFamily="34" charset="0"/>
                <a:ea typeface="Calibri" panose="020F0502020204030204" pitchFamily="34" charset="0"/>
                <a:cs typeface="Arial" panose="020B0604020202020204" pitchFamily="34" charset="0"/>
              </a:rPr>
              <a:t>Westgard JO, Carey RN, Wold S. </a:t>
            </a:r>
          </a:p>
          <a:p>
            <a:r>
              <a:rPr lang="en-US" sz="2000" b="1" dirty="0">
                <a:solidFill>
                  <a:schemeClr val="accent3">
                    <a:lumMod val="75000"/>
                  </a:schemeClr>
                </a:solidFill>
                <a:effectLst/>
                <a:latin typeface="Calibri" panose="020F0502020204030204" pitchFamily="34" charset="0"/>
                <a:ea typeface="Calibri" panose="020F0502020204030204" pitchFamily="34" charset="0"/>
                <a:cs typeface="Arial" panose="020B0604020202020204" pitchFamily="34" charset="0"/>
              </a:rPr>
              <a:t>Criteria for judging precision and accuracy in method development and evaluation. Clin Chem 1974;20:825 33.</a:t>
            </a:r>
            <a:endParaRPr lang="fa-IR" sz="2000" b="1" dirty="0">
              <a:solidFill>
                <a:schemeClr val="accent3">
                  <a:lumMod val="75000"/>
                </a:schemeClr>
              </a:solidFill>
            </a:endParaRPr>
          </a:p>
        </p:txBody>
      </p:sp>
      <p:sp>
        <p:nvSpPr>
          <p:cNvPr id="23" name="TextBox 22">
            <a:extLst>
              <a:ext uri="{FF2B5EF4-FFF2-40B4-BE49-F238E27FC236}">
                <a16:creationId xmlns:a16="http://schemas.microsoft.com/office/drawing/2014/main" id="{A5653388-C91B-44D1-9E55-63B44384B172}"/>
              </a:ext>
            </a:extLst>
          </p:cNvPr>
          <p:cNvSpPr txBox="1"/>
          <p:nvPr/>
        </p:nvSpPr>
        <p:spPr>
          <a:xfrm>
            <a:off x="2440883" y="1575397"/>
            <a:ext cx="3651556" cy="707886"/>
          </a:xfrm>
          <a:prstGeom prst="rect">
            <a:avLst/>
          </a:prstGeom>
          <a:solidFill>
            <a:srgbClr val="FFFF00"/>
          </a:solidFill>
          <a:ln>
            <a:solidFill>
              <a:schemeClr val="tx1"/>
            </a:solidFill>
          </a:ln>
          <a:effectLst>
            <a:outerShdw blurRad="50800" dist="38100" dir="2700000" algn="tl" rotWithShape="0">
              <a:prstClr val="black">
                <a:alpha val="40000"/>
              </a:prstClr>
            </a:outerShdw>
          </a:effectLst>
        </p:spPr>
        <p:txBody>
          <a:bodyPr wrap="square" rtlCol="1">
            <a:spAutoFit/>
          </a:bodyPr>
          <a:lstStyle/>
          <a:p>
            <a:pPr algn="ctr" rtl="1"/>
            <a:r>
              <a:rPr lang="en-US" sz="4000" b="1" i="1" dirty="0">
                <a:solidFill>
                  <a:schemeClr val="accent4">
                    <a:lumMod val="50000"/>
                  </a:schemeClr>
                </a:solidFill>
              </a:rPr>
              <a:t>TAE = |B| + 2SD</a:t>
            </a:r>
            <a:endParaRPr lang="fa-IR" sz="4000" b="1" i="1" dirty="0">
              <a:solidFill>
                <a:schemeClr val="accent4">
                  <a:lumMod val="50000"/>
                </a:schemeClr>
              </a:solidFill>
            </a:endParaRPr>
          </a:p>
        </p:txBody>
      </p:sp>
    </p:spTree>
    <p:extLst>
      <p:ext uri="{BB962C8B-B14F-4D97-AF65-F5344CB8AC3E}">
        <p14:creationId xmlns:p14="http://schemas.microsoft.com/office/powerpoint/2010/main" val="93929845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wipe(down)">
                                      <p:cBhvr>
                                        <p:cTn id="7" dur="580">
                                          <p:stCondLst>
                                            <p:cond delay="0"/>
                                          </p:stCondLst>
                                        </p:cTn>
                                        <p:tgtEl>
                                          <p:spTgt spid="23"/>
                                        </p:tgtEl>
                                      </p:cBhvr>
                                    </p:animEffect>
                                    <p:anim calcmode="lin" valueType="num">
                                      <p:cBhvr>
                                        <p:cTn id="8" dur="1822" tmFilter="0,0; 0.14,0.36; 0.43,0.73; 0.71,0.91; 1.0,1.0">
                                          <p:stCondLst>
                                            <p:cond delay="0"/>
                                          </p:stCondLst>
                                        </p:cTn>
                                        <p:tgtEl>
                                          <p:spTgt spid="23"/>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3"/>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3"/>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3"/>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3"/>
                                        </p:tgtEl>
                                        <p:attrNameLst>
                                          <p:attrName>ppt_y</p:attrName>
                                        </p:attrNameLst>
                                      </p:cBhvr>
                                      <p:tavLst>
                                        <p:tav tm="0" fmla="#ppt_y-sin(pi*$)/81">
                                          <p:val>
                                            <p:fltVal val="0"/>
                                          </p:val>
                                        </p:tav>
                                        <p:tav tm="100000">
                                          <p:val>
                                            <p:fltVal val="1"/>
                                          </p:val>
                                        </p:tav>
                                      </p:tavLst>
                                    </p:anim>
                                    <p:animScale>
                                      <p:cBhvr>
                                        <p:cTn id="13" dur="26">
                                          <p:stCondLst>
                                            <p:cond delay="650"/>
                                          </p:stCondLst>
                                        </p:cTn>
                                        <p:tgtEl>
                                          <p:spTgt spid="23"/>
                                        </p:tgtEl>
                                      </p:cBhvr>
                                      <p:to x="100000" y="60000"/>
                                    </p:animScale>
                                    <p:animScale>
                                      <p:cBhvr>
                                        <p:cTn id="14" dur="166" decel="50000">
                                          <p:stCondLst>
                                            <p:cond delay="676"/>
                                          </p:stCondLst>
                                        </p:cTn>
                                        <p:tgtEl>
                                          <p:spTgt spid="23"/>
                                        </p:tgtEl>
                                      </p:cBhvr>
                                      <p:to x="100000" y="100000"/>
                                    </p:animScale>
                                    <p:animScale>
                                      <p:cBhvr>
                                        <p:cTn id="15" dur="26">
                                          <p:stCondLst>
                                            <p:cond delay="1312"/>
                                          </p:stCondLst>
                                        </p:cTn>
                                        <p:tgtEl>
                                          <p:spTgt spid="23"/>
                                        </p:tgtEl>
                                      </p:cBhvr>
                                      <p:to x="100000" y="80000"/>
                                    </p:animScale>
                                    <p:animScale>
                                      <p:cBhvr>
                                        <p:cTn id="16" dur="166" decel="50000">
                                          <p:stCondLst>
                                            <p:cond delay="1338"/>
                                          </p:stCondLst>
                                        </p:cTn>
                                        <p:tgtEl>
                                          <p:spTgt spid="23"/>
                                        </p:tgtEl>
                                      </p:cBhvr>
                                      <p:to x="100000" y="100000"/>
                                    </p:animScale>
                                    <p:animScale>
                                      <p:cBhvr>
                                        <p:cTn id="17" dur="26">
                                          <p:stCondLst>
                                            <p:cond delay="1642"/>
                                          </p:stCondLst>
                                        </p:cTn>
                                        <p:tgtEl>
                                          <p:spTgt spid="23"/>
                                        </p:tgtEl>
                                      </p:cBhvr>
                                      <p:to x="100000" y="90000"/>
                                    </p:animScale>
                                    <p:animScale>
                                      <p:cBhvr>
                                        <p:cTn id="18" dur="166" decel="50000">
                                          <p:stCondLst>
                                            <p:cond delay="1668"/>
                                          </p:stCondLst>
                                        </p:cTn>
                                        <p:tgtEl>
                                          <p:spTgt spid="23"/>
                                        </p:tgtEl>
                                      </p:cBhvr>
                                      <p:to x="100000" y="100000"/>
                                    </p:animScale>
                                    <p:animScale>
                                      <p:cBhvr>
                                        <p:cTn id="19" dur="26">
                                          <p:stCondLst>
                                            <p:cond delay="1808"/>
                                          </p:stCondLst>
                                        </p:cTn>
                                        <p:tgtEl>
                                          <p:spTgt spid="23"/>
                                        </p:tgtEl>
                                      </p:cBhvr>
                                      <p:to x="100000" y="95000"/>
                                    </p:animScale>
                                    <p:animScale>
                                      <p:cBhvr>
                                        <p:cTn id="20" dur="166" decel="50000">
                                          <p:stCondLst>
                                            <p:cond delay="1834"/>
                                          </p:stCondLst>
                                        </p:cTn>
                                        <p:tgtEl>
                                          <p:spTgt spid="23"/>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C14957BF-F542-4A78-8052-7D9C2172D6C2}"/>
              </a:ext>
            </a:extLst>
          </p:cNvPr>
          <p:cNvPicPr>
            <a:picLocks noChangeAspect="1"/>
          </p:cNvPicPr>
          <p:nvPr/>
        </p:nvPicPr>
        <p:blipFill>
          <a:blip r:embed="rId2">
            <a:lum bright="-20000" contrast="40000"/>
          </a:blip>
          <a:stretch>
            <a:fillRect/>
          </a:stretch>
        </p:blipFill>
        <p:spPr>
          <a:xfrm>
            <a:off x="1202547" y="1661866"/>
            <a:ext cx="6738908" cy="2637802"/>
          </a:xfrm>
          <a:prstGeom prst="rect">
            <a:avLst/>
          </a:prstGeom>
        </p:spPr>
      </p:pic>
      <p:sp>
        <p:nvSpPr>
          <p:cNvPr id="6" name="Title 1">
            <a:extLst>
              <a:ext uri="{FF2B5EF4-FFF2-40B4-BE49-F238E27FC236}">
                <a16:creationId xmlns:a16="http://schemas.microsoft.com/office/drawing/2014/main" id="{73B52B9C-6481-4CFA-AAC0-742B0302DBB4}"/>
              </a:ext>
            </a:extLst>
          </p:cNvPr>
          <p:cNvSpPr txBox="1">
            <a:spLocks/>
          </p:cNvSpPr>
          <p:nvPr/>
        </p:nvSpPr>
        <p:spPr>
          <a:xfrm>
            <a:off x="285750" y="945431"/>
            <a:ext cx="8572500" cy="554831"/>
          </a:xfrm>
          <a:prstGeom prst="rect">
            <a:avLst/>
          </a:prstGeom>
          <a:gradFill>
            <a:gsLst>
              <a:gs pos="82000">
                <a:schemeClr val="bg1"/>
              </a:gs>
              <a:gs pos="0">
                <a:schemeClr val="bg1">
                  <a:lumMod val="95000"/>
                </a:schemeClr>
              </a:gs>
            </a:gsLst>
            <a:path path="circle">
              <a:fillToRect l="100000" b="100000"/>
            </a:path>
          </a:gradFill>
          <a:ln w="28575">
            <a:solidFill>
              <a:srgbClr val="002060"/>
            </a:solidFill>
          </a:ln>
          <a:effectLst>
            <a:outerShdw blurRad="50800" dist="38100" dir="5400000" algn="t" rotWithShape="0">
              <a:prstClr val="black">
                <a:alpha val="40000"/>
              </a:prstClr>
            </a:outerShdw>
          </a:effectLst>
        </p:spPr>
        <p:txBody>
          <a:bodyPr vert="horz" lIns="68580" tIns="34290" rIns="68580" bIns="34290" rtlCol="0" anchor="ctr">
            <a:normAutofit/>
          </a:bodyPr>
          <a:lstStyle>
            <a:defPPr>
              <a:defRPr lang="fa-IR"/>
            </a:defPPr>
            <a:lvl1pPr>
              <a:lnSpc>
                <a:spcPct val="90000"/>
              </a:lnSpc>
              <a:spcBef>
                <a:spcPct val="0"/>
              </a:spcBef>
              <a:buNone/>
              <a:defRPr sz="4000" b="1">
                <a:ln>
                  <a:solidFill>
                    <a:schemeClr val="tx1">
                      <a:lumMod val="75000"/>
                      <a:lumOff val="25000"/>
                    </a:schemeClr>
                  </a:solidFill>
                </a:ln>
                <a:solidFill>
                  <a:srgbClr val="FF0000"/>
                </a:solidFill>
                <a:latin typeface="+mj-lt"/>
                <a:ea typeface="+mj-ea"/>
              </a:defRPr>
            </a:lvl1pPr>
          </a:lstStyle>
          <a:p>
            <a:r>
              <a:rPr lang="en-US" sz="3000" dirty="0"/>
              <a:t>Analytical Performance Goals</a:t>
            </a:r>
          </a:p>
        </p:txBody>
      </p:sp>
    </p:spTree>
    <p:extLst>
      <p:ext uri="{BB962C8B-B14F-4D97-AF65-F5344CB8AC3E}">
        <p14:creationId xmlns:p14="http://schemas.microsoft.com/office/powerpoint/2010/main" val="2106097289"/>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60B358BB-02F9-4BBF-B23B-AF6E5EDE4F76}"/>
              </a:ext>
            </a:extLst>
          </p:cNvPr>
          <p:cNvPicPr>
            <a:picLocks noChangeAspect="1"/>
          </p:cNvPicPr>
          <p:nvPr/>
        </p:nvPicPr>
        <p:blipFill>
          <a:blip r:embed="rId2">
            <a:lum bright="-20000" contrast="40000"/>
          </a:blip>
          <a:stretch>
            <a:fillRect/>
          </a:stretch>
        </p:blipFill>
        <p:spPr>
          <a:xfrm>
            <a:off x="1202547" y="-2840947"/>
            <a:ext cx="6738908" cy="2637802"/>
          </a:xfrm>
          <a:prstGeom prst="rect">
            <a:avLst/>
          </a:prstGeom>
        </p:spPr>
      </p:pic>
      <p:sp>
        <p:nvSpPr>
          <p:cNvPr id="6" name="Title 1">
            <a:extLst>
              <a:ext uri="{FF2B5EF4-FFF2-40B4-BE49-F238E27FC236}">
                <a16:creationId xmlns:a16="http://schemas.microsoft.com/office/drawing/2014/main" id="{73B52B9C-6481-4CFA-AAC0-742B0302DBB4}"/>
              </a:ext>
            </a:extLst>
          </p:cNvPr>
          <p:cNvSpPr txBox="1">
            <a:spLocks/>
          </p:cNvSpPr>
          <p:nvPr/>
        </p:nvSpPr>
        <p:spPr>
          <a:xfrm>
            <a:off x="285750" y="945431"/>
            <a:ext cx="8572500" cy="554831"/>
          </a:xfrm>
          <a:prstGeom prst="rect">
            <a:avLst/>
          </a:prstGeom>
          <a:gradFill>
            <a:gsLst>
              <a:gs pos="82000">
                <a:schemeClr val="bg1"/>
              </a:gs>
              <a:gs pos="0">
                <a:schemeClr val="bg1">
                  <a:lumMod val="95000"/>
                </a:schemeClr>
              </a:gs>
            </a:gsLst>
            <a:path path="circle">
              <a:fillToRect l="100000" b="100000"/>
            </a:path>
          </a:gradFill>
          <a:ln w="28575">
            <a:solidFill>
              <a:srgbClr val="002060"/>
            </a:solidFill>
          </a:ln>
          <a:effectLst>
            <a:outerShdw blurRad="50800" dist="38100" dir="5400000" algn="t" rotWithShape="0">
              <a:prstClr val="black">
                <a:alpha val="40000"/>
              </a:prstClr>
            </a:outerShdw>
          </a:effectLst>
        </p:spPr>
        <p:txBody>
          <a:bodyPr vert="horz" lIns="68580" tIns="34290" rIns="68580" bIns="34290" rtlCol="0" anchor="ctr">
            <a:normAutofit/>
          </a:bodyPr>
          <a:lstStyle>
            <a:defPPr>
              <a:defRPr lang="fa-IR"/>
            </a:defPPr>
            <a:lvl1pPr>
              <a:lnSpc>
                <a:spcPct val="90000"/>
              </a:lnSpc>
              <a:spcBef>
                <a:spcPct val="0"/>
              </a:spcBef>
              <a:buNone/>
              <a:defRPr sz="4000" b="1">
                <a:ln>
                  <a:solidFill>
                    <a:schemeClr val="tx1">
                      <a:lumMod val="75000"/>
                      <a:lumOff val="25000"/>
                    </a:schemeClr>
                  </a:solidFill>
                </a:ln>
                <a:solidFill>
                  <a:srgbClr val="FF0000"/>
                </a:solidFill>
                <a:latin typeface="+mj-lt"/>
                <a:ea typeface="+mj-ea"/>
              </a:defRPr>
            </a:lvl1pPr>
          </a:lstStyle>
          <a:p>
            <a:r>
              <a:rPr lang="en-US" sz="3000" dirty="0"/>
              <a:t>Analytical Performance Goals</a:t>
            </a:r>
          </a:p>
        </p:txBody>
      </p:sp>
      <p:sp>
        <p:nvSpPr>
          <p:cNvPr id="7" name="Content Placeholder 3">
            <a:extLst>
              <a:ext uri="{FF2B5EF4-FFF2-40B4-BE49-F238E27FC236}">
                <a16:creationId xmlns:a16="http://schemas.microsoft.com/office/drawing/2014/main" id="{D2E23630-E7B6-4960-B534-6A8F8A72B2A6}"/>
              </a:ext>
            </a:extLst>
          </p:cNvPr>
          <p:cNvSpPr>
            <a:spLocks/>
          </p:cNvSpPr>
          <p:nvPr/>
        </p:nvSpPr>
        <p:spPr bwMode="auto">
          <a:xfrm>
            <a:off x="274565" y="1818040"/>
            <a:ext cx="8594871" cy="904105"/>
          </a:xfrm>
          <a:prstGeom prst="rect">
            <a:avLst/>
          </a:prstGeom>
          <a:noFill/>
          <a:ln>
            <a:noFill/>
          </a:ln>
          <a:effectLst/>
        </p:spPr>
        <p:txBody>
          <a:bodyPr/>
          <a:lstStyle>
            <a:lvl1pPr marL="457200" indent="-457200">
              <a:spcBef>
                <a:spcPct val="20000"/>
              </a:spcBef>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1pPr>
            <a:lvl2pPr marL="857250" indent="-457200">
              <a:spcBef>
                <a:spcPct val="20000"/>
              </a:spcBef>
              <a:buFont typeface="Arial" panose="020B0604020202020204" pitchFamily="34" charset="0"/>
              <a:buChar char="–"/>
              <a:defRPr sz="1600">
                <a:solidFill>
                  <a:schemeClr val="tx1"/>
                </a:solidFill>
                <a:latin typeface="Arial" panose="020B0604020202020204" pitchFamily="34" charset="0"/>
                <a:cs typeface="Arial" panose="020B0604020202020204" pitchFamily="34" charset="0"/>
              </a:defRPr>
            </a:lvl2pPr>
            <a:lvl3pPr marL="1143000" indent="-228600">
              <a:spcBef>
                <a:spcPct val="20000"/>
              </a:spcBef>
              <a:buFont typeface="Courier New" panose="02070309020205020404" pitchFamily="49" charset="0"/>
              <a:buChar char="o"/>
              <a:defRPr sz="1600">
                <a:solidFill>
                  <a:schemeClr val="tx1"/>
                </a:solidFill>
                <a:latin typeface="Arial" panose="020B0604020202020204" pitchFamily="34" charset="0"/>
                <a:cs typeface="Arial" panose="020B0604020202020204" pitchFamily="34" charset="0"/>
              </a:defRPr>
            </a:lvl3pPr>
            <a:lvl4pPr marL="1600200" indent="-228600">
              <a:spcBef>
                <a:spcPct val="20000"/>
              </a:spcBef>
              <a:buFont typeface="Arial" panose="020B0604020202020204" pitchFamily="34" charset="0"/>
              <a:buChar char="–"/>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Font typeface="Arial" panose="020B0604020202020204" pitchFamily="34" charset="0"/>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1600">
                <a:solidFill>
                  <a:schemeClr val="tx1"/>
                </a:solidFill>
                <a:latin typeface="Arial" panose="020B0604020202020204" pitchFamily="34" charset="0"/>
                <a:cs typeface="Arial" panose="020B0604020202020204" pitchFamily="34" charset="0"/>
              </a:defRPr>
            </a:lvl9pPr>
          </a:lstStyle>
          <a:p>
            <a:pPr>
              <a:lnSpc>
                <a:spcPct val="90000"/>
              </a:lnSpc>
              <a:spcBef>
                <a:spcPts val="1350"/>
              </a:spcBef>
              <a:buClr>
                <a:srgbClr val="00B0F0"/>
              </a:buClr>
              <a:buSzPct val="100000"/>
              <a:buFont typeface="Wingdings" panose="05000000000000000000" pitchFamily="2" charset="2"/>
              <a:buChar char="¤"/>
            </a:pPr>
            <a:r>
              <a:rPr lang="en-GB" altLang="nl-NL" sz="2100" dirty="0">
                <a:latin typeface="+mn-lt"/>
                <a:cs typeface="+mn-cs"/>
              </a:rPr>
              <a:t>Clinical Decision Limits (Low-risk &amp; High-risk): </a:t>
            </a:r>
            <a:r>
              <a:rPr lang="en-GB" altLang="nl-NL" sz="2100" b="1" dirty="0">
                <a:solidFill>
                  <a:srgbClr val="FF0000"/>
                </a:solidFill>
                <a:latin typeface="+mn-lt"/>
                <a:cs typeface="+mn-cs"/>
              </a:rPr>
              <a:t>38</a:t>
            </a:r>
            <a:r>
              <a:rPr lang="en-GB" altLang="nl-NL" sz="2100" dirty="0">
                <a:latin typeface="+mn-lt"/>
                <a:cs typeface="+mn-cs"/>
              </a:rPr>
              <a:t> and </a:t>
            </a:r>
            <a:r>
              <a:rPr lang="en-GB" altLang="nl-NL" sz="2100" b="1" dirty="0">
                <a:solidFill>
                  <a:srgbClr val="FF0000"/>
                </a:solidFill>
                <a:latin typeface="+mn-lt"/>
                <a:cs typeface="+mn-cs"/>
              </a:rPr>
              <a:t>48</a:t>
            </a:r>
            <a:r>
              <a:rPr lang="en-GB" altLang="nl-NL" sz="2100" dirty="0">
                <a:latin typeface="+mn-lt"/>
                <a:cs typeface="+mn-cs"/>
              </a:rPr>
              <a:t> mmol/mol</a:t>
            </a:r>
          </a:p>
          <a:p>
            <a:pPr>
              <a:lnSpc>
                <a:spcPct val="90000"/>
              </a:lnSpc>
              <a:spcBef>
                <a:spcPts val="1350"/>
              </a:spcBef>
              <a:buClr>
                <a:srgbClr val="00B0F0"/>
              </a:buClr>
              <a:buSzPct val="100000"/>
              <a:buFont typeface="Wingdings" panose="05000000000000000000" pitchFamily="2" charset="2"/>
              <a:buChar char="¤"/>
            </a:pPr>
            <a:r>
              <a:rPr lang="en-GB" altLang="nl-NL" sz="2100" dirty="0">
                <a:latin typeface="+mn-lt"/>
                <a:cs typeface="+mn-cs"/>
              </a:rPr>
              <a:t>Difference triggering treatment change: </a:t>
            </a:r>
            <a:r>
              <a:rPr lang="en-GB" altLang="nl-NL" sz="2100" b="1" dirty="0">
                <a:solidFill>
                  <a:srgbClr val="FF0000"/>
                </a:solidFill>
                <a:latin typeface="+mn-lt"/>
                <a:cs typeface="+mn-cs"/>
              </a:rPr>
              <a:t>5</a:t>
            </a:r>
            <a:r>
              <a:rPr lang="en-GB" altLang="nl-NL" sz="2100" dirty="0">
                <a:latin typeface="+mn-lt"/>
                <a:cs typeface="+mn-cs"/>
              </a:rPr>
              <a:t> mmol/mol</a:t>
            </a:r>
          </a:p>
        </p:txBody>
      </p:sp>
      <p:sp>
        <p:nvSpPr>
          <p:cNvPr id="8" name="Content Placeholder 3">
            <a:extLst>
              <a:ext uri="{FF2B5EF4-FFF2-40B4-BE49-F238E27FC236}">
                <a16:creationId xmlns:a16="http://schemas.microsoft.com/office/drawing/2014/main" id="{3D024A14-2956-418F-BD29-626C8A384437}"/>
              </a:ext>
            </a:extLst>
          </p:cNvPr>
          <p:cNvSpPr>
            <a:spLocks/>
          </p:cNvSpPr>
          <p:nvPr/>
        </p:nvSpPr>
        <p:spPr bwMode="auto">
          <a:xfrm>
            <a:off x="445169" y="2758239"/>
            <a:ext cx="8176774" cy="1467853"/>
          </a:xfrm>
          <a:prstGeom prst="rect">
            <a:avLst/>
          </a:prstGeom>
          <a:noFill/>
          <a:ln>
            <a:solidFill>
              <a:srgbClr val="7030A0"/>
            </a:solidFill>
          </a:ln>
          <a:effectLst/>
        </p:spPr>
        <p:txBody>
          <a:bodyPr/>
          <a:lstStyle>
            <a:lvl1pPr marL="457200" indent="-457200">
              <a:spcBef>
                <a:spcPct val="20000"/>
              </a:spcBef>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1pPr>
            <a:lvl2pPr marL="857250" indent="-457200">
              <a:spcBef>
                <a:spcPct val="20000"/>
              </a:spcBef>
              <a:buFont typeface="Arial" panose="020B0604020202020204" pitchFamily="34" charset="0"/>
              <a:buChar char="–"/>
              <a:defRPr sz="1600">
                <a:solidFill>
                  <a:schemeClr val="tx1"/>
                </a:solidFill>
                <a:latin typeface="Arial" panose="020B0604020202020204" pitchFamily="34" charset="0"/>
                <a:cs typeface="Arial" panose="020B0604020202020204" pitchFamily="34" charset="0"/>
              </a:defRPr>
            </a:lvl2pPr>
            <a:lvl3pPr marL="1143000" indent="-228600">
              <a:spcBef>
                <a:spcPct val="20000"/>
              </a:spcBef>
              <a:buFont typeface="Courier New" panose="02070309020205020404" pitchFamily="49" charset="0"/>
              <a:buChar char="o"/>
              <a:defRPr sz="1600">
                <a:solidFill>
                  <a:schemeClr val="tx1"/>
                </a:solidFill>
                <a:latin typeface="Arial" panose="020B0604020202020204" pitchFamily="34" charset="0"/>
                <a:cs typeface="Arial" panose="020B0604020202020204" pitchFamily="34" charset="0"/>
              </a:defRPr>
            </a:lvl3pPr>
            <a:lvl4pPr marL="1600200" indent="-228600">
              <a:spcBef>
                <a:spcPct val="20000"/>
              </a:spcBef>
              <a:buFont typeface="Arial" panose="020B0604020202020204" pitchFamily="34" charset="0"/>
              <a:buChar char="–"/>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Font typeface="Arial" panose="020B0604020202020204" pitchFamily="34" charset="0"/>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1600">
                <a:solidFill>
                  <a:schemeClr val="tx1"/>
                </a:solidFill>
                <a:latin typeface="Arial" panose="020B0604020202020204" pitchFamily="34" charset="0"/>
                <a:cs typeface="Arial" panose="020B0604020202020204" pitchFamily="34" charset="0"/>
              </a:defRPr>
            </a:lvl9pPr>
          </a:lstStyle>
          <a:p>
            <a:pPr marL="902494" indent="-301229">
              <a:lnSpc>
                <a:spcPct val="90000"/>
              </a:lnSpc>
              <a:spcBef>
                <a:spcPts val="0"/>
              </a:spcBef>
              <a:spcAft>
                <a:spcPts val="450"/>
              </a:spcAft>
              <a:buClr>
                <a:srgbClr val="0070C0"/>
              </a:buClr>
              <a:buSzPct val="100000"/>
              <a:buFont typeface="Wingdings" panose="05000000000000000000" pitchFamily="2" charset="2"/>
              <a:buChar char="Ø"/>
            </a:pPr>
            <a:r>
              <a:rPr lang="en-GB" altLang="nl-NL" sz="2100" dirty="0">
                <a:solidFill>
                  <a:srgbClr val="FF0000"/>
                </a:solidFill>
                <a:latin typeface="+mn-lt"/>
                <a:cs typeface="+mn-cs"/>
              </a:rPr>
              <a:t>Sigma metric goal: </a:t>
            </a:r>
          </a:p>
          <a:p>
            <a:pPr marL="1281113">
              <a:lnSpc>
                <a:spcPct val="90000"/>
              </a:lnSpc>
              <a:spcBef>
                <a:spcPts val="0"/>
              </a:spcBef>
              <a:spcAft>
                <a:spcPts val="450"/>
              </a:spcAft>
              <a:buClr>
                <a:srgbClr val="7030A0"/>
              </a:buClr>
              <a:buSzPct val="120000"/>
              <a:buFont typeface="Wingdings" panose="05000000000000000000" pitchFamily="2" charset="2"/>
              <a:buChar char="§"/>
            </a:pPr>
            <a:r>
              <a:rPr lang="en-GB" altLang="nl-NL" sz="2100" dirty="0">
                <a:latin typeface="+mn-lt"/>
                <a:cs typeface="+mn-cs"/>
              </a:rPr>
              <a:t>ATE: </a:t>
            </a:r>
            <a:r>
              <a:rPr lang="en-GB" altLang="nl-NL" sz="2100" b="1" dirty="0">
                <a:highlight>
                  <a:srgbClr val="FFFF00"/>
                </a:highlight>
                <a:latin typeface="+mn-lt"/>
                <a:cs typeface="+mn-cs"/>
              </a:rPr>
              <a:t>5</a:t>
            </a:r>
            <a:r>
              <a:rPr lang="en-GB" altLang="nl-NL" sz="2100" dirty="0">
                <a:latin typeface="+mn-lt"/>
                <a:cs typeface="+mn-cs"/>
              </a:rPr>
              <a:t> mmol/mol (</a:t>
            </a:r>
            <a:r>
              <a:rPr lang="en-GB" altLang="nl-NL" sz="2100" b="1" dirty="0">
                <a:highlight>
                  <a:srgbClr val="00FFFF"/>
                </a:highlight>
                <a:latin typeface="+mn-lt"/>
                <a:cs typeface="+mn-cs"/>
              </a:rPr>
              <a:t>0.46</a:t>
            </a:r>
            <a:r>
              <a:rPr lang="en-GB" altLang="nl-NL" sz="2100" dirty="0">
                <a:latin typeface="+mn-lt"/>
                <a:cs typeface="+mn-cs"/>
              </a:rPr>
              <a:t> %)</a:t>
            </a:r>
          </a:p>
          <a:p>
            <a:pPr marL="1281113">
              <a:lnSpc>
                <a:spcPct val="90000"/>
              </a:lnSpc>
              <a:spcBef>
                <a:spcPts val="0"/>
              </a:spcBef>
              <a:spcAft>
                <a:spcPts val="450"/>
              </a:spcAft>
              <a:buClr>
                <a:srgbClr val="7030A0"/>
              </a:buClr>
              <a:buSzPct val="120000"/>
              <a:buFont typeface="Wingdings" panose="05000000000000000000" pitchFamily="2" charset="2"/>
              <a:buChar char="§"/>
            </a:pPr>
            <a:r>
              <a:rPr lang="en-GB" altLang="nl-NL" sz="2100" dirty="0">
                <a:latin typeface="+mn-lt"/>
                <a:cs typeface="+mn-cs"/>
              </a:rPr>
              <a:t>Bias &amp; Imprecision combined</a:t>
            </a:r>
          </a:p>
          <a:p>
            <a:pPr marL="1281113">
              <a:lnSpc>
                <a:spcPct val="90000"/>
              </a:lnSpc>
              <a:spcBef>
                <a:spcPts val="0"/>
              </a:spcBef>
              <a:spcAft>
                <a:spcPts val="450"/>
              </a:spcAft>
              <a:buClr>
                <a:srgbClr val="7030A0"/>
              </a:buClr>
              <a:buSzPct val="120000"/>
              <a:buFont typeface="Wingdings" panose="05000000000000000000" pitchFamily="2" charset="2"/>
              <a:buChar char="§"/>
            </a:pPr>
            <a:r>
              <a:rPr lang="en-GB" altLang="nl-NL" sz="2100" dirty="0">
                <a:latin typeface="+mn-lt"/>
                <a:cs typeface="+mn-cs"/>
              </a:rPr>
              <a:t>Allowable Risk Level of </a:t>
            </a:r>
            <a:r>
              <a:rPr lang="en-GB" altLang="nl-NL" sz="2100" b="1" u="sng" dirty="0">
                <a:latin typeface="+mn-lt"/>
                <a:cs typeface="+mn-cs"/>
              </a:rPr>
              <a:t>2 Sigma </a:t>
            </a:r>
            <a:r>
              <a:rPr lang="en-GB" altLang="nl-NL" sz="2100" dirty="0">
                <a:latin typeface="+mn-lt"/>
                <a:cs typeface="+mn-cs"/>
              </a:rPr>
              <a:t>(5% defects) </a:t>
            </a:r>
          </a:p>
        </p:txBody>
      </p:sp>
      <p:pic>
        <p:nvPicPr>
          <p:cNvPr id="3" name="Picture 2">
            <a:extLst>
              <a:ext uri="{FF2B5EF4-FFF2-40B4-BE49-F238E27FC236}">
                <a16:creationId xmlns:a16="http://schemas.microsoft.com/office/drawing/2014/main" id="{5C3AA980-AFC0-44B0-B6AA-28865335D6F3}"/>
              </a:ext>
            </a:extLst>
          </p:cNvPr>
          <p:cNvPicPr>
            <a:picLocks noChangeAspect="1"/>
          </p:cNvPicPr>
          <p:nvPr/>
        </p:nvPicPr>
        <p:blipFill rotWithShape="1">
          <a:blip r:embed="rId3">
            <a:duotone>
              <a:prstClr val="black"/>
              <a:schemeClr val="accent6">
                <a:tint val="45000"/>
                <a:satMod val="400000"/>
              </a:schemeClr>
            </a:duotone>
            <a:lum bright="-20000" contrast="40000"/>
          </a:blip>
          <a:srcRect l="4573" t="39480" r="28546" b="-7181"/>
          <a:stretch/>
        </p:blipFill>
        <p:spPr>
          <a:xfrm>
            <a:off x="5528509" y="3120390"/>
            <a:ext cx="1524347" cy="617220"/>
          </a:xfrm>
          <a:prstGeom prst="rect">
            <a:avLst/>
          </a:prstGeom>
        </p:spPr>
      </p:pic>
      <p:sp>
        <p:nvSpPr>
          <p:cNvPr id="9" name="Content Placeholder 3">
            <a:extLst>
              <a:ext uri="{FF2B5EF4-FFF2-40B4-BE49-F238E27FC236}">
                <a16:creationId xmlns:a16="http://schemas.microsoft.com/office/drawing/2014/main" id="{0ACB21E6-1AA6-4D41-B412-35E1CDC61EA1}"/>
              </a:ext>
            </a:extLst>
          </p:cNvPr>
          <p:cNvSpPr>
            <a:spLocks/>
          </p:cNvSpPr>
          <p:nvPr/>
        </p:nvSpPr>
        <p:spPr bwMode="auto">
          <a:xfrm>
            <a:off x="445169" y="4298281"/>
            <a:ext cx="8176774" cy="1541071"/>
          </a:xfrm>
          <a:prstGeom prst="rect">
            <a:avLst/>
          </a:prstGeom>
          <a:noFill/>
          <a:ln>
            <a:solidFill>
              <a:srgbClr val="7030A0"/>
            </a:solidFill>
          </a:ln>
          <a:effectLst/>
        </p:spPr>
        <p:txBody>
          <a:bodyPr/>
          <a:lstStyle>
            <a:lvl1pPr marL="457200" indent="-457200">
              <a:spcBef>
                <a:spcPct val="20000"/>
              </a:spcBef>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1pPr>
            <a:lvl2pPr marL="857250" indent="-457200">
              <a:spcBef>
                <a:spcPct val="20000"/>
              </a:spcBef>
              <a:buFont typeface="Arial" panose="020B0604020202020204" pitchFamily="34" charset="0"/>
              <a:buChar char="–"/>
              <a:defRPr sz="1600">
                <a:solidFill>
                  <a:schemeClr val="tx1"/>
                </a:solidFill>
                <a:latin typeface="Arial" panose="020B0604020202020204" pitchFamily="34" charset="0"/>
                <a:cs typeface="Arial" panose="020B0604020202020204" pitchFamily="34" charset="0"/>
              </a:defRPr>
            </a:lvl2pPr>
            <a:lvl3pPr marL="1143000" indent="-228600">
              <a:spcBef>
                <a:spcPct val="20000"/>
              </a:spcBef>
              <a:buFont typeface="Courier New" panose="02070309020205020404" pitchFamily="49" charset="0"/>
              <a:buChar char="o"/>
              <a:defRPr sz="1600">
                <a:solidFill>
                  <a:schemeClr val="tx1"/>
                </a:solidFill>
                <a:latin typeface="Arial" panose="020B0604020202020204" pitchFamily="34" charset="0"/>
                <a:cs typeface="Arial" panose="020B0604020202020204" pitchFamily="34" charset="0"/>
              </a:defRPr>
            </a:lvl3pPr>
            <a:lvl4pPr marL="1600200" indent="-228600">
              <a:spcBef>
                <a:spcPct val="20000"/>
              </a:spcBef>
              <a:buFont typeface="Arial" panose="020B0604020202020204" pitchFamily="34" charset="0"/>
              <a:buChar char="–"/>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Font typeface="Arial" panose="020B0604020202020204" pitchFamily="34" charset="0"/>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1600">
                <a:solidFill>
                  <a:schemeClr val="tx1"/>
                </a:solidFill>
                <a:latin typeface="Arial" panose="020B0604020202020204" pitchFamily="34" charset="0"/>
                <a:cs typeface="Arial" panose="020B0604020202020204" pitchFamily="34" charset="0"/>
              </a:defRPr>
            </a:lvl9pPr>
          </a:lstStyle>
          <a:p>
            <a:pPr marL="902494" indent="-301229">
              <a:lnSpc>
                <a:spcPct val="90000"/>
              </a:lnSpc>
              <a:spcBef>
                <a:spcPts val="0"/>
              </a:spcBef>
              <a:spcAft>
                <a:spcPts val="450"/>
              </a:spcAft>
              <a:buClr>
                <a:srgbClr val="0070C0"/>
              </a:buClr>
              <a:buSzPct val="100000"/>
              <a:buFont typeface="Wingdings" panose="05000000000000000000" pitchFamily="2" charset="2"/>
              <a:buChar char="Ø"/>
            </a:pPr>
            <a:r>
              <a:rPr lang="en-GB" altLang="nl-NL" sz="2100" b="1" dirty="0">
                <a:solidFill>
                  <a:srgbClr val="FF0000"/>
                </a:solidFill>
                <a:latin typeface="+mn-lt"/>
                <a:cs typeface="+mn-cs"/>
              </a:rPr>
              <a:t>Biological ATEs:</a:t>
            </a:r>
          </a:p>
          <a:p>
            <a:pPr marL="1281113">
              <a:lnSpc>
                <a:spcPct val="90000"/>
              </a:lnSpc>
              <a:spcBef>
                <a:spcPts val="0"/>
              </a:spcBef>
              <a:spcAft>
                <a:spcPts val="450"/>
              </a:spcAft>
              <a:buClr>
                <a:srgbClr val="7030A0"/>
              </a:buClr>
              <a:buSzPct val="120000"/>
              <a:buFont typeface="Wingdings" panose="05000000000000000000" pitchFamily="2" charset="2"/>
              <a:buChar char="§"/>
            </a:pPr>
            <a:r>
              <a:rPr lang="en-GB" altLang="nl-NL" sz="2100" dirty="0">
                <a:latin typeface="+mn-lt"/>
                <a:cs typeface="+mn-cs"/>
              </a:rPr>
              <a:t>Optimum:  </a:t>
            </a:r>
            <a:r>
              <a:rPr lang="en-GB" altLang="nl-NL" sz="2100" b="1" dirty="0">
                <a:highlight>
                  <a:srgbClr val="FFFF00"/>
                </a:highlight>
                <a:latin typeface="+mn-lt"/>
                <a:cs typeface="+mn-cs"/>
              </a:rPr>
              <a:t>1.1</a:t>
            </a:r>
            <a:r>
              <a:rPr lang="en-GB" altLang="nl-NL" sz="2100" dirty="0">
                <a:latin typeface="+mn-lt"/>
                <a:cs typeface="+mn-cs"/>
              </a:rPr>
              <a:t> mmol/ml (</a:t>
            </a:r>
            <a:r>
              <a:rPr lang="en-GB" altLang="nl-NL" sz="2100" dirty="0">
                <a:highlight>
                  <a:srgbClr val="00FFFF"/>
                </a:highlight>
                <a:latin typeface="+mn-lt"/>
                <a:cs typeface="+mn-cs"/>
              </a:rPr>
              <a:t>0.10</a:t>
            </a:r>
            <a:r>
              <a:rPr lang="en-GB" altLang="nl-NL" sz="2100" dirty="0">
                <a:latin typeface="+mn-lt"/>
                <a:cs typeface="+mn-cs"/>
              </a:rPr>
              <a:t> %)</a:t>
            </a:r>
          </a:p>
          <a:p>
            <a:pPr marL="1281113">
              <a:lnSpc>
                <a:spcPct val="90000"/>
              </a:lnSpc>
              <a:spcBef>
                <a:spcPts val="0"/>
              </a:spcBef>
              <a:spcAft>
                <a:spcPts val="450"/>
              </a:spcAft>
              <a:buClr>
                <a:srgbClr val="7030A0"/>
              </a:buClr>
              <a:buSzPct val="120000"/>
              <a:buFont typeface="Wingdings" panose="05000000000000000000" pitchFamily="2" charset="2"/>
              <a:buChar char="§"/>
            </a:pPr>
            <a:r>
              <a:rPr lang="en-GB" altLang="nl-NL" sz="2100" dirty="0">
                <a:latin typeface="+mn-lt"/>
                <a:cs typeface="+mn-cs"/>
              </a:rPr>
              <a:t>Desirable:  </a:t>
            </a:r>
            <a:r>
              <a:rPr lang="en-GB" altLang="nl-NL" sz="2100" b="1" dirty="0">
                <a:highlight>
                  <a:srgbClr val="FFFF00"/>
                </a:highlight>
                <a:latin typeface="+mn-lt"/>
                <a:cs typeface="+mn-cs"/>
              </a:rPr>
              <a:t>2.2</a:t>
            </a:r>
            <a:r>
              <a:rPr lang="en-GB" altLang="nl-NL" sz="2100" dirty="0">
                <a:latin typeface="+mn-lt"/>
                <a:cs typeface="+mn-cs"/>
              </a:rPr>
              <a:t> mmol/ml (</a:t>
            </a:r>
            <a:r>
              <a:rPr lang="en-GB" altLang="nl-NL" sz="2100" dirty="0">
                <a:highlight>
                  <a:srgbClr val="00FFFF"/>
                </a:highlight>
                <a:latin typeface="+mn-lt"/>
                <a:cs typeface="+mn-cs"/>
              </a:rPr>
              <a:t>0.21</a:t>
            </a:r>
            <a:r>
              <a:rPr lang="en-GB" altLang="nl-NL" sz="2100" dirty="0">
                <a:latin typeface="+mn-lt"/>
                <a:cs typeface="+mn-cs"/>
              </a:rPr>
              <a:t> %)</a:t>
            </a:r>
          </a:p>
          <a:p>
            <a:pPr marL="1281113">
              <a:lnSpc>
                <a:spcPct val="90000"/>
              </a:lnSpc>
              <a:spcBef>
                <a:spcPts val="0"/>
              </a:spcBef>
              <a:spcAft>
                <a:spcPts val="450"/>
              </a:spcAft>
              <a:buClr>
                <a:srgbClr val="7030A0"/>
              </a:buClr>
              <a:buSzPct val="120000"/>
              <a:buFont typeface="Wingdings" panose="05000000000000000000" pitchFamily="2" charset="2"/>
              <a:buChar char="§"/>
            </a:pPr>
            <a:r>
              <a:rPr lang="en-GB" altLang="nl-NL" sz="2100" dirty="0">
                <a:latin typeface="+mn-lt"/>
                <a:cs typeface="+mn-cs"/>
              </a:rPr>
              <a:t>Minimum: </a:t>
            </a:r>
            <a:r>
              <a:rPr lang="en-GB" altLang="nl-NL" sz="2100" b="1" dirty="0">
                <a:highlight>
                  <a:srgbClr val="FFFF00"/>
                </a:highlight>
                <a:latin typeface="+mn-lt"/>
                <a:cs typeface="+mn-cs"/>
              </a:rPr>
              <a:t>3.4</a:t>
            </a:r>
            <a:r>
              <a:rPr lang="en-GB" altLang="nl-NL" sz="2100" dirty="0">
                <a:latin typeface="+mn-lt"/>
                <a:cs typeface="+mn-cs"/>
              </a:rPr>
              <a:t> mmol/ml (</a:t>
            </a:r>
            <a:r>
              <a:rPr lang="en-GB" altLang="nl-NL" sz="2100" dirty="0">
                <a:highlight>
                  <a:srgbClr val="00FFFF"/>
                </a:highlight>
                <a:latin typeface="+mn-lt"/>
                <a:cs typeface="+mn-cs"/>
              </a:rPr>
              <a:t>0.31</a:t>
            </a:r>
            <a:r>
              <a:rPr lang="en-GB" altLang="nl-NL" sz="2100" dirty="0">
                <a:latin typeface="+mn-lt"/>
                <a:cs typeface="+mn-cs"/>
              </a:rPr>
              <a:t> %)</a:t>
            </a:r>
          </a:p>
        </p:txBody>
      </p:sp>
    </p:spTree>
    <p:extLst>
      <p:ext uri="{BB962C8B-B14F-4D97-AF65-F5344CB8AC3E}">
        <p14:creationId xmlns:p14="http://schemas.microsoft.com/office/powerpoint/2010/main" val="157697511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1"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wipe(up)">
                                      <p:cBhvr>
                                        <p:cTn id="14" dur="500"/>
                                        <p:tgtEl>
                                          <p:spTgt spid="8"/>
                                        </p:tgtEl>
                                      </p:cBhvr>
                                    </p:animEffect>
                                  </p:childTnLst>
                                </p:cTn>
                              </p:par>
                              <p:par>
                                <p:cTn id="15" presetID="22" presetClass="entr" presetSubtype="1"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wipe(up)">
                                      <p:cBhvr>
                                        <p:cTn id="17" dur="5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1"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wipe(up)">
                                      <p:cBhvr>
                                        <p:cTn id="2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animBg="1"/>
      <p:bldP spid="9" grpId="0" animBg="1"/>
    </p:bld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DB23E54A-24B3-4D68-B6AD-11BCC911B358}"/>
              </a:ext>
            </a:extLst>
          </p:cNvPr>
          <p:cNvSpPr txBox="1">
            <a:spLocks/>
          </p:cNvSpPr>
          <p:nvPr/>
        </p:nvSpPr>
        <p:spPr>
          <a:xfrm>
            <a:off x="285750" y="945431"/>
            <a:ext cx="8572500" cy="554831"/>
          </a:xfrm>
          <a:prstGeom prst="rect">
            <a:avLst/>
          </a:prstGeom>
          <a:gradFill>
            <a:gsLst>
              <a:gs pos="82000">
                <a:schemeClr val="bg1"/>
              </a:gs>
              <a:gs pos="0">
                <a:schemeClr val="bg1">
                  <a:lumMod val="95000"/>
                </a:schemeClr>
              </a:gs>
            </a:gsLst>
            <a:path path="circle">
              <a:fillToRect l="100000" b="100000"/>
            </a:path>
          </a:gradFill>
          <a:ln w="28575">
            <a:solidFill>
              <a:srgbClr val="002060"/>
            </a:solidFill>
          </a:ln>
          <a:effectLst>
            <a:outerShdw blurRad="50800" dist="38100" dir="5400000" algn="t" rotWithShape="0">
              <a:prstClr val="black">
                <a:alpha val="40000"/>
              </a:prstClr>
            </a:outerShdw>
          </a:effectLst>
        </p:spPr>
        <p:txBody>
          <a:bodyPr vert="horz" lIns="68580" tIns="34290" rIns="68580" bIns="34290" rtlCol="0" anchor="ctr">
            <a:normAutofit/>
          </a:bodyPr>
          <a:lstStyle>
            <a:defPPr>
              <a:defRPr lang="fa-IR"/>
            </a:defPPr>
            <a:lvl1pPr>
              <a:lnSpc>
                <a:spcPct val="90000"/>
              </a:lnSpc>
              <a:spcBef>
                <a:spcPct val="0"/>
              </a:spcBef>
              <a:buNone/>
              <a:defRPr sz="4000" b="1">
                <a:ln>
                  <a:solidFill>
                    <a:schemeClr val="tx1">
                      <a:lumMod val="75000"/>
                      <a:lumOff val="25000"/>
                    </a:schemeClr>
                  </a:solidFill>
                </a:ln>
                <a:solidFill>
                  <a:srgbClr val="FF0000"/>
                </a:solidFill>
                <a:latin typeface="+mj-lt"/>
                <a:ea typeface="+mj-ea"/>
              </a:defRPr>
            </a:lvl1pPr>
          </a:lstStyle>
          <a:p>
            <a:r>
              <a:rPr lang="en-US" sz="3000" dirty="0"/>
              <a:t>Analytical Performance Goals</a:t>
            </a:r>
          </a:p>
        </p:txBody>
      </p:sp>
      <p:grpSp>
        <p:nvGrpSpPr>
          <p:cNvPr id="14" name="Group 13">
            <a:extLst>
              <a:ext uri="{FF2B5EF4-FFF2-40B4-BE49-F238E27FC236}">
                <a16:creationId xmlns:a16="http://schemas.microsoft.com/office/drawing/2014/main" id="{30E15062-B7FA-4B4E-B7D9-B5CD3F3AC66F}"/>
              </a:ext>
            </a:extLst>
          </p:cNvPr>
          <p:cNvGrpSpPr/>
          <p:nvPr/>
        </p:nvGrpSpPr>
        <p:grpSpPr>
          <a:xfrm>
            <a:off x="552611" y="1802426"/>
            <a:ext cx="3703320" cy="3253636"/>
            <a:chOff x="576395" y="1260234"/>
            <a:chExt cx="4937760" cy="4338181"/>
          </a:xfrm>
        </p:grpSpPr>
        <p:pic>
          <p:nvPicPr>
            <p:cNvPr id="3" name="Picture 2">
              <a:extLst>
                <a:ext uri="{FF2B5EF4-FFF2-40B4-BE49-F238E27FC236}">
                  <a16:creationId xmlns:a16="http://schemas.microsoft.com/office/drawing/2014/main" id="{4B668BE5-E401-47C9-BC3B-D10D0CF5C1C6}"/>
                </a:ext>
              </a:extLst>
            </p:cNvPr>
            <p:cNvPicPr>
              <a:picLocks noChangeAspect="1"/>
            </p:cNvPicPr>
            <p:nvPr/>
          </p:nvPicPr>
          <p:blipFill>
            <a:blip r:embed="rId2">
              <a:lum bright="-20000" contrast="40000"/>
            </a:blip>
            <a:stretch>
              <a:fillRect/>
            </a:stretch>
          </p:blipFill>
          <p:spPr>
            <a:xfrm>
              <a:off x="576395" y="1260234"/>
              <a:ext cx="4937760" cy="4338181"/>
            </a:xfrm>
            <a:prstGeom prst="rect">
              <a:avLst/>
            </a:prstGeom>
          </p:spPr>
        </p:pic>
        <p:sp>
          <p:nvSpPr>
            <p:cNvPr id="11" name="Rectangle 10">
              <a:extLst>
                <a:ext uri="{FF2B5EF4-FFF2-40B4-BE49-F238E27FC236}">
                  <a16:creationId xmlns:a16="http://schemas.microsoft.com/office/drawing/2014/main" id="{0FBD3C5A-6E04-444E-BCF9-1287E2676B45}"/>
                </a:ext>
              </a:extLst>
            </p:cNvPr>
            <p:cNvSpPr/>
            <p:nvPr/>
          </p:nvSpPr>
          <p:spPr>
            <a:xfrm>
              <a:off x="1556084" y="1260234"/>
              <a:ext cx="240632" cy="31189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sz="1350"/>
            </a:p>
          </p:txBody>
        </p:sp>
      </p:grpSp>
      <p:grpSp>
        <p:nvGrpSpPr>
          <p:cNvPr id="13" name="Group 12">
            <a:extLst>
              <a:ext uri="{FF2B5EF4-FFF2-40B4-BE49-F238E27FC236}">
                <a16:creationId xmlns:a16="http://schemas.microsoft.com/office/drawing/2014/main" id="{25AFA834-2BB4-4A81-A488-F61311BD3AAE}"/>
              </a:ext>
            </a:extLst>
          </p:cNvPr>
          <p:cNvGrpSpPr/>
          <p:nvPr/>
        </p:nvGrpSpPr>
        <p:grpSpPr>
          <a:xfrm>
            <a:off x="4888070" y="1772348"/>
            <a:ext cx="3703320" cy="3201682"/>
            <a:chOff x="6677846" y="1220130"/>
            <a:chExt cx="4937760" cy="4268909"/>
          </a:xfrm>
        </p:grpSpPr>
        <p:pic>
          <p:nvPicPr>
            <p:cNvPr id="5" name="Picture 4">
              <a:extLst>
                <a:ext uri="{FF2B5EF4-FFF2-40B4-BE49-F238E27FC236}">
                  <a16:creationId xmlns:a16="http://schemas.microsoft.com/office/drawing/2014/main" id="{3BE2B729-EEF3-45C8-BE02-7D4CF2CC10AA}"/>
                </a:ext>
              </a:extLst>
            </p:cNvPr>
            <p:cNvPicPr>
              <a:picLocks noChangeAspect="1"/>
            </p:cNvPicPr>
            <p:nvPr/>
          </p:nvPicPr>
          <p:blipFill rotWithShape="1">
            <a:blip r:embed="rId3">
              <a:lum bright="-20000" contrast="40000"/>
            </a:blip>
            <a:srcRect t="3307"/>
            <a:stretch/>
          </p:blipFill>
          <p:spPr>
            <a:xfrm>
              <a:off x="6677846" y="1260234"/>
              <a:ext cx="4937760" cy="4228805"/>
            </a:xfrm>
            <a:prstGeom prst="rect">
              <a:avLst/>
            </a:prstGeom>
          </p:spPr>
        </p:pic>
        <p:sp>
          <p:nvSpPr>
            <p:cNvPr id="12" name="Rectangle 11">
              <a:extLst>
                <a:ext uri="{FF2B5EF4-FFF2-40B4-BE49-F238E27FC236}">
                  <a16:creationId xmlns:a16="http://schemas.microsoft.com/office/drawing/2014/main" id="{B3A11802-DBA0-4288-ADC2-C8FCBA7CA6F8}"/>
                </a:ext>
              </a:extLst>
            </p:cNvPr>
            <p:cNvSpPr/>
            <p:nvPr/>
          </p:nvSpPr>
          <p:spPr>
            <a:xfrm>
              <a:off x="7628017" y="1220130"/>
              <a:ext cx="240632" cy="31189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sz="1350"/>
            </a:p>
          </p:txBody>
        </p:sp>
      </p:grpSp>
      <p:sp>
        <p:nvSpPr>
          <p:cNvPr id="7" name="TextBox 6">
            <a:extLst>
              <a:ext uri="{FF2B5EF4-FFF2-40B4-BE49-F238E27FC236}">
                <a16:creationId xmlns:a16="http://schemas.microsoft.com/office/drawing/2014/main" id="{E2568AF9-7167-47A3-A0B7-C71894D4222B}"/>
              </a:ext>
            </a:extLst>
          </p:cNvPr>
          <p:cNvSpPr txBox="1"/>
          <p:nvPr/>
        </p:nvSpPr>
        <p:spPr>
          <a:xfrm>
            <a:off x="1828263" y="2566900"/>
            <a:ext cx="1420263" cy="715089"/>
          </a:xfrm>
          <a:prstGeom prst="wedgeRoundRectCallout">
            <a:avLst>
              <a:gd name="adj1" fmla="val -47510"/>
              <a:gd name="adj2" fmla="val 209160"/>
              <a:gd name="adj3" fmla="val 16667"/>
            </a:avLst>
          </a:prstGeom>
          <a:solidFill>
            <a:schemeClr val="bg1">
              <a:lumMod val="85000"/>
            </a:schemeClr>
          </a:solidFill>
          <a:ln>
            <a:solidFill>
              <a:srgbClr val="002060"/>
            </a:solidFill>
          </a:ln>
        </p:spPr>
        <p:txBody>
          <a:bodyPr wrap="square">
            <a:spAutoFit/>
          </a:bodyPr>
          <a:lstStyle/>
          <a:p>
            <a:r>
              <a:rPr lang="en-US" sz="900" b="1" dirty="0">
                <a:latin typeface="AvenirNextLTPro-Cn"/>
              </a:rPr>
              <a:t>Bias = </a:t>
            </a:r>
            <a:r>
              <a:rPr lang="en-US" sz="900" b="1" dirty="0">
                <a:solidFill>
                  <a:srgbClr val="FF0000"/>
                </a:solidFill>
                <a:latin typeface="AvenirNextLTPro-Cn"/>
              </a:rPr>
              <a:t>1</a:t>
            </a:r>
            <a:r>
              <a:rPr lang="en-US" sz="900" b="1" dirty="0">
                <a:latin typeface="AvenirNextLTPro-Cn"/>
              </a:rPr>
              <a:t> mmol/mol (0.9%)</a:t>
            </a:r>
          </a:p>
          <a:p>
            <a:r>
              <a:rPr lang="en-US" sz="900" b="1" dirty="0">
                <a:latin typeface="AvenirNextLTPro-Cn"/>
              </a:rPr>
              <a:t>CV = </a:t>
            </a:r>
            <a:r>
              <a:rPr lang="en-US" sz="900" b="1" dirty="0">
                <a:solidFill>
                  <a:srgbClr val="FF0000"/>
                </a:solidFill>
                <a:latin typeface="AvenirNextLTPro-Cn"/>
              </a:rPr>
              <a:t>1.5%</a:t>
            </a:r>
            <a:r>
              <a:rPr lang="en-US" sz="900" b="1" dirty="0">
                <a:latin typeface="AvenirNextLTPro-Cn"/>
              </a:rPr>
              <a:t> (1.0%)</a:t>
            </a:r>
          </a:p>
          <a:p>
            <a:r>
              <a:rPr lang="en-US" sz="900" b="1" dirty="0">
                <a:latin typeface="AvenirNextLTPro-Cn"/>
              </a:rPr>
              <a:t>σ = </a:t>
            </a:r>
            <a:r>
              <a:rPr lang="en-US" sz="900" b="1" dirty="0">
                <a:solidFill>
                  <a:srgbClr val="FF0000"/>
                </a:solidFill>
                <a:latin typeface="AvenirNextLTPro-Cn"/>
              </a:rPr>
              <a:t>5.3</a:t>
            </a:r>
            <a:endParaRPr lang="fa-IR" sz="900" b="1" dirty="0">
              <a:solidFill>
                <a:srgbClr val="FF0000"/>
              </a:solidFill>
            </a:endParaRPr>
          </a:p>
        </p:txBody>
      </p:sp>
    </p:spTree>
    <p:extLst>
      <p:ext uri="{BB962C8B-B14F-4D97-AF65-F5344CB8AC3E}">
        <p14:creationId xmlns:p14="http://schemas.microsoft.com/office/powerpoint/2010/main" val="3620506982"/>
      </p:ext>
    </p:extLst>
  </p:cSld>
  <p:clrMapOvr>
    <a:masterClrMapping/>
  </p:clrMapOvr>
  <p:transition spd="slow">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up)">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wipe(left)">
                                      <p:cBhvr>
                                        <p:cTn id="12"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1" name="Content Placeholder 3">
            <a:extLst>
              <a:ext uri="{FF2B5EF4-FFF2-40B4-BE49-F238E27FC236}">
                <a16:creationId xmlns:a16="http://schemas.microsoft.com/office/drawing/2014/main" id="{58038E23-44C9-4F32-BB87-305C44086936}"/>
              </a:ext>
            </a:extLst>
          </p:cNvPr>
          <p:cNvSpPr>
            <a:spLocks/>
          </p:cNvSpPr>
          <p:nvPr/>
        </p:nvSpPr>
        <p:spPr bwMode="auto">
          <a:xfrm>
            <a:off x="274565" y="1864894"/>
            <a:ext cx="8594871" cy="2814638"/>
          </a:xfrm>
          <a:prstGeom prst="rect">
            <a:avLst/>
          </a:prstGeom>
          <a:noFill/>
          <a:ln>
            <a:noFill/>
          </a:ln>
          <a:effectLst/>
        </p:spPr>
        <p:txBody>
          <a:bodyPr/>
          <a:lstStyle>
            <a:lvl1pPr marL="457200" indent="-457200">
              <a:spcBef>
                <a:spcPct val="20000"/>
              </a:spcBef>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1pPr>
            <a:lvl2pPr marL="857250" indent="-457200">
              <a:spcBef>
                <a:spcPct val="20000"/>
              </a:spcBef>
              <a:buFont typeface="Arial" panose="020B0604020202020204" pitchFamily="34" charset="0"/>
              <a:buChar char="–"/>
              <a:defRPr sz="1600">
                <a:solidFill>
                  <a:schemeClr val="tx1"/>
                </a:solidFill>
                <a:latin typeface="Arial" panose="020B0604020202020204" pitchFamily="34" charset="0"/>
                <a:cs typeface="Arial" panose="020B0604020202020204" pitchFamily="34" charset="0"/>
              </a:defRPr>
            </a:lvl2pPr>
            <a:lvl3pPr marL="1143000" indent="-228600">
              <a:spcBef>
                <a:spcPct val="20000"/>
              </a:spcBef>
              <a:buFont typeface="Courier New" panose="02070309020205020404" pitchFamily="49" charset="0"/>
              <a:buChar char="o"/>
              <a:defRPr sz="1600">
                <a:solidFill>
                  <a:schemeClr val="tx1"/>
                </a:solidFill>
                <a:latin typeface="Arial" panose="020B0604020202020204" pitchFamily="34" charset="0"/>
                <a:cs typeface="Arial" panose="020B0604020202020204" pitchFamily="34" charset="0"/>
              </a:defRPr>
            </a:lvl3pPr>
            <a:lvl4pPr marL="1600200" indent="-228600">
              <a:spcBef>
                <a:spcPct val="20000"/>
              </a:spcBef>
              <a:buFont typeface="Arial" panose="020B0604020202020204" pitchFamily="34" charset="0"/>
              <a:buChar char="–"/>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Font typeface="Arial" panose="020B0604020202020204" pitchFamily="34" charset="0"/>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1600">
                <a:solidFill>
                  <a:schemeClr val="tx1"/>
                </a:solidFill>
                <a:latin typeface="Arial" panose="020B0604020202020204" pitchFamily="34" charset="0"/>
                <a:cs typeface="Arial" panose="020B0604020202020204" pitchFamily="34" charset="0"/>
              </a:defRPr>
            </a:lvl9pPr>
          </a:lstStyle>
          <a:p>
            <a:pPr>
              <a:lnSpc>
                <a:spcPct val="90000"/>
              </a:lnSpc>
              <a:spcBef>
                <a:spcPts val="1350"/>
              </a:spcBef>
              <a:spcAft>
                <a:spcPts val="900"/>
              </a:spcAft>
              <a:buClr>
                <a:srgbClr val="00B0F0"/>
              </a:buClr>
              <a:buSzPct val="100000"/>
              <a:buFont typeface="Wingdings" panose="05000000000000000000" pitchFamily="2" charset="2"/>
              <a:buChar char="v"/>
            </a:pPr>
            <a:r>
              <a:rPr lang="en-US" sz="2100" b="1" dirty="0">
                <a:latin typeface="AGaramond-Regular"/>
              </a:rPr>
              <a:t>Sigma metric goal is </a:t>
            </a:r>
            <a:r>
              <a:rPr lang="en-US" sz="2100" b="1" dirty="0">
                <a:highlight>
                  <a:srgbClr val="FFFF00"/>
                </a:highlight>
                <a:latin typeface="AGaramond-Regular"/>
              </a:rPr>
              <a:t>Clinical-based</a:t>
            </a:r>
            <a:r>
              <a:rPr lang="en-US" sz="2100" b="1" dirty="0">
                <a:latin typeface="AGaramond-Regular"/>
              </a:rPr>
              <a:t> goals</a:t>
            </a:r>
          </a:p>
          <a:p>
            <a:pPr marL="0" indent="0">
              <a:lnSpc>
                <a:spcPct val="90000"/>
              </a:lnSpc>
              <a:spcBef>
                <a:spcPts val="1350"/>
              </a:spcBef>
              <a:buClr>
                <a:srgbClr val="00B0F0"/>
              </a:buClr>
              <a:buSzPct val="100000"/>
              <a:buNone/>
            </a:pPr>
            <a:r>
              <a:rPr lang="en-US" sz="2100" b="1" dirty="0">
                <a:latin typeface="AGaramond-Regular"/>
              </a:rPr>
              <a:t>Applications</a:t>
            </a:r>
            <a:endParaRPr lang="en-US" sz="2100" dirty="0">
              <a:latin typeface="AGaramond-Regular"/>
            </a:endParaRPr>
          </a:p>
          <a:p>
            <a:pPr marL="728663" indent="-385763">
              <a:lnSpc>
                <a:spcPct val="90000"/>
              </a:lnSpc>
              <a:spcBef>
                <a:spcPts val="1350"/>
              </a:spcBef>
              <a:buClr>
                <a:srgbClr val="FF0000"/>
              </a:buClr>
              <a:buSzPct val="100000"/>
              <a:buFont typeface="Wingdings" panose="05000000000000000000" pitchFamily="2" charset="2"/>
              <a:buChar char="Ø"/>
            </a:pPr>
            <a:r>
              <a:rPr lang="en-US" sz="2100" dirty="0">
                <a:latin typeface="AGaramond-Regular"/>
              </a:rPr>
              <a:t>Single lab</a:t>
            </a:r>
          </a:p>
          <a:p>
            <a:pPr marL="728663" indent="-385763">
              <a:lnSpc>
                <a:spcPct val="90000"/>
              </a:lnSpc>
              <a:spcBef>
                <a:spcPts val="1350"/>
              </a:spcBef>
              <a:buClr>
                <a:srgbClr val="FF0000"/>
              </a:buClr>
              <a:buSzPct val="100000"/>
              <a:buFont typeface="Wingdings" panose="05000000000000000000" pitchFamily="2" charset="2"/>
              <a:buChar char="Ø"/>
            </a:pPr>
            <a:r>
              <a:rPr lang="en-US" sz="2100" dirty="0">
                <a:latin typeface="+mn-lt"/>
                <a:cs typeface="+mn-cs"/>
              </a:rPr>
              <a:t>Single method</a:t>
            </a:r>
          </a:p>
          <a:p>
            <a:pPr marL="728663" indent="-385763">
              <a:lnSpc>
                <a:spcPct val="90000"/>
              </a:lnSpc>
              <a:spcBef>
                <a:spcPts val="1350"/>
              </a:spcBef>
              <a:buClr>
                <a:srgbClr val="FF0000"/>
              </a:buClr>
              <a:buSzPct val="100000"/>
              <a:buFont typeface="Wingdings" panose="05000000000000000000" pitchFamily="2" charset="2"/>
              <a:buChar char="Ø"/>
            </a:pPr>
            <a:r>
              <a:rPr lang="en-US" sz="2100" dirty="0">
                <a:latin typeface="+mn-lt"/>
                <a:cs typeface="+mn-cs"/>
              </a:rPr>
              <a:t>Whole methods (e.g., in country)</a:t>
            </a:r>
            <a:endParaRPr lang="en-US" sz="2100" dirty="0">
              <a:latin typeface="AGaramond-Regular"/>
            </a:endParaRPr>
          </a:p>
        </p:txBody>
      </p:sp>
      <p:sp>
        <p:nvSpPr>
          <p:cNvPr id="4" name="Title 1">
            <a:extLst>
              <a:ext uri="{FF2B5EF4-FFF2-40B4-BE49-F238E27FC236}">
                <a16:creationId xmlns:a16="http://schemas.microsoft.com/office/drawing/2014/main" id="{CEC2E27A-7519-483F-ACC8-3A7D52810A5E}"/>
              </a:ext>
            </a:extLst>
          </p:cNvPr>
          <p:cNvSpPr txBox="1">
            <a:spLocks/>
          </p:cNvSpPr>
          <p:nvPr/>
        </p:nvSpPr>
        <p:spPr>
          <a:xfrm>
            <a:off x="285750" y="945431"/>
            <a:ext cx="8572500" cy="554831"/>
          </a:xfrm>
          <a:prstGeom prst="rect">
            <a:avLst/>
          </a:prstGeom>
          <a:gradFill>
            <a:gsLst>
              <a:gs pos="82000">
                <a:schemeClr val="bg1"/>
              </a:gs>
              <a:gs pos="0">
                <a:schemeClr val="bg1">
                  <a:lumMod val="95000"/>
                </a:schemeClr>
              </a:gs>
            </a:gsLst>
            <a:path path="circle">
              <a:fillToRect l="100000" b="100000"/>
            </a:path>
          </a:gradFill>
          <a:ln w="28575">
            <a:solidFill>
              <a:srgbClr val="002060"/>
            </a:solidFill>
          </a:ln>
          <a:effectLst>
            <a:outerShdw blurRad="50800" dist="38100" dir="5400000" algn="t" rotWithShape="0">
              <a:prstClr val="black">
                <a:alpha val="40000"/>
              </a:prstClr>
            </a:outerShdw>
          </a:effectLst>
        </p:spPr>
        <p:txBody>
          <a:bodyPr vert="horz" lIns="68580" tIns="34290" rIns="68580" bIns="34290" rtlCol="0" anchor="ctr">
            <a:normAutofit/>
          </a:bodyPr>
          <a:lstStyle>
            <a:defPPr>
              <a:defRPr lang="fa-IR"/>
            </a:defPPr>
            <a:lvl1pPr>
              <a:lnSpc>
                <a:spcPct val="90000"/>
              </a:lnSpc>
              <a:spcBef>
                <a:spcPct val="0"/>
              </a:spcBef>
              <a:buNone/>
              <a:defRPr sz="4000" b="1">
                <a:ln>
                  <a:solidFill>
                    <a:schemeClr val="tx1">
                      <a:lumMod val="75000"/>
                      <a:lumOff val="25000"/>
                    </a:schemeClr>
                  </a:solidFill>
                </a:ln>
                <a:solidFill>
                  <a:srgbClr val="FF0000"/>
                </a:solidFill>
                <a:latin typeface="+mj-lt"/>
                <a:ea typeface="+mj-ea"/>
              </a:defRPr>
            </a:lvl1pPr>
          </a:lstStyle>
          <a:p>
            <a:r>
              <a:rPr lang="en-US" sz="3000" dirty="0"/>
              <a:t>Analytical Performance Goals</a:t>
            </a:r>
          </a:p>
        </p:txBody>
      </p:sp>
    </p:spTree>
    <p:extLst>
      <p:ext uri="{BB962C8B-B14F-4D97-AF65-F5344CB8AC3E}">
        <p14:creationId xmlns:p14="http://schemas.microsoft.com/office/powerpoint/2010/main" val="4238496371"/>
      </p:ext>
    </p:extLst>
  </p:cSld>
  <p:clrMapOvr>
    <a:masterClrMapping/>
  </p:clrMapOvr>
  <p:transition spd="slow">
    <p:wipe dir="d"/>
  </p:transition>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1" name="Content Placeholder 3">
            <a:extLst>
              <a:ext uri="{FF2B5EF4-FFF2-40B4-BE49-F238E27FC236}">
                <a16:creationId xmlns:a16="http://schemas.microsoft.com/office/drawing/2014/main" id="{58038E23-44C9-4F32-BB87-305C44086936}"/>
              </a:ext>
            </a:extLst>
          </p:cNvPr>
          <p:cNvSpPr>
            <a:spLocks/>
          </p:cNvSpPr>
          <p:nvPr/>
        </p:nvSpPr>
        <p:spPr bwMode="auto">
          <a:xfrm>
            <a:off x="274565" y="1743076"/>
            <a:ext cx="8594871" cy="3764376"/>
          </a:xfrm>
          <a:prstGeom prst="rect">
            <a:avLst/>
          </a:prstGeom>
          <a:noFill/>
          <a:ln>
            <a:noFill/>
          </a:ln>
          <a:effectLst/>
        </p:spPr>
        <p:txBody>
          <a:bodyPr/>
          <a:lstStyle>
            <a:lvl1pPr marL="457200" indent="-457200">
              <a:spcBef>
                <a:spcPct val="20000"/>
              </a:spcBef>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1pPr>
            <a:lvl2pPr marL="857250" indent="-457200">
              <a:spcBef>
                <a:spcPct val="20000"/>
              </a:spcBef>
              <a:buFont typeface="Arial" panose="020B0604020202020204" pitchFamily="34" charset="0"/>
              <a:buChar char="–"/>
              <a:defRPr sz="1600">
                <a:solidFill>
                  <a:schemeClr val="tx1"/>
                </a:solidFill>
                <a:latin typeface="Arial" panose="020B0604020202020204" pitchFamily="34" charset="0"/>
                <a:cs typeface="Arial" panose="020B0604020202020204" pitchFamily="34" charset="0"/>
              </a:defRPr>
            </a:lvl2pPr>
            <a:lvl3pPr marL="1143000" indent="-228600">
              <a:spcBef>
                <a:spcPct val="20000"/>
              </a:spcBef>
              <a:buFont typeface="Courier New" panose="02070309020205020404" pitchFamily="49" charset="0"/>
              <a:buChar char="o"/>
              <a:defRPr sz="1600">
                <a:solidFill>
                  <a:schemeClr val="tx1"/>
                </a:solidFill>
                <a:latin typeface="Arial" panose="020B0604020202020204" pitchFamily="34" charset="0"/>
                <a:cs typeface="Arial" panose="020B0604020202020204" pitchFamily="34" charset="0"/>
              </a:defRPr>
            </a:lvl3pPr>
            <a:lvl4pPr marL="1600200" indent="-228600">
              <a:spcBef>
                <a:spcPct val="20000"/>
              </a:spcBef>
              <a:buFont typeface="Arial" panose="020B0604020202020204" pitchFamily="34" charset="0"/>
              <a:buChar char="–"/>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Font typeface="Arial" panose="020B0604020202020204" pitchFamily="34" charset="0"/>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1600">
                <a:solidFill>
                  <a:schemeClr val="tx1"/>
                </a:solidFill>
                <a:latin typeface="Arial" panose="020B0604020202020204" pitchFamily="34" charset="0"/>
                <a:cs typeface="Arial" panose="020B0604020202020204" pitchFamily="34" charset="0"/>
              </a:defRPr>
            </a:lvl9pPr>
          </a:lstStyle>
          <a:p>
            <a:pPr marL="0" indent="0">
              <a:lnSpc>
                <a:spcPct val="90000"/>
              </a:lnSpc>
              <a:spcBef>
                <a:spcPts val="1350"/>
              </a:spcBef>
              <a:buClr>
                <a:srgbClr val="00B0F0"/>
              </a:buClr>
              <a:buSzPct val="100000"/>
              <a:buNone/>
            </a:pPr>
            <a:r>
              <a:rPr lang="en-US" sz="2100" dirty="0">
                <a:latin typeface="AGaramond-Regular"/>
              </a:rPr>
              <a:t>Other considerations when setting goals:</a:t>
            </a:r>
          </a:p>
          <a:p>
            <a:pPr marL="728663" indent="-385763">
              <a:lnSpc>
                <a:spcPct val="90000"/>
              </a:lnSpc>
              <a:spcBef>
                <a:spcPts val="1350"/>
              </a:spcBef>
              <a:buClr>
                <a:srgbClr val="FF0000"/>
              </a:buClr>
              <a:buSzPct val="100000"/>
              <a:buFont typeface="Wingdings" panose="05000000000000000000" pitchFamily="2" charset="2"/>
              <a:buChar char="Ø"/>
            </a:pPr>
            <a:r>
              <a:rPr lang="en-US" sz="2100" b="1" dirty="0">
                <a:latin typeface="AGaramond-Regular"/>
              </a:rPr>
              <a:t>Aim</a:t>
            </a:r>
            <a:r>
              <a:rPr lang="en-US" sz="2100" dirty="0">
                <a:latin typeface="AGaramond-Regular"/>
              </a:rPr>
              <a:t> of the test (e.g., diagnosis vs monitoring)</a:t>
            </a:r>
          </a:p>
          <a:p>
            <a:pPr marL="728663" indent="-385763">
              <a:lnSpc>
                <a:spcPct val="90000"/>
              </a:lnSpc>
              <a:spcBef>
                <a:spcPts val="1350"/>
              </a:spcBef>
              <a:buClr>
                <a:srgbClr val="FF0000"/>
              </a:buClr>
              <a:buSzPct val="100000"/>
              <a:buFont typeface="Wingdings" panose="05000000000000000000" pitchFamily="2" charset="2"/>
              <a:buChar char="Ø"/>
            </a:pPr>
            <a:r>
              <a:rPr lang="en-US" sz="2100" dirty="0">
                <a:latin typeface="+mn-lt"/>
                <a:cs typeface="+mn-cs"/>
              </a:rPr>
              <a:t>Test </a:t>
            </a:r>
            <a:r>
              <a:rPr lang="en-US" sz="2100" b="1" dirty="0">
                <a:latin typeface="+mn-lt"/>
                <a:cs typeface="+mn-cs"/>
              </a:rPr>
              <a:t>environment</a:t>
            </a:r>
            <a:r>
              <a:rPr lang="en-US" sz="2100" dirty="0">
                <a:latin typeface="+mn-lt"/>
                <a:cs typeface="+mn-cs"/>
              </a:rPr>
              <a:t> (e.g., central lab vs POCT)</a:t>
            </a:r>
          </a:p>
          <a:p>
            <a:pPr marL="728663" indent="-385763">
              <a:lnSpc>
                <a:spcPct val="90000"/>
              </a:lnSpc>
              <a:spcBef>
                <a:spcPts val="1350"/>
              </a:spcBef>
              <a:buClr>
                <a:srgbClr val="FF0000"/>
              </a:buClr>
              <a:buSzPct val="100000"/>
              <a:buFont typeface="Wingdings" panose="05000000000000000000" pitchFamily="2" charset="2"/>
              <a:buChar char="Ø"/>
            </a:pPr>
            <a:r>
              <a:rPr lang="en-US" sz="2100" b="1" dirty="0">
                <a:latin typeface="+mn-lt"/>
                <a:cs typeface="+mn-cs"/>
              </a:rPr>
              <a:t>Technical</a:t>
            </a:r>
            <a:r>
              <a:rPr lang="en-US" sz="2100" dirty="0">
                <a:latin typeface="+mn-lt"/>
                <a:cs typeface="+mn-cs"/>
              </a:rPr>
              <a:t> limitations (state of the art)</a:t>
            </a:r>
          </a:p>
          <a:p>
            <a:pPr marL="728663" indent="-385763">
              <a:lnSpc>
                <a:spcPct val="90000"/>
              </a:lnSpc>
              <a:spcBef>
                <a:spcPts val="1350"/>
              </a:spcBef>
              <a:buClr>
                <a:srgbClr val="FF0000"/>
              </a:buClr>
              <a:buSzPct val="100000"/>
              <a:buFont typeface="Wingdings" panose="05000000000000000000" pitchFamily="2" charset="2"/>
              <a:buChar char="Ø"/>
            </a:pPr>
            <a:r>
              <a:rPr lang="en-US" sz="2100" b="1" dirty="0">
                <a:latin typeface="AGaramond-Regular"/>
              </a:rPr>
              <a:t>Economic</a:t>
            </a:r>
            <a:r>
              <a:rPr lang="en-US" sz="2100" dirty="0">
                <a:latin typeface="AGaramond-Regular"/>
              </a:rPr>
              <a:t> limitations</a:t>
            </a:r>
          </a:p>
          <a:p>
            <a:pPr marL="728663" indent="-385763">
              <a:lnSpc>
                <a:spcPct val="90000"/>
              </a:lnSpc>
              <a:spcBef>
                <a:spcPts val="1350"/>
              </a:spcBef>
              <a:buClr>
                <a:srgbClr val="FF0000"/>
              </a:buClr>
              <a:buSzPct val="100000"/>
              <a:buFont typeface="Wingdings" panose="05000000000000000000" pitchFamily="2" charset="2"/>
              <a:buChar char="Ø"/>
            </a:pPr>
            <a:r>
              <a:rPr lang="en-US" sz="2100" b="1" dirty="0">
                <a:latin typeface="AGaramond-Regular"/>
              </a:rPr>
              <a:t>Practical</a:t>
            </a:r>
            <a:r>
              <a:rPr lang="en-US" sz="2100" dirty="0">
                <a:latin typeface="AGaramond-Regular"/>
              </a:rPr>
              <a:t> considerations (workload, availability of bias &amp; imprecision data) </a:t>
            </a:r>
          </a:p>
          <a:p>
            <a:pPr marL="728663" indent="-385763">
              <a:lnSpc>
                <a:spcPct val="90000"/>
              </a:lnSpc>
              <a:spcBef>
                <a:spcPts val="1350"/>
              </a:spcBef>
              <a:buClr>
                <a:srgbClr val="FF0000"/>
              </a:buClr>
              <a:buSzPct val="100000"/>
              <a:buFont typeface="Wingdings" panose="05000000000000000000" pitchFamily="2" charset="2"/>
              <a:buChar char="Ø"/>
            </a:pPr>
            <a:r>
              <a:rPr lang="en-US" sz="2100" b="1" dirty="0">
                <a:latin typeface="AGaramond-Regular"/>
              </a:rPr>
              <a:t>Clinical</a:t>
            </a:r>
            <a:r>
              <a:rPr lang="en-US" sz="2100" dirty="0">
                <a:latin typeface="AGaramond-Regular"/>
              </a:rPr>
              <a:t> needs</a:t>
            </a:r>
          </a:p>
        </p:txBody>
      </p:sp>
      <p:sp>
        <p:nvSpPr>
          <p:cNvPr id="14" name="Title 1">
            <a:extLst>
              <a:ext uri="{FF2B5EF4-FFF2-40B4-BE49-F238E27FC236}">
                <a16:creationId xmlns:a16="http://schemas.microsoft.com/office/drawing/2014/main" id="{6DE70B89-2679-4A2C-B5B6-17D98B50B103}"/>
              </a:ext>
            </a:extLst>
          </p:cNvPr>
          <p:cNvSpPr txBox="1">
            <a:spLocks/>
          </p:cNvSpPr>
          <p:nvPr/>
        </p:nvSpPr>
        <p:spPr>
          <a:xfrm>
            <a:off x="285750" y="945431"/>
            <a:ext cx="8572500" cy="554831"/>
          </a:xfrm>
          <a:prstGeom prst="rect">
            <a:avLst/>
          </a:prstGeom>
          <a:gradFill>
            <a:gsLst>
              <a:gs pos="82000">
                <a:schemeClr val="bg1"/>
              </a:gs>
              <a:gs pos="0">
                <a:schemeClr val="bg1">
                  <a:lumMod val="95000"/>
                </a:schemeClr>
              </a:gs>
            </a:gsLst>
            <a:path path="circle">
              <a:fillToRect l="100000" b="100000"/>
            </a:path>
          </a:gradFill>
          <a:ln w="28575">
            <a:solidFill>
              <a:srgbClr val="002060"/>
            </a:solidFill>
          </a:ln>
          <a:effectLst>
            <a:outerShdw blurRad="50800" dist="38100" dir="5400000" algn="t" rotWithShape="0">
              <a:prstClr val="black">
                <a:alpha val="40000"/>
              </a:prstClr>
            </a:outerShdw>
          </a:effectLst>
        </p:spPr>
        <p:txBody>
          <a:bodyPr vert="horz" lIns="68580" tIns="34290" rIns="68580" bIns="34290" rtlCol="0" anchor="ctr">
            <a:normAutofit/>
          </a:bodyPr>
          <a:lstStyle>
            <a:defPPr>
              <a:defRPr lang="fa-IR"/>
            </a:defPPr>
            <a:lvl1pPr>
              <a:lnSpc>
                <a:spcPct val="90000"/>
              </a:lnSpc>
              <a:spcBef>
                <a:spcPct val="0"/>
              </a:spcBef>
              <a:buNone/>
              <a:defRPr sz="4000" b="1">
                <a:ln>
                  <a:solidFill>
                    <a:schemeClr val="tx1">
                      <a:lumMod val="75000"/>
                      <a:lumOff val="25000"/>
                    </a:schemeClr>
                  </a:solidFill>
                </a:ln>
                <a:solidFill>
                  <a:srgbClr val="FF0000"/>
                </a:solidFill>
                <a:latin typeface="+mj-lt"/>
                <a:ea typeface="+mj-ea"/>
              </a:defRPr>
            </a:lvl1pPr>
          </a:lstStyle>
          <a:p>
            <a:r>
              <a:rPr lang="en-US" sz="3000" dirty="0"/>
              <a:t>Analytical Performance Goals</a:t>
            </a:r>
          </a:p>
        </p:txBody>
      </p:sp>
    </p:spTree>
    <p:extLst>
      <p:ext uri="{BB962C8B-B14F-4D97-AF65-F5344CB8AC3E}">
        <p14:creationId xmlns:p14="http://schemas.microsoft.com/office/powerpoint/2010/main" val="164726439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433C44C-F6FD-430D-A2FB-8A0DF02E3ED5}"/>
              </a:ext>
            </a:extLst>
          </p:cNvPr>
          <p:cNvSpPr txBox="1"/>
          <p:nvPr/>
        </p:nvSpPr>
        <p:spPr>
          <a:xfrm>
            <a:off x="161764" y="188640"/>
            <a:ext cx="8820472" cy="923330"/>
          </a:xfrm>
          <a:prstGeom prst="rect">
            <a:avLst/>
          </a:prstGeom>
          <a:noFill/>
        </p:spPr>
        <p:txBody>
          <a:bodyPr wrap="square">
            <a:spAutoFit/>
          </a:bodyPr>
          <a:lstStyle/>
          <a:p>
            <a:r>
              <a:rPr lang="fa-IR" dirty="0">
                <a:hlinkClick r:id="rId2"/>
              </a:rPr>
              <a:t>https://westgard.com/clia-a-quality/quality-requirements/consolidated-comparison-of-immunoassay-performance-specifications.html</a:t>
            </a:r>
            <a:endParaRPr lang="fa-IR" dirty="0"/>
          </a:p>
          <a:p>
            <a:endParaRPr lang="fa-IR" dirty="0"/>
          </a:p>
        </p:txBody>
      </p:sp>
      <p:pic>
        <p:nvPicPr>
          <p:cNvPr id="5" name="Picture 4">
            <a:extLst>
              <a:ext uri="{FF2B5EF4-FFF2-40B4-BE49-F238E27FC236}">
                <a16:creationId xmlns:a16="http://schemas.microsoft.com/office/drawing/2014/main" id="{2F5BE2C9-98E9-4421-AA5E-349B743B7A03}"/>
              </a:ext>
            </a:extLst>
          </p:cNvPr>
          <p:cNvPicPr>
            <a:picLocks noChangeAspect="1"/>
          </p:cNvPicPr>
          <p:nvPr/>
        </p:nvPicPr>
        <p:blipFill rotWithShape="1">
          <a:blip r:embed="rId3">
            <a:extLst>
              <a:ext uri="{BEBA8EAE-BF5A-486C-A8C5-ECC9F3942E4B}">
                <a14:imgProps xmlns:a14="http://schemas.microsoft.com/office/drawing/2010/main">
                  <a14:imgLayer r:embed="rId4">
                    <a14:imgEffect>
                      <a14:sharpenSoften amount="50000"/>
                    </a14:imgEffect>
                  </a14:imgLayer>
                </a14:imgProps>
              </a:ext>
            </a:extLst>
          </a:blip>
          <a:srcRect l="24800" t="24788" r="6059" b="5179"/>
          <a:stretch/>
        </p:blipFill>
        <p:spPr>
          <a:xfrm>
            <a:off x="467544" y="1108685"/>
            <a:ext cx="7920880" cy="4510847"/>
          </a:xfrm>
          <a:prstGeom prst="rect">
            <a:avLst/>
          </a:prstGeom>
        </p:spPr>
      </p:pic>
      <p:sp>
        <p:nvSpPr>
          <p:cNvPr id="7" name="Rounded Rectangle 6">
            <a:extLst>
              <a:ext uri="{FF2B5EF4-FFF2-40B4-BE49-F238E27FC236}">
                <a16:creationId xmlns:a16="http://schemas.microsoft.com/office/drawing/2014/main" id="{7880BB2E-4715-466F-AE68-C64B7607E857}"/>
              </a:ext>
            </a:extLst>
          </p:cNvPr>
          <p:cNvSpPr/>
          <p:nvPr/>
        </p:nvSpPr>
        <p:spPr>
          <a:xfrm rot="16200000">
            <a:off x="5297601" y="-885962"/>
            <a:ext cx="781050" cy="5400601"/>
          </a:xfrm>
          <a:prstGeom prst="roundRect">
            <a:avLst/>
          </a:prstGeom>
          <a:noFill/>
          <a:ln w="571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03364186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up)">
                                      <p:cBhvr>
                                        <p:cTn id="7" dur="1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ipe(up)">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433C44C-F6FD-430D-A2FB-8A0DF02E3ED5}"/>
              </a:ext>
            </a:extLst>
          </p:cNvPr>
          <p:cNvSpPr txBox="1"/>
          <p:nvPr/>
        </p:nvSpPr>
        <p:spPr>
          <a:xfrm>
            <a:off x="161764" y="188640"/>
            <a:ext cx="8820472" cy="923330"/>
          </a:xfrm>
          <a:prstGeom prst="rect">
            <a:avLst/>
          </a:prstGeom>
          <a:noFill/>
        </p:spPr>
        <p:txBody>
          <a:bodyPr wrap="square">
            <a:spAutoFit/>
          </a:bodyPr>
          <a:lstStyle/>
          <a:p>
            <a:r>
              <a:rPr lang="fa-IR" dirty="0">
                <a:hlinkClick r:id="rId2"/>
              </a:rPr>
              <a:t>https://westgard.com/clia-a-quality/quality-requirements/consolidated-comparison-of-immunoassay-performance-specifications.html</a:t>
            </a:r>
            <a:endParaRPr lang="fa-IR" dirty="0"/>
          </a:p>
          <a:p>
            <a:endParaRPr lang="fa-IR" dirty="0"/>
          </a:p>
        </p:txBody>
      </p:sp>
      <p:pic>
        <p:nvPicPr>
          <p:cNvPr id="5" name="Picture 4">
            <a:extLst>
              <a:ext uri="{FF2B5EF4-FFF2-40B4-BE49-F238E27FC236}">
                <a16:creationId xmlns:a16="http://schemas.microsoft.com/office/drawing/2014/main" id="{2F5BE2C9-98E9-4421-AA5E-349B743B7A03}"/>
              </a:ext>
            </a:extLst>
          </p:cNvPr>
          <p:cNvPicPr>
            <a:picLocks noChangeAspect="1"/>
          </p:cNvPicPr>
          <p:nvPr/>
        </p:nvPicPr>
        <p:blipFill rotWithShape="1">
          <a:blip r:embed="rId3">
            <a:extLst>
              <a:ext uri="{BEBA8EAE-BF5A-486C-A8C5-ECC9F3942E4B}">
                <a14:imgProps xmlns:a14="http://schemas.microsoft.com/office/drawing/2010/main">
                  <a14:imgLayer r:embed="rId4">
                    <a14:imgEffect>
                      <a14:sharpenSoften amount="50000"/>
                    </a14:imgEffect>
                  </a14:imgLayer>
                </a14:imgProps>
              </a:ext>
            </a:extLst>
          </a:blip>
          <a:srcRect l="24800" t="24788" r="6059" b="5179"/>
          <a:stretch/>
        </p:blipFill>
        <p:spPr>
          <a:xfrm>
            <a:off x="467544" y="1108685"/>
            <a:ext cx="7920880" cy="4510847"/>
          </a:xfrm>
          <a:prstGeom prst="rect">
            <a:avLst/>
          </a:prstGeom>
        </p:spPr>
      </p:pic>
      <p:sp>
        <p:nvSpPr>
          <p:cNvPr id="7" name="Rounded Rectangle 6">
            <a:extLst>
              <a:ext uri="{FF2B5EF4-FFF2-40B4-BE49-F238E27FC236}">
                <a16:creationId xmlns:a16="http://schemas.microsoft.com/office/drawing/2014/main" id="{7880BB2E-4715-466F-AE68-C64B7607E857}"/>
              </a:ext>
            </a:extLst>
          </p:cNvPr>
          <p:cNvSpPr/>
          <p:nvPr/>
        </p:nvSpPr>
        <p:spPr>
          <a:xfrm rot="16200000">
            <a:off x="6018550" y="1707194"/>
            <a:ext cx="923330" cy="2088233"/>
          </a:xfrm>
          <a:prstGeom prst="roundRect">
            <a:avLst/>
          </a:prstGeom>
          <a:noFill/>
          <a:ln w="571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10010726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433C44C-F6FD-430D-A2FB-8A0DF02E3ED5}"/>
              </a:ext>
            </a:extLst>
          </p:cNvPr>
          <p:cNvSpPr txBox="1"/>
          <p:nvPr/>
        </p:nvSpPr>
        <p:spPr>
          <a:xfrm>
            <a:off x="161764" y="188640"/>
            <a:ext cx="8820472" cy="923330"/>
          </a:xfrm>
          <a:prstGeom prst="rect">
            <a:avLst/>
          </a:prstGeom>
          <a:noFill/>
        </p:spPr>
        <p:txBody>
          <a:bodyPr wrap="square">
            <a:spAutoFit/>
          </a:bodyPr>
          <a:lstStyle/>
          <a:p>
            <a:r>
              <a:rPr lang="fa-IR" dirty="0">
                <a:hlinkClick r:id="rId2"/>
              </a:rPr>
              <a:t>https://westgard.com/clia-a-quality/quality-requirements/consolidated-comparison-of-immunoassay-performance-specifications.html</a:t>
            </a:r>
            <a:endParaRPr lang="fa-IR" dirty="0"/>
          </a:p>
          <a:p>
            <a:endParaRPr lang="fa-IR" dirty="0"/>
          </a:p>
        </p:txBody>
      </p:sp>
      <p:pic>
        <p:nvPicPr>
          <p:cNvPr id="5" name="Picture 4">
            <a:extLst>
              <a:ext uri="{FF2B5EF4-FFF2-40B4-BE49-F238E27FC236}">
                <a16:creationId xmlns:a16="http://schemas.microsoft.com/office/drawing/2014/main" id="{2F5BE2C9-98E9-4421-AA5E-349B743B7A03}"/>
              </a:ext>
            </a:extLst>
          </p:cNvPr>
          <p:cNvPicPr>
            <a:picLocks noChangeAspect="1"/>
          </p:cNvPicPr>
          <p:nvPr/>
        </p:nvPicPr>
        <p:blipFill rotWithShape="1">
          <a:blip r:embed="rId3">
            <a:extLst>
              <a:ext uri="{BEBA8EAE-BF5A-486C-A8C5-ECC9F3942E4B}">
                <a14:imgProps xmlns:a14="http://schemas.microsoft.com/office/drawing/2010/main">
                  <a14:imgLayer r:embed="rId4">
                    <a14:imgEffect>
                      <a14:sharpenSoften amount="50000"/>
                    </a14:imgEffect>
                  </a14:imgLayer>
                </a14:imgProps>
              </a:ext>
            </a:extLst>
          </a:blip>
          <a:srcRect l="24800" t="24788" r="6059" b="5179"/>
          <a:stretch/>
        </p:blipFill>
        <p:spPr>
          <a:xfrm>
            <a:off x="467544" y="1108685"/>
            <a:ext cx="7920880" cy="4510847"/>
          </a:xfrm>
          <a:prstGeom prst="rect">
            <a:avLst/>
          </a:prstGeom>
        </p:spPr>
      </p:pic>
      <p:sp>
        <p:nvSpPr>
          <p:cNvPr id="6" name="Oval 5">
            <a:extLst>
              <a:ext uri="{FF2B5EF4-FFF2-40B4-BE49-F238E27FC236}">
                <a16:creationId xmlns:a16="http://schemas.microsoft.com/office/drawing/2014/main" id="{EF8EBC34-636E-4AB4-8B69-FA4D65BD7952}"/>
              </a:ext>
            </a:extLst>
          </p:cNvPr>
          <p:cNvSpPr/>
          <p:nvPr/>
        </p:nvSpPr>
        <p:spPr>
          <a:xfrm>
            <a:off x="1835696" y="1556792"/>
            <a:ext cx="1080120" cy="720080"/>
          </a:xfrm>
          <a:custGeom>
            <a:avLst/>
            <a:gdLst>
              <a:gd name="connsiteX0" fmla="*/ 0 w 1080120"/>
              <a:gd name="connsiteY0" fmla="*/ 360040 h 720080"/>
              <a:gd name="connsiteX1" fmla="*/ 540060 w 1080120"/>
              <a:gd name="connsiteY1" fmla="*/ 0 h 720080"/>
              <a:gd name="connsiteX2" fmla="*/ 1080120 w 1080120"/>
              <a:gd name="connsiteY2" fmla="*/ 360040 h 720080"/>
              <a:gd name="connsiteX3" fmla="*/ 540060 w 1080120"/>
              <a:gd name="connsiteY3" fmla="*/ 720080 h 720080"/>
              <a:gd name="connsiteX4" fmla="*/ 0 w 1080120"/>
              <a:gd name="connsiteY4" fmla="*/ 360040 h 7200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80120" h="720080" extrusionOk="0">
                <a:moveTo>
                  <a:pt x="0" y="360040"/>
                </a:moveTo>
                <a:cubicBezTo>
                  <a:pt x="-39596" y="103153"/>
                  <a:pt x="260293" y="-74466"/>
                  <a:pt x="540060" y="0"/>
                </a:cubicBezTo>
                <a:cubicBezTo>
                  <a:pt x="840879" y="29742"/>
                  <a:pt x="1075234" y="183924"/>
                  <a:pt x="1080120" y="360040"/>
                </a:cubicBezTo>
                <a:cubicBezTo>
                  <a:pt x="1086756" y="548152"/>
                  <a:pt x="826407" y="711473"/>
                  <a:pt x="540060" y="720080"/>
                </a:cubicBezTo>
                <a:cubicBezTo>
                  <a:pt x="262895" y="664823"/>
                  <a:pt x="55101" y="579944"/>
                  <a:pt x="0" y="360040"/>
                </a:cubicBezTo>
                <a:close/>
              </a:path>
            </a:pathLst>
          </a:custGeom>
          <a:noFill/>
          <a:ln w="38100">
            <a:solidFill>
              <a:srgbClr val="FF0000"/>
            </a:solidFill>
            <a:extLst>
              <a:ext uri="{C807C97D-BFC1-408E-A445-0C87EB9F89A2}">
                <ask:lineSketchStyleProps xmlns:ask="http://schemas.microsoft.com/office/drawing/2018/sketchyshapes" sd="590317558">
                  <a:prstGeom prst="ellipse">
                    <a:avLst/>
                  </a:prstGeom>
                  <ask:type>
                    <ask:lineSketchScribbl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sp>
        <p:nvSpPr>
          <p:cNvPr id="7" name="Rounded Rectangle 6">
            <a:extLst>
              <a:ext uri="{FF2B5EF4-FFF2-40B4-BE49-F238E27FC236}">
                <a16:creationId xmlns:a16="http://schemas.microsoft.com/office/drawing/2014/main" id="{7880BB2E-4715-466F-AE68-C64B7607E857}"/>
              </a:ext>
            </a:extLst>
          </p:cNvPr>
          <p:cNvSpPr/>
          <p:nvPr/>
        </p:nvSpPr>
        <p:spPr>
          <a:xfrm rot="16200000">
            <a:off x="5297601" y="986246"/>
            <a:ext cx="781050" cy="5400601"/>
          </a:xfrm>
          <a:prstGeom prst="roundRect">
            <a:avLst/>
          </a:prstGeom>
          <a:noFill/>
          <a:ln w="571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a:extLst>
              <a:ext uri="{FF2B5EF4-FFF2-40B4-BE49-F238E27FC236}">
                <a16:creationId xmlns:a16="http://schemas.microsoft.com/office/drawing/2014/main" id="{1E966DB7-49EC-48DC-88DC-57EBDAF2B745}"/>
              </a:ext>
            </a:extLst>
          </p:cNvPr>
          <p:cNvSpPr/>
          <p:nvPr/>
        </p:nvSpPr>
        <p:spPr>
          <a:xfrm>
            <a:off x="467544" y="1108685"/>
            <a:ext cx="7920880" cy="4510847"/>
          </a:xfrm>
          <a:prstGeom prst="rect">
            <a:avLst/>
          </a:prstGeom>
          <a:solidFill>
            <a:schemeClr val="bg1">
              <a:alpha val="8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sp>
        <p:nvSpPr>
          <p:cNvPr id="8" name="TextBox 7">
            <a:extLst>
              <a:ext uri="{FF2B5EF4-FFF2-40B4-BE49-F238E27FC236}">
                <a16:creationId xmlns:a16="http://schemas.microsoft.com/office/drawing/2014/main" id="{655237F3-0CBE-4966-9E66-66FD563C91A3}"/>
              </a:ext>
            </a:extLst>
          </p:cNvPr>
          <p:cNvSpPr txBox="1"/>
          <p:nvPr/>
        </p:nvSpPr>
        <p:spPr>
          <a:xfrm>
            <a:off x="392906" y="2708920"/>
            <a:ext cx="8358188" cy="1079783"/>
          </a:xfrm>
          <a:prstGeom prst="rect">
            <a:avLst/>
          </a:prstGeom>
          <a:solidFill>
            <a:schemeClr val="bg1">
              <a:lumMod val="95000"/>
            </a:schemeClr>
          </a:solidFill>
          <a:ln>
            <a:solidFill>
              <a:srgbClr val="0070C0"/>
            </a:solidFill>
          </a:ln>
          <a:effectLst>
            <a:outerShdw blurRad="114300" dist="215900" dir="3600000" sx="102000" sy="102000" algn="tl" rotWithShape="0">
              <a:prstClr val="black">
                <a:alpha val="40000"/>
              </a:prstClr>
            </a:outerShdw>
          </a:effectLst>
        </p:spPr>
        <p:txBody>
          <a:bodyPr wrap="square" rtlCol="1">
            <a:spAutoFit/>
          </a:bodyPr>
          <a:lstStyle/>
          <a:p>
            <a:pPr>
              <a:spcAft>
                <a:spcPts val="450"/>
              </a:spcAft>
            </a:pPr>
            <a:r>
              <a:rPr lang="en-US" sz="2000" b="1" dirty="0">
                <a:solidFill>
                  <a:srgbClr val="000000"/>
                </a:solidFill>
              </a:rPr>
              <a:t>CLSI EP46 (1</a:t>
            </a:r>
            <a:r>
              <a:rPr lang="en-US" sz="2000" b="1" baseline="30000" dirty="0">
                <a:solidFill>
                  <a:srgbClr val="000000"/>
                </a:solidFill>
              </a:rPr>
              <a:t>ST</a:t>
            </a:r>
            <a:r>
              <a:rPr lang="en-US" sz="2000" b="1" dirty="0">
                <a:solidFill>
                  <a:srgbClr val="000000"/>
                </a:solidFill>
              </a:rPr>
              <a:t> Ed) (in progress)</a:t>
            </a:r>
          </a:p>
          <a:p>
            <a:pPr marL="900113"/>
            <a:r>
              <a:rPr lang="en-US" sz="2000" b="1" dirty="0">
                <a:solidFill>
                  <a:srgbClr val="000000"/>
                </a:solidFill>
              </a:rPr>
              <a:t>Determining </a:t>
            </a:r>
            <a:r>
              <a:rPr lang="en-US" sz="2000" b="1" dirty="0">
                <a:solidFill>
                  <a:srgbClr val="000000"/>
                </a:solidFill>
                <a:highlight>
                  <a:srgbClr val="FFFF00"/>
                </a:highlight>
              </a:rPr>
              <a:t>Total Analytical Error Goals </a:t>
            </a:r>
            <a:r>
              <a:rPr lang="en-US" sz="2000" b="1" dirty="0">
                <a:solidFill>
                  <a:srgbClr val="000000"/>
                </a:solidFill>
              </a:rPr>
              <a:t>for Quantitative Medical Laboratory Test Methods</a:t>
            </a:r>
          </a:p>
        </p:txBody>
      </p:sp>
    </p:spTree>
    <p:extLst>
      <p:ext uri="{BB962C8B-B14F-4D97-AF65-F5344CB8AC3E}">
        <p14:creationId xmlns:p14="http://schemas.microsoft.com/office/powerpoint/2010/main" val="74520044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7"/>
                                        </p:tgtEl>
                                      </p:cBhvr>
                                    </p:animEffect>
                                    <p:set>
                                      <p:cBhvr>
                                        <p:cTn id="7" dur="1" fill="hold">
                                          <p:stCondLst>
                                            <p:cond delay="499"/>
                                          </p:stCondLst>
                                        </p:cTn>
                                        <p:tgtEl>
                                          <p:spTgt spid="7"/>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heel(1)">
                                      <p:cBhvr>
                                        <p:cTn id="12" dur="20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grpId="1" nodeType="clickEffect">
                                  <p:stCondLst>
                                    <p:cond delay="0"/>
                                  </p:stCondLst>
                                  <p:childTnLst>
                                    <p:animEffect transition="out" filter="fade">
                                      <p:cBhvr>
                                        <p:cTn id="16" dur="500"/>
                                        <p:tgtEl>
                                          <p:spTgt spid="6"/>
                                        </p:tgtEl>
                                      </p:cBhvr>
                                    </p:animEffect>
                                    <p:set>
                                      <p:cBhvr>
                                        <p:cTn id="17" dur="1" fill="hold">
                                          <p:stCondLst>
                                            <p:cond delay="499"/>
                                          </p:stCondLst>
                                        </p:cTn>
                                        <p:tgtEl>
                                          <p:spTgt spid="6"/>
                                        </p:tgtEl>
                                        <p:attrNameLst>
                                          <p:attrName>style.visibility</p:attrName>
                                        </p:attrNameLst>
                                      </p:cBhvr>
                                      <p:to>
                                        <p:strVal val="hidden"/>
                                      </p:to>
                                    </p:set>
                                  </p:childTnLst>
                                </p:cTn>
                              </p:par>
                            </p:childTnLst>
                          </p:cTn>
                        </p:par>
                        <p:par>
                          <p:cTn id="18" fill="hold">
                            <p:stCondLst>
                              <p:cond delay="500"/>
                            </p:stCondLst>
                            <p:childTnLst>
                              <p:par>
                                <p:cTn id="19" presetID="10" presetClass="entr" presetSubtype="0" fill="hold" grpId="0" nodeType="after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fade">
                                      <p:cBhvr>
                                        <p:cTn id="21" dur="500"/>
                                        <p:tgtEl>
                                          <p:spTgt spid="2"/>
                                        </p:tgtEl>
                                      </p:cBhvr>
                                    </p:animEffect>
                                  </p:childTnLst>
                                </p:cTn>
                              </p:par>
                            </p:childTnLst>
                          </p:cTn>
                        </p:par>
                        <p:par>
                          <p:cTn id="22" fill="hold">
                            <p:stCondLst>
                              <p:cond delay="1000"/>
                            </p:stCondLst>
                            <p:childTnLst>
                              <p:par>
                                <p:cTn id="23" presetID="22" presetClass="entr" presetSubtype="8" fill="hold" grpId="0" nodeType="after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wipe(left)">
                                      <p:cBhvr>
                                        <p:cTn id="25"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2" grpId="0" animBg="1"/>
      <p:bldP spid="8" grpId="0" animBg="1"/>
    </p:bld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67B487-D7D7-4AE0-8AF4-1DBF3D87609F}"/>
              </a:ext>
            </a:extLst>
          </p:cNvPr>
          <p:cNvSpPr>
            <a:spLocks noGrp="1"/>
          </p:cNvSpPr>
          <p:nvPr>
            <p:ph type="title"/>
          </p:nvPr>
        </p:nvSpPr>
        <p:spPr/>
        <p:txBody>
          <a:bodyPr/>
          <a:lstStyle/>
          <a:p>
            <a:endParaRPr lang="fa-IR"/>
          </a:p>
        </p:txBody>
      </p:sp>
      <p:pic>
        <p:nvPicPr>
          <p:cNvPr id="5" name="Content Placeholder 4">
            <a:extLst>
              <a:ext uri="{FF2B5EF4-FFF2-40B4-BE49-F238E27FC236}">
                <a16:creationId xmlns:a16="http://schemas.microsoft.com/office/drawing/2014/main" id="{D46BA84C-2EE6-4AB8-A086-E36F0369FBF1}"/>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703596" y="260379"/>
            <a:ext cx="7668344" cy="6035271"/>
          </a:xfrm>
        </p:spPr>
      </p:pic>
      <p:sp>
        <p:nvSpPr>
          <p:cNvPr id="6" name="TextBox 5">
            <a:extLst>
              <a:ext uri="{FF2B5EF4-FFF2-40B4-BE49-F238E27FC236}">
                <a16:creationId xmlns:a16="http://schemas.microsoft.com/office/drawing/2014/main" id="{F447B39C-EBBD-4F28-857E-030A13D7A23A}"/>
              </a:ext>
            </a:extLst>
          </p:cNvPr>
          <p:cNvSpPr txBox="1"/>
          <p:nvPr/>
        </p:nvSpPr>
        <p:spPr>
          <a:xfrm>
            <a:off x="0" y="5288340"/>
            <a:ext cx="8853439" cy="1569660"/>
          </a:xfrm>
          <a:prstGeom prst="rect">
            <a:avLst/>
          </a:prstGeom>
          <a:noFill/>
        </p:spPr>
        <p:txBody>
          <a:bodyPr wrap="square" rtlCol="0">
            <a:spAutoFit/>
          </a:bodyPr>
          <a:lstStyle/>
          <a:p>
            <a:pPr algn="ctr" rtl="1"/>
            <a:r>
              <a:rPr lang="fa-IR" sz="9600" b="1" dirty="0">
                <a:ln w="76200">
                  <a:solidFill>
                    <a:srgbClr val="0070C0"/>
                  </a:solidFill>
                </a:ln>
                <a:solidFill>
                  <a:schemeClr val="bg1"/>
                </a:solidFill>
                <a:cs typeface="2  Bardiya" panose="00000400000000000000" pitchFamily="2" charset="-78"/>
              </a:rPr>
              <a:t>پیروز باشید</a:t>
            </a:r>
            <a:endParaRPr lang="en-US" sz="9600" b="1" dirty="0">
              <a:ln w="76200">
                <a:solidFill>
                  <a:srgbClr val="0070C0"/>
                </a:solidFill>
              </a:ln>
              <a:solidFill>
                <a:schemeClr val="bg1"/>
              </a:solidFill>
              <a:cs typeface="2  Bardiya" panose="00000400000000000000" pitchFamily="2" charset="-78"/>
            </a:endParaRPr>
          </a:p>
        </p:txBody>
      </p:sp>
    </p:spTree>
    <p:extLst>
      <p:ext uri="{BB962C8B-B14F-4D97-AF65-F5344CB8AC3E}">
        <p14:creationId xmlns:p14="http://schemas.microsoft.com/office/powerpoint/2010/main" val="37328015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4000" fill="hold"/>
                                        <p:tgtEl>
                                          <p:spTgt spid="6"/>
                                        </p:tgtEl>
                                        <p:attrNameLst>
                                          <p:attrName>ppt_w</p:attrName>
                                        </p:attrNameLst>
                                      </p:cBhvr>
                                      <p:tavLst>
                                        <p:tav tm="0">
                                          <p:val>
                                            <p:fltVal val="0"/>
                                          </p:val>
                                        </p:tav>
                                        <p:tav tm="100000">
                                          <p:val>
                                            <p:strVal val="#ppt_w"/>
                                          </p:val>
                                        </p:tav>
                                      </p:tavLst>
                                    </p:anim>
                                    <p:anim calcmode="lin" valueType="num">
                                      <p:cBhvr>
                                        <p:cTn id="8" dur="4000" fill="hold"/>
                                        <p:tgtEl>
                                          <p:spTgt spid="6"/>
                                        </p:tgtEl>
                                        <p:attrNameLst>
                                          <p:attrName>ppt_h</p:attrName>
                                        </p:attrNameLst>
                                      </p:cBhvr>
                                      <p:tavLst>
                                        <p:tav tm="0">
                                          <p:val>
                                            <p:fltVal val="0"/>
                                          </p:val>
                                        </p:tav>
                                        <p:tav tm="100000">
                                          <p:val>
                                            <p:strVal val="#ppt_h"/>
                                          </p:val>
                                        </p:tav>
                                      </p:tavLst>
                                    </p:anim>
                                    <p:animEffect transition="in" filter="fade">
                                      <p:cBhvr>
                                        <p:cTn id="9" dur="4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spTree>
    <p:extLst>
      <p:ext uri="{BB962C8B-B14F-4D97-AF65-F5344CB8AC3E}">
        <p14:creationId xmlns:p14="http://schemas.microsoft.com/office/powerpoint/2010/main" val="2212175176"/>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8650" y="1340768"/>
            <a:ext cx="7886700" cy="4836195"/>
          </a:xfrm>
        </p:spPr>
        <p:txBody>
          <a:bodyPr/>
          <a:lstStyle/>
          <a:p>
            <a:pPr marL="0" indent="0" algn="r" rtl="1">
              <a:buNone/>
            </a:pPr>
            <a:r>
              <a:rPr lang="fa-IR" b="1" dirty="0">
                <a:solidFill>
                  <a:srgbClr val="0070C0"/>
                </a:solidFill>
              </a:rPr>
              <a:t>مدل 2 مناسب برای </a:t>
            </a:r>
            <a:r>
              <a:rPr lang="fa-IR" b="1" dirty="0" err="1">
                <a:solidFill>
                  <a:srgbClr val="0070C0"/>
                </a:solidFill>
              </a:rPr>
              <a:t>آزمایش‌های</a:t>
            </a:r>
            <a:r>
              <a:rPr lang="fa-IR" b="1" dirty="0">
                <a:solidFill>
                  <a:srgbClr val="0070C0"/>
                </a:solidFill>
              </a:rPr>
              <a:t>:</a:t>
            </a:r>
            <a:endParaRPr lang="en-US" b="1" dirty="0">
              <a:solidFill>
                <a:srgbClr val="0070C0"/>
              </a:solidFill>
            </a:endParaRPr>
          </a:p>
          <a:p>
            <a:pPr marL="361950" indent="-361950" algn="r" rtl="1">
              <a:spcBef>
                <a:spcPts val="1800"/>
              </a:spcBef>
              <a:spcAft>
                <a:spcPts val="600"/>
              </a:spcAft>
              <a:buFont typeface="Wingdings" panose="05000000000000000000" pitchFamily="2" charset="2"/>
              <a:buChar char="Ø"/>
            </a:pPr>
            <a:r>
              <a:rPr lang="fa-IR" dirty="0"/>
              <a:t>نقش مرکزی در تصمیمگیری برای یک بیماری خاص/وضعیت بالینی </a:t>
            </a:r>
            <a:r>
              <a:rPr lang="fa-IR" u="sng" dirty="0"/>
              <a:t>ندارند</a:t>
            </a:r>
          </a:p>
          <a:p>
            <a:pPr marL="361950" indent="-361950" algn="r" rtl="1">
              <a:spcBef>
                <a:spcPts val="1800"/>
              </a:spcBef>
              <a:spcAft>
                <a:spcPts val="600"/>
              </a:spcAft>
              <a:buFont typeface="Wingdings" panose="05000000000000000000" pitchFamily="2" charset="2"/>
              <a:buChar char="Ø"/>
            </a:pPr>
            <a:r>
              <a:rPr lang="fa-IR" dirty="0"/>
              <a:t>دارای غلظت پایدار</a:t>
            </a:r>
          </a:p>
          <a:p>
            <a:pPr marL="361950" indent="-361950" algn="r" rtl="1">
              <a:spcBef>
                <a:spcPts val="1800"/>
              </a:spcBef>
              <a:spcAft>
                <a:spcPts val="600"/>
              </a:spcAft>
              <a:buFont typeface="Wingdings" panose="05000000000000000000" pitchFamily="2" charset="2"/>
              <a:buChar char="Ø"/>
            </a:pPr>
            <a:r>
              <a:rPr lang="fa-IR" dirty="0"/>
              <a:t>تحت کنترل </a:t>
            </a:r>
            <a:r>
              <a:rPr lang="fa-IR" dirty="0" err="1"/>
              <a:t>همئوستاتیک</a:t>
            </a:r>
            <a:r>
              <a:rPr lang="fa-IR" dirty="0"/>
              <a:t> سخت</a:t>
            </a:r>
          </a:p>
          <a:p>
            <a:pPr marL="361950" indent="-361950" algn="r" rtl="1">
              <a:spcBef>
                <a:spcPts val="1800"/>
              </a:spcBef>
              <a:spcAft>
                <a:spcPts val="600"/>
              </a:spcAft>
              <a:buFont typeface="Wingdings" panose="05000000000000000000" pitchFamily="2" charset="2"/>
              <a:buChar char="Ø"/>
            </a:pPr>
            <a:r>
              <a:rPr lang="en-US" dirty="0"/>
              <a:t>analytes that do not have a homeostatic set point, such as cardiac markers and toxins,</a:t>
            </a:r>
            <a:endParaRPr lang="fa-IR" dirty="0"/>
          </a:p>
        </p:txBody>
      </p:sp>
      <p:sp>
        <p:nvSpPr>
          <p:cNvPr id="6" name="Title 1"/>
          <p:cNvSpPr txBox="1">
            <a:spLocks/>
          </p:cNvSpPr>
          <p:nvPr/>
        </p:nvSpPr>
        <p:spPr>
          <a:xfrm>
            <a:off x="179512" y="253849"/>
            <a:ext cx="8784976" cy="58286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400" b="1" dirty="0">
                <a:solidFill>
                  <a:srgbClr val="7030A0"/>
                </a:solidFill>
              </a:rPr>
              <a:t>Allocating analytes to Milan-2014 models; EFLM TFG-DM</a:t>
            </a:r>
            <a:endParaRPr lang="en-US" sz="1800" b="1" dirty="0">
              <a:solidFill>
                <a:srgbClr val="7030A0"/>
              </a:solidFill>
            </a:endParaRPr>
          </a:p>
        </p:txBody>
      </p:sp>
    </p:spTree>
    <p:extLst>
      <p:ext uri="{BB962C8B-B14F-4D97-AF65-F5344CB8AC3E}">
        <p14:creationId xmlns:p14="http://schemas.microsoft.com/office/powerpoint/2010/main" val="2894361823"/>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1000"/>
                                        <p:tgtEl>
                                          <p:spTgt spid="3">
                                            <p:txEl>
                                              <p:pRg st="1" end="1"/>
                                            </p:txEl>
                                          </p:spTgt>
                                        </p:tgtEl>
                                      </p:cBhvr>
                                    </p:animEffect>
                                    <p:anim calcmode="lin" valueType="num">
                                      <p:cBhvr>
                                        <p:cTn id="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7" presetClass="entr" presetSubtype="0" fill="hold"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fade">
                                      <p:cBhvr>
                                        <p:cTn id="14" dur="1000"/>
                                        <p:tgtEl>
                                          <p:spTgt spid="3">
                                            <p:txEl>
                                              <p:pRg st="2" end="2"/>
                                            </p:txEl>
                                          </p:spTgt>
                                        </p:tgtEl>
                                      </p:cBhvr>
                                    </p:animEffect>
                                    <p:anim calcmode="lin" valueType="num">
                                      <p:cBhvr>
                                        <p:cTn id="1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7" presetClass="entr" presetSubtype="0" fill="hold"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fade">
                                      <p:cBhvr>
                                        <p:cTn id="21" dur="1000"/>
                                        <p:tgtEl>
                                          <p:spTgt spid="3">
                                            <p:txEl>
                                              <p:pRg st="3" end="3"/>
                                            </p:txEl>
                                          </p:spTgt>
                                        </p:tgtEl>
                                      </p:cBhvr>
                                    </p:animEffect>
                                    <p:anim calcmode="lin" valueType="num">
                                      <p:cBhvr>
                                        <p:cTn id="22"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7" presetClass="entr" presetSubtype="0" fill="hold" nodeType="clickEffect">
                                  <p:stCondLst>
                                    <p:cond delay="0"/>
                                  </p:stCondLst>
                                  <p:childTnLst>
                                    <p:set>
                                      <p:cBhvr>
                                        <p:cTn id="27" dur="1" fill="hold">
                                          <p:stCondLst>
                                            <p:cond delay="0"/>
                                          </p:stCondLst>
                                        </p:cTn>
                                        <p:tgtEl>
                                          <p:spTgt spid="3">
                                            <p:txEl>
                                              <p:pRg st="4" end="4"/>
                                            </p:txEl>
                                          </p:spTgt>
                                        </p:tgtEl>
                                        <p:attrNameLst>
                                          <p:attrName>style.visibility</p:attrName>
                                        </p:attrNameLst>
                                      </p:cBhvr>
                                      <p:to>
                                        <p:strVal val="visible"/>
                                      </p:to>
                                    </p:set>
                                    <p:animEffect transition="in" filter="fade">
                                      <p:cBhvr>
                                        <p:cTn id="28" dur="1000"/>
                                        <p:tgtEl>
                                          <p:spTgt spid="3">
                                            <p:txEl>
                                              <p:pRg st="4" end="4"/>
                                            </p:txEl>
                                          </p:spTgt>
                                        </p:tgtEl>
                                      </p:cBhvr>
                                    </p:animEffect>
                                    <p:anim calcmode="lin" valueType="num">
                                      <p:cBhvr>
                                        <p:cTn id="29"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8650" y="1340768"/>
            <a:ext cx="7886700" cy="4836195"/>
          </a:xfrm>
        </p:spPr>
        <p:txBody>
          <a:bodyPr/>
          <a:lstStyle/>
          <a:p>
            <a:pPr marL="0" indent="0" algn="r" rtl="1">
              <a:buNone/>
            </a:pPr>
            <a:r>
              <a:rPr lang="fa-IR" b="1" dirty="0">
                <a:solidFill>
                  <a:srgbClr val="0070C0"/>
                </a:solidFill>
              </a:rPr>
              <a:t>مدل 2 مناسب برای </a:t>
            </a:r>
            <a:r>
              <a:rPr lang="fa-IR" b="1" dirty="0" err="1">
                <a:solidFill>
                  <a:srgbClr val="0070C0"/>
                </a:solidFill>
              </a:rPr>
              <a:t>آزمایش‌های</a:t>
            </a:r>
            <a:r>
              <a:rPr lang="fa-IR" b="1" dirty="0">
                <a:solidFill>
                  <a:srgbClr val="0070C0"/>
                </a:solidFill>
              </a:rPr>
              <a:t>:</a:t>
            </a:r>
            <a:endParaRPr lang="en-US" b="1" dirty="0">
              <a:solidFill>
                <a:srgbClr val="0070C0"/>
              </a:solidFill>
            </a:endParaRPr>
          </a:p>
          <a:p>
            <a:pPr marL="361950" indent="-361950" algn="r" rtl="1">
              <a:spcBef>
                <a:spcPts val="1800"/>
              </a:spcBef>
              <a:spcAft>
                <a:spcPts val="600"/>
              </a:spcAft>
              <a:buFont typeface="Wingdings" panose="05000000000000000000" pitchFamily="2" charset="2"/>
              <a:buChar char="Ø"/>
            </a:pPr>
            <a:r>
              <a:rPr lang="fa-IR" dirty="0"/>
              <a:t>نقش مرکزی در تصمیمگیری برای یک بیماری خاص/وضعیت بالینی </a:t>
            </a:r>
            <a:r>
              <a:rPr lang="fa-IR" u="sng" dirty="0"/>
              <a:t>ندارند</a:t>
            </a:r>
          </a:p>
          <a:p>
            <a:pPr marL="361950" indent="-361950" algn="r" rtl="1">
              <a:spcBef>
                <a:spcPts val="1800"/>
              </a:spcBef>
              <a:spcAft>
                <a:spcPts val="600"/>
              </a:spcAft>
              <a:buFont typeface="Wingdings" panose="05000000000000000000" pitchFamily="2" charset="2"/>
              <a:buChar char="Ø"/>
            </a:pPr>
            <a:r>
              <a:rPr lang="fa-IR" dirty="0"/>
              <a:t>دارای غلظت پایدار</a:t>
            </a:r>
          </a:p>
          <a:p>
            <a:pPr marL="361950" indent="-361950" algn="r" rtl="1">
              <a:spcBef>
                <a:spcPts val="1800"/>
              </a:spcBef>
              <a:spcAft>
                <a:spcPts val="600"/>
              </a:spcAft>
              <a:buFont typeface="Wingdings" panose="05000000000000000000" pitchFamily="2" charset="2"/>
              <a:buChar char="Ø"/>
            </a:pPr>
            <a:r>
              <a:rPr lang="fa-IR" dirty="0"/>
              <a:t>تحت کنترل </a:t>
            </a:r>
            <a:r>
              <a:rPr lang="fa-IR" dirty="0" err="1"/>
              <a:t>همئوستاتیک</a:t>
            </a:r>
            <a:r>
              <a:rPr lang="fa-IR" dirty="0"/>
              <a:t> سخت</a:t>
            </a:r>
          </a:p>
          <a:p>
            <a:pPr marL="361950" indent="-361950" algn="r" rtl="1">
              <a:spcBef>
                <a:spcPts val="1800"/>
              </a:spcBef>
              <a:spcAft>
                <a:spcPts val="600"/>
              </a:spcAft>
              <a:buFont typeface="Wingdings" panose="05000000000000000000" pitchFamily="2" charset="2"/>
              <a:buChar char="Ø"/>
            </a:pPr>
            <a:r>
              <a:rPr lang="en-US" dirty="0"/>
              <a:t>analytes that do not have a homeostatic set point, such as cardiac markers and toxins,</a:t>
            </a:r>
            <a:endParaRPr lang="fa-IR" dirty="0"/>
          </a:p>
        </p:txBody>
      </p:sp>
      <p:sp>
        <p:nvSpPr>
          <p:cNvPr id="6" name="Title 1"/>
          <p:cNvSpPr txBox="1">
            <a:spLocks/>
          </p:cNvSpPr>
          <p:nvPr/>
        </p:nvSpPr>
        <p:spPr>
          <a:xfrm>
            <a:off x="179512" y="253849"/>
            <a:ext cx="8784976" cy="58286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400" b="1" dirty="0">
                <a:solidFill>
                  <a:srgbClr val="7030A0"/>
                </a:solidFill>
              </a:rPr>
              <a:t>Allocating analytes to Milan-2014 models; EFLM TFG-DM</a:t>
            </a:r>
            <a:endParaRPr lang="en-US" sz="1800" b="1" dirty="0">
              <a:solidFill>
                <a:srgbClr val="7030A0"/>
              </a:solidFill>
            </a:endParaRPr>
          </a:p>
        </p:txBody>
      </p:sp>
    </p:spTree>
    <p:extLst>
      <p:ext uri="{BB962C8B-B14F-4D97-AF65-F5344CB8AC3E}">
        <p14:creationId xmlns:p14="http://schemas.microsoft.com/office/powerpoint/2010/main" val="775806157"/>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1000"/>
                                        <p:tgtEl>
                                          <p:spTgt spid="3">
                                            <p:txEl>
                                              <p:pRg st="1" end="1"/>
                                            </p:txEl>
                                          </p:spTgt>
                                        </p:tgtEl>
                                      </p:cBhvr>
                                    </p:animEffect>
                                    <p:anim calcmode="lin" valueType="num">
                                      <p:cBhvr>
                                        <p:cTn id="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7" presetClass="entr" presetSubtype="0" fill="hold"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fade">
                                      <p:cBhvr>
                                        <p:cTn id="14" dur="1000"/>
                                        <p:tgtEl>
                                          <p:spTgt spid="3">
                                            <p:txEl>
                                              <p:pRg st="2" end="2"/>
                                            </p:txEl>
                                          </p:spTgt>
                                        </p:tgtEl>
                                      </p:cBhvr>
                                    </p:animEffect>
                                    <p:anim calcmode="lin" valueType="num">
                                      <p:cBhvr>
                                        <p:cTn id="1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7" presetClass="entr" presetSubtype="0" fill="hold"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fade">
                                      <p:cBhvr>
                                        <p:cTn id="21" dur="1000"/>
                                        <p:tgtEl>
                                          <p:spTgt spid="3">
                                            <p:txEl>
                                              <p:pRg st="3" end="3"/>
                                            </p:txEl>
                                          </p:spTgt>
                                        </p:tgtEl>
                                      </p:cBhvr>
                                    </p:animEffect>
                                    <p:anim calcmode="lin" valueType="num">
                                      <p:cBhvr>
                                        <p:cTn id="22"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7" presetClass="entr" presetSubtype="0" fill="hold" nodeType="clickEffect">
                                  <p:stCondLst>
                                    <p:cond delay="0"/>
                                  </p:stCondLst>
                                  <p:childTnLst>
                                    <p:set>
                                      <p:cBhvr>
                                        <p:cTn id="27" dur="1" fill="hold">
                                          <p:stCondLst>
                                            <p:cond delay="0"/>
                                          </p:stCondLst>
                                        </p:cTn>
                                        <p:tgtEl>
                                          <p:spTgt spid="3">
                                            <p:txEl>
                                              <p:pRg st="4" end="4"/>
                                            </p:txEl>
                                          </p:spTgt>
                                        </p:tgtEl>
                                        <p:attrNameLst>
                                          <p:attrName>style.visibility</p:attrName>
                                        </p:attrNameLst>
                                      </p:cBhvr>
                                      <p:to>
                                        <p:strVal val="visible"/>
                                      </p:to>
                                    </p:set>
                                    <p:animEffect transition="in" filter="fade">
                                      <p:cBhvr>
                                        <p:cTn id="28" dur="1000"/>
                                        <p:tgtEl>
                                          <p:spTgt spid="3">
                                            <p:txEl>
                                              <p:pRg st="4" end="4"/>
                                            </p:txEl>
                                          </p:spTgt>
                                        </p:tgtEl>
                                      </p:cBhvr>
                                    </p:animEffect>
                                    <p:anim calcmode="lin" valueType="num">
                                      <p:cBhvr>
                                        <p:cTn id="29"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93868D0-D2CB-45E4-B0D5-40C67BD35433}"/>
              </a:ext>
            </a:extLst>
          </p:cNvPr>
          <p:cNvSpPr txBox="1"/>
          <p:nvPr/>
        </p:nvSpPr>
        <p:spPr>
          <a:xfrm>
            <a:off x="1115616" y="1340768"/>
            <a:ext cx="4572000" cy="1754326"/>
          </a:xfrm>
          <a:prstGeom prst="rect">
            <a:avLst/>
          </a:prstGeom>
          <a:noFill/>
        </p:spPr>
        <p:txBody>
          <a:bodyPr wrap="square">
            <a:spAutoFit/>
          </a:bodyPr>
          <a:lstStyle/>
          <a:p>
            <a:pPr algn="l"/>
            <a:r>
              <a:rPr lang="en-US" sz="1800" b="0" i="0" u="none" strike="noStrike" baseline="0" dirty="0">
                <a:latin typeface="AdvTTd027cc2c"/>
              </a:rPr>
              <a:t>Analytical performance speci</a:t>
            </a:r>
            <a:r>
              <a:rPr lang="en-US" sz="1800" b="0" i="0" u="none" strike="noStrike" baseline="0" dirty="0">
                <a:latin typeface="AdvTTd027cc2c+fb"/>
              </a:rPr>
              <a:t>fi</a:t>
            </a:r>
            <a:r>
              <a:rPr lang="en-US" sz="1800" b="0" i="0" u="none" strike="noStrike" baseline="0" dirty="0">
                <a:latin typeface="AdvTTd027cc2c"/>
              </a:rPr>
              <a:t>cations (APS)</a:t>
            </a:r>
          </a:p>
          <a:p>
            <a:pPr algn="l"/>
            <a:r>
              <a:rPr lang="en-US" sz="1800" b="0" i="0" u="none" strike="noStrike" baseline="0" dirty="0">
                <a:latin typeface="AdvTTd027cc2c"/>
              </a:rPr>
              <a:t>based on outcomes refer to how </a:t>
            </a:r>
            <a:r>
              <a:rPr lang="en-US" sz="1800" b="0" i="0" u="none" strike="noStrike" baseline="0" dirty="0">
                <a:latin typeface="AdvTTd027cc2c+20"/>
              </a:rPr>
              <a:t>‘</a:t>
            </a:r>
            <a:r>
              <a:rPr lang="en-US" sz="1800" b="0" i="0" u="none" strike="noStrike" baseline="0" dirty="0">
                <a:latin typeface="AdvTTd027cc2c"/>
              </a:rPr>
              <a:t>good</a:t>
            </a:r>
            <a:r>
              <a:rPr lang="en-US" sz="1800" b="0" i="0" u="none" strike="noStrike" baseline="0" dirty="0">
                <a:latin typeface="AdvTTd027cc2c+20"/>
              </a:rPr>
              <a:t>’ </a:t>
            </a:r>
            <a:r>
              <a:rPr lang="en-US" sz="1800" b="0" i="0" u="none" strike="noStrike" baseline="0" dirty="0">
                <a:latin typeface="AdvTTd027cc2c"/>
              </a:rPr>
              <a:t>the analytical performance</a:t>
            </a:r>
          </a:p>
          <a:p>
            <a:pPr algn="l"/>
            <a:r>
              <a:rPr lang="en-US" sz="1800" b="0" i="0" u="none" strike="noStrike" baseline="0" dirty="0">
                <a:latin typeface="AdvTTd027cc2c"/>
              </a:rPr>
              <a:t>of a test needs to be to do more good than harm to</a:t>
            </a:r>
          </a:p>
          <a:p>
            <a:pPr algn="l"/>
            <a:r>
              <a:rPr lang="en-US" sz="1800" b="0" i="0" u="none" strike="noStrike" baseline="0" dirty="0">
                <a:latin typeface="AdvTTd027cc2c"/>
              </a:rPr>
              <a:t>the patient.</a:t>
            </a:r>
            <a:endParaRPr lang="fa-IR" dirty="0"/>
          </a:p>
        </p:txBody>
      </p:sp>
    </p:spTree>
    <p:extLst>
      <p:ext uri="{BB962C8B-B14F-4D97-AF65-F5344CB8AC3E}">
        <p14:creationId xmlns:p14="http://schemas.microsoft.com/office/powerpoint/2010/main" val="3622499622"/>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1515F00-751D-45E3-AFA4-DB278084DAE6}"/>
              </a:ext>
            </a:extLst>
          </p:cNvPr>
          <p:cNvSpPr txBox="1"/>
          <p:nvPr/>
        </p:nvSpPr>
        <p:spPr>
          <a:xfrm>
            <a:off x="2286000" y="2136339"/>
            <a:ext cx="4572000" cy="2585323"/>
          </a:xfrm>
          <a:prstGeom prst="rect">
            <a:avLst/>
          </a:prstGeom>
          <a:noFill/>
        </p:spPr>
        <p:txBody>
          <a:bodyPr wrap="square">
            <a:spAutoFit/>
          </a:bodyPr>
          <a:lstStyle/>
          <a:p>
            <a:pPr algn="l"/>
            <a:r>
              <a:rPr lang="en-US" sz="1800" b="0" i="0" u="none" strike="noStrike" baseline="0" dirty="0">
                <a:latin typeface="AdvTTd027cc2c"/>
              </a:rPr>
              <a:t>According to the Milan consensus, </a:t>
            </a:r>
            <a:r>
              <a:rPr lang="en-US" sz="1800" b="0" i="0" u="none" strike="noStrike" baseline="0" dirty="0">
                <a:latin typeface="AdvTTd027cc2c+20"/>
              </a:rPr>
              <a:t>“</a:t>
            </a:r>
            <a:r>
              <a:rPr lang="en-US" sz="1800" b="0" i="0" u="none" strike="noStrike" baseline="0" dirty="0">
                <a:latin typeface="AdvTTd027cc2c"/>
              </a:rPr>
              <a:t>APS are criteria that</a:t>
            </a:r>
          </a:p>
          <a:p>
            <a:pPr algn="l"/>
            <a:r>
              <a:rPr lang="en-US" sz="1800" b="0" i="0" u="none" strike="noStrike" baseline="0" dirty="0">
                <a:latin typeface="AdvTTd027cc2c"/>
              </a:rPr>
              <a:t>specify (in numerical terms) the quality required for</a:t>
            </a:r>
          </a:p>
          <a:p>
            <a:pPr algn="l"/>
            <a:r>
              <a:rPr lang="en-US" sz="1800" b="0" i="0" u="none" strike="noStrike" baseline="0" dirty="0">
                <a:latin typeface="AdvTTd027cc2c"/>
              </a:rPr>
              <a:t>analytical performance in order to deliver laboratory test</a:t>
            </a:r>
          </a:p>
          <a:p>
            <a:pPr algn="l"/>
            <a:r>
              <a:rPr lang="en-US" sz="1800" b="0" i="0" u="none" strike="noStrike" baseline="0" dirty="0">
                <a:latin typeface="AdvTTd027cc2c"/>
              </a:rPr>
              <a:t>information that would satisfy clinical needs for improving</a:t>
            </a:r>
          </a:p>
          <a:p>
            <a:pPr algn="l"/>
            <a:r>
              <a:rPr lang="en-US" sz="1800" b="0" i="0" u="none" strike="noStrike" baseline="0" dirty="0">
                <a:latin typeface="AdvTTd027cc2c"/>
              </a:rPr>
              <a:t>health outcomes</a:t>
            </a:r>
            <a:r>
              <a:rPr lang="en-US" sz="1800" b="0" i="0" u="none" strike="noStrike" baseline="0" dirty="0">
                <a:latin typeface="AdvTTd027cc2c+20"/>
              </a:rPr>
              <a:t>” </a:t>
            </a:r>
            <a:r>
              <a:rPr lang="en-US" sz="1800" b="0" i="0" u="none" strike="noStrike" baseline="0" dirty="0">
                <a:latin typeface="AdvTTd027cc2c"/>
              </a:rPr>
              <a:t>[</a:t>
            </a:r>
            <a:endParaRPr lang="fa-IR" dirty="0"/>
          </a:p>
        </p:txBody>
      </p:sp>
    </p:spTree>
    <p:extLst>
      <p:ext uri="{BB962C8B-B14F-4D97-AF65-F5344CB8AC3E}">
        <p14:creationId xmlns:p14="http://schemas.microsoft.com/office/powerpoint/2010/main" val="3421338619"/>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3CCA101-3A60-466C-BE62-712E37935916}"/>
              </a:ext>
            </a:extLst>
          </p:cNvPr>
          <p:cNvSpPr txBox="1"/>
          <p:nvPr/>
        </p:nvSpPr>
        <p:spPr>
          <a:xfrm>
            <a:off x="2286000" y="2413338"/>
            <a:ext cx="4572000" cy="2031325"/>
          </a:xfrm>
          <a:prstGeom prst="rect">
            <a:avLst/>
          </a:prstGeom>
          <a:noFill/>
        </p:spPr>
        <p:txBody>
          <a:bodyPr wrap="square">
            <a:spAutoFit/>
          </a:bodyPr>
          <a:lstStyle/>
          <a:p>
            <a:pPr algn="l"/>
            <a:r>
              <a:rPr lang="en-US" sz="1800" b="0" i="0" u="none" strike="noStrike" baseline="0" dirty="0">
                <a:latin typeface="AdvTTd027cc2c"/>
              </a:rPr>
              <a:t>To further dissect the actual meaning of the Milan</a:t>
            </a:r>
          </a:p>
          <a:p>
            <a:pPr algn="l"/>
            <a:r>
              <a:rPr lang="en-US" sz="1800" b="0" i="0" u="none" strike="noStrike" baseline="0" dirty="0">
                <a:latin typeface="AdvTTd027cc2c"/>
              </a:rPr>
              <a:t>de</a:t>
            </a:r>
            <a:r>
              <a:rPr lang="en-US" sz="1800" b="0" i="0" u="none" strike="noStrike" baseline="0" dirty="0">
                <a:latin typeface="AdvTTd027cc2c+fb"/>
              </a:rPr>
              <a:t>fi</a:t>
            </a:r>
            <a:r>
              <a:rPr lang="en-US" sz="1800" b="0" i="0" u="none" strike="noStrike" baseline="0" dirty="0">
                <a:latin typeface="AdvTTd027cc2c"/>
              </a:rPr>
              <a:t>nition, APS refer to how </a:t>
            </a:r>
            <a:r>
              <a:rPr lang="en-US" sz="1800" b="0" i="0" u="none" strike="noStrike" baseline="0" dirty="0">
                <a:latin typeface="AdvTTd027cc2c+20"/>
              </a:rPr>
              <a:t>‘</a:t>
            </a:r>
            <a:r>
              <a:rPr lang="en-US" sz="1800" b="0" i="0" u="none" strike="noStrike" baseline="0" dirty="0">
                <a:latin typeface="AdvTTd027cc2c"/>
              </a:rPr>
              <a:t>good</a:t>
            </a:r>
            <a:r>
              <a:rPr lang="en-US" sz="1800" b="0" i="0" u="none" strike="noStrike" baseline="0" dirty="0">
                <a:latin typeface="AdvTTd027cc2c+20"/>
              </a:rPr>
              <a:t>’ </a:t>
            </a:r>
            <a:r>
              <a:rPr lang="en-US" sz="1800" b="0" i="0" u="none" strike="noStrike" baseline="0" dirty="0">
                <a:latin typeface="AdvTTd027cc2c"/>
              </a:rPr>
              <a:t>the analytical performance</a:t>
            </a:r>
          </a:p>
          <a:p>
            <a:pPr algn="l"/>
            <a:r>
              <a:rPr lang="en-US" sz="1800" b="0" i="0" u="none" strike="noStrike" baseline="0" dirty="0">
                <a:latin typeface="AdvTTd027cc2c"/>
              </a:rPr>
              <a:t>of a test needs to be to do more good than harm to the</a:t>
            </a:r>
          </a:p>
          <a:p>
            <a:pPr algn="l"/>
            <a:r>
              <a:rPr lang="en-US" sz="1800" b="0" i="0" u="none" strike="noStrike" baseline="0" dirty="0">
                <a:latin typeface="AdvTTd027cc2c"/>
              </a:rPr>
              <a:t>patient.</a:t>
            </a:r>
            <a:endParaRPr lang="fa-IR" dirty="0"/>
          </a:p>
        </p:txBody>
      </p:sp>
    </p:spTree>
    <p:extLst>
      <p:ext uri="{BB962C8B-B14F-4D97-AF65-F5344CB8AC3E}">
        <p14:creationId xmlns:p14="http://schemas.microsoft.com/office/powerpoint/2010/main" val="3584986478"/>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ABDF10D-5A0F-4035-BDDA-5562A3EFCD2C}"/>
              </a:ext>
            </a:extLst>
          </p:cNvPr>
          <p:cNvSpPr txBox="1"/>
          <p:nvPr/>
        </p:nvSpPr>
        <p:spPr>
          <a:xfrm>
            <a:off x="2286000" y="612845"/>
            <a:ext cx="4572000" cy="5632311"/>
          </a:xfrm>
          <a:prstGeom prst="rect">
            <a:avLst/>
          </a:prstGeom>
          <a:noFill/>
        </p:spPr>
        <p:txBody>
          <a:bodyPr wrap="square">
            <a:spAutoFit/>
          </a:bodyPr>
          <a:lstStyle/>
          <a:p>
            <a:pPr algn="l"/>
            <a:r>
              <a:rPr lang="en-US" sz="1800" b="0" i="0" u="none" strike="noStrike" baseline="0" dirty="0">
                <a:latin typeface="AdvTTd027cc2c"/>
              </a:rPr>
              <a:t>At this point it is important to</a:t>
            </a:r>
          </a:p>
          <a:p>
            <a:pPr algn="l"/>
            <a:r>
              <a:rPr lang="en-US" sz="1800" b="0" i="0" u="none" strike="noStrike" baseline="0" dirty="0">
                <a:latin typeface="AdvTTd027cc2c"/>
              </a:rPr>
              <a:t>highlight the di</a:t>
            </a:r>
            <a:r>
              <a:rPr lang="en-US" sz="1800" b="0" i="0" u="none" strike="noStrike" baseline="0" dirty="0">
                <a:latin typeface="AdvTTd027cc2c+fb"/>
              </a:rPr>
              <a:t>ff</a:t>
            </a:r>
            <a:r>
              <a:rPr lang="en-US" sz="1800" b="0" i="0" u="none" strike="noStrike" baseline="0" dirty="0">
                <a:latin typeface="AdvTTd027cc2c"/>
              </a:rPr>
              <a:t>erence between analytical performance</a:t>
            </a:r>
          </a:p>
          <a:p>
            <a:pPr algn="l"/>
            <a:r>
              <a:rPr lang="en-US" sz="1800" b="0" i="0" u="none" strike="noStrike" baseline="0" dirty="0">
                <a:latin typeface="AdvTTd027cc2c"/>
              </a:rPr>
              <a:t>goals and analytical performance requirements. The former</a:t>
            </a:r>
          </a:p>
          <a:p>
            <a:pPr algn="l"/>
            <a:r>
              <a:rPr lang="en-US" sz="1800" b="0" i="0" u="none" strike="noStrike" baseline="0" dirty="0">
                <a:latin typeface="AdvTTd027cc2c"/>
              </a:rPr>
              <a:t>is more aspirational in terms of the quality we ideally would</a:t>
            </a:r>
          </a:p>
          <a:p>
            <a:pPr algn="l"/>
            <a:r>
              <a:rPr lang="en-US" sz="1800" b="0" i="0" u="none" strike="noStrike" baseline="0" dirty="0">
                <a:latin typeface="AdvTTd027cc2c"/>
              </a:rPr>
              <a:t>like to achieve if we had better and more advanced technology;</a:t>
            </a:r>
          </a:p>
          <a:p>
            <a:pPr algn="l"/>
            <a:r>
              <a:rPr lang="en-US" sz="1800" b="0" i="0" u="none" strike="noStrike" baseline="0" dirty="0">
                <a:latin typeface="AdvTTd027cc2c"/>
              </a:rPr>
              <a:t>whilst analytical performance requirement is more</a:t>
            </a:r>
          </a:p>
          <a:p>
            <a:pPr algn="l"/>
            <a:r>
              <a:rPr lang="en-US" sz="1800" b="0" i="0" u="none" strike="noStrike" baseline="0" dirty="0">
                <a:latin typeface="AdvTTd027cc2c"/>
              </a:rPr>
              <a:t>of a pragmatic term to describe the analytical quality we</a:t>
            </a:r>
          </a:p>
          <a:p>
            <a:pPr algn="l"/>
            <a:r>
              <a:rPr lang="en-US" sz="1800" b="0" i="0" u="none" strike="noStrike" baseline="0" dirty="0">
                <a:latin typeface="AdvTTd027cc2c"/>
              </a:rPr>
              <a:t>must/should and can realistically achieve with existing</a:t>
            </a:r>
          </a:p>
          <a:p>
            <a:pPr algn="l"/>
            <a:r>
              <a:rPr lang="en-US" sz="1800" b="0" i="0" u="none" strike="noStrike" baseline="0" dirty="0">
                <a:latin typeface="AdvTTd027cc2c"/>
              </a:rPr>
              <a:t>technology. In the literature these two types of </a:t>
            </a:r>
            <a:r>
              <a:rPr lang="en-US" sz="1800" b="0" i="0" u="none" strike="noStrike" baseline="0" dirty="0">
                <a:latin typeface="AdvTTd027cc2c+20"/>
              </a:rPr>
              <a:t>‘</a:t>
            </a:r>
            <a:r>
              <a:rPr lang="en-US" sz="1800" b="0" i="0" u="none" strike="noStrike" baseline="0" dirty="0">
                <a:latin typeface="AdvTTd027cc2c"/>
              </a:rPr>
              <a:t>good</a:t>
            </a:r>
            <a:r>
              <a:rPr lang="en-US" sz="1800" b="0" i="0" u="none" strike="noStrike" baseline="0" dirty="0">
                <a:latin typeface="AdvTTd027cc2c+20"/>
              </a:rPr>
              <a:t>’ </a:t>
            </a:r>
            <a:r>
              <a:rPr lang="en-US" sz="1800" b="0" i="0" u="none" strike="noStrike" baseline="0" dirty="0">
                <a:latin typeface="AdvTTd027cc2c"/>
              </a:rPr>
              <a:t>are</a:t>
            </a:r>
          </a:p>
          <a:p>
            <a:pPr algn="l"/>
            <a:r>
              <a:rPr lang="en-US" sz="1800" b="0" i="0" u="none" strike="noStrike" baseline="0" dirty="0">
                <a:latin typeface="AdvTTd027cc2c"/>
              </a:rPr>
              <a:t>often used interchangeably under the umbrella term of APS</a:t>
            </a:r>
          </a:p>
          <a:p>
            <a:pPr algn="l"/>
            <a:r>
              <a:rPr lang="en-US" sz="1800" b="0" i="0" u="none" strike="noStrike" baseline="0" dirty="0">
                <a:latin typeface="AdvTTd027cc2c"/>
              </a:rPr>
              <a:t>and that can lead to confusion by end users.</a:t>
            </a:r>
            <a:endParaRPr lang="fa-IR" dirty="0"/>
          </a:p>
        </p:txBody>
      </p:sp>
    </p:spTree>
    <p:extLst>
      <p:ext uri="{BB962C8B-B14F-4D97-AF65-F5344CB8AC3E}">
        <p14:creationId xmlns:p14="http://schemas.microsoft.com/office/powerpoint/2010/main" val="2870084660"/>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AC944C9-C2FD-4E4A-950A-84BCBF7477D6}"/>
              </a:ext>
            </a:extLst>
          </p:cNvPr>
          <p:cNvSpPr txBox="1"/>
          <p:nvPr/>
        </p:nvSpPr>
        <p:spPr>
          <a:xfrm>
            <a:off x="2286000" y="1997839"/>
            <a:ext cx="4572000" cy="2862322"/>
          </a:xfrm>
          <a:prstGeom prst="rect">
            <a:avLst/>
          </a:prstGeom>
          <a:noFill/>
        </p:spPr>
        <p:txBody>
          <a:bodyPr wrap="square">
            <a:spAutoFit/>
          </a:bodyPr>
          <a:lstStyle/>
          <a:p>
            <a:pPr algn="l"/>
            <a:r>
              <a:rPr lang="en-US" sz="1800" b="0" i="0" u="none" strike="noStrike" baseline="0" dirty="0">
                <a:latin typeface="AdvTTd027cc2c"/>
              </a:rPr>
              <a:t>This includes diagnostic accuracy (ability to</a:t>
            </a:r>
          </a:p>
          <a:p>
            <a:pPr algn="l"/>
            <a:r>
              <a:rPr lang="en-US" sz="1800" b="0" i="0" u="none" strike="noStrike" baseline="0" dirty="0">
                <a:latin typeface="AdvTTd027cc2c"/>
              </a:rPr>
              <a:t>correctly identify whether or not a condition is present; e.g.</a:t>
            </a:r>
          </a:p>
          <a:p>
            <a:pPr algn="l"/>
            <a:r>
              <a:rPr lang="en-US" sz="1800" b="0" i="0" u="none" strike="noStrike" baseline="0" dirty="0">
                <a:latin typeface="AdvTTd027cc2c"/>
              </a:rPr>
              <a:t>sensitivity, speci</a:t>
            </a:r>
            <a:r>
              <a:rPr lang="en-US" sz="1800" b="0" i="0" u="none" strike="noStrike" baseline="0" dirty="0">
                <a:latin typeface="AdvTTd027cc2c+fb"/>
              </a:rPr>
              <a:t>fi</a:t>
            </a:r>
            <a:r>
              <a:rPr lang="en-US" sz="1800" b="0" i="0" u="none" strike="noStrike" baseline="0" dirty="0">
                <a:latin typeface="AdvTTd027cc2c"/>
              </a:rPr>
              <a:t>city, negative and positive predictive</a:t>
            </a:r>
          </a:p>
          <a:p>
            <a:pPr algn="l"/>
            <a:r>
              <a:rPr lang="en-US" sz="1800" b="0" i="0" u="none" strike="noStrike" baseline="0" dirty="0">
                <a:latin typeface="AdvTTd027cc2c"/>
              </a:rPr>
              <a:t>values) and prognostic accuracy (ability to predict whether</a:t>
            </a:r>
          </a:p>
          <a:p>
            <a:pPr algn="l"/>
            <a:r>
              <a:rPr lang="en-US" sz="1800" b="0" i="0" u="none" strike="noStrike" baseline="0" dirty="0">
                <a:latin typeface="AdvTTd027cc2c"/>
              </a:rPr>
              <a:t>or not an event will occur in the future; e.g. risk classi</a:t>
            </a:r>
            <a:r>
              <a:rPr lang="en-US" sz="1800" b="0" i="0" u="none" strike="noStrike" baseline="0" dirty="0">
                <a:latin typeface="AdvTTd027cc2c+fb"/>
              </a:rPr>
              <a:t>fi</a:t>
            </a:r>
            <a:r>
              <a:rPr lang="en-US" sz="1800" b="0" i="0" u="none" strike="noStrike" baseline="0" dirty="0">
                <a:latin typeface="AdvTTd027cc2c"/>
              </a:rPr>
              <a:t>cation,</a:t>
            </a:r>
          </a:p>
          <a:p>
            <a:pPr algn="l"/>
            <a:r>
              <a:rPr lang="en-US" sz="1800" b="0" i="0" u="none" strike="noStrike" baseline="0" dirty="0">
                <a:latin typeface="AdvTTd027cc2c"/>
              </a:rPr>
              <a:t>concordance or c-statistic).</a:t>
            </a:r>
            <a:endParaRPr lang="fa-IR" dirty="0"/>
          </a:p>
        </p:txBody>
      </p:sp>
    </p:spTree>
    <p:extLst>
      <p:ext uri="{BB962C8B-B14F-4D97-AF65-F5344CB8AC3E}">
        <p14:creationId xmlns:p14="http://schemas.microsoft.com/office/powerpoint/2010/main" val="3213699681"/>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6FC7F29-0FFD-492F-B6C2-3A8611B08A44}"/>
              </a:ext>
            </a:extLst>
          </p:cNvPr>
          <p:cNvSpPr txBox="1"/>
          <p:nvPr/>
        </p:nvSpPr>
        <p:spPr>
          <a:xfrm>
            <a:off x="2286000" y="1720840"/>
            <a:ext cx="4572000" cy="3416320"/>
          </a:xfrm>
          <a:prstGeom prst="rect">
            <a:avLst/>
          </a:prstGeom>
          <a:noFill/>
        </p:spPr>
        <p:txBody>
          <a:bodyPr wrap="square">
            <a:spAutoFit/>
          </a:bodyPr>
          <a:lstStyle/>
          <a:p>
            <a:pPr algn="l"/>
            <a:r>
              <a:rPr lang="en-US" sz="1800" b="0" i="0" u="none" strike="noStrike" baseline="0" dirty="0">
                <a:latin typeface="AdvTTd027cc2c"/>
              </a:rPr>
              <a:t>These types of RCTs are as yet unavailable</a:t>
            </a:r>
          </a:p>
          <a:p>
            <a:pPr algn="l"/>
            <a:r>
              <a:rPr lang="en-US" sz="1800" b="0" i="0" u="none" strike="noStrike" baseline="0" dirty="0">
                <a:latin typeface="AdvTTd027cc2c"/>
              </a:rPr>
              <a:t>and aspirational, so most people turn to Model 1b indirect</a:t>
            </a:r>
          </a:p>
          <a:p>
            <a:pPr algn="l"/>
            <a:r>
              <a:rPr lang="en-US" sz="1800" b="0" i="0" u="none" strike="noStrike" baseline="0" dirty="0">
                <a:latin typeface="AdvTTd027cc2c"/>
              </a:rPr>
              <a:t>(simulation-based) approaches that assess the impact of</a:t>
            </a:r>
          </a:p>
          <a:p>
            <a:pPr algn="l"/>
            <a:r>
              <a:rPr lang="en-US" sz="1800" b="0" i="0" u="none" strike="noStrike" baseline="0" dirty="0">
                <a:latin typeface="AdvTTd027cc2c"/>
              </a:rPr>
              <a:t>analytical performance on the probability of clinical outcomes</a:t>
            </a:r>
          </a:p>
          <a:p>
            <a:pPr algn="l"/>
            <a:r>
              <a:rPr lang="en-US" sz="1800" b="0" i="0" u="none" strike="noStrike" baseline="0" dirty="0">
                <a:latin typeface="AdvTTd027cc2c"/>
              </a:rPr>
              <a:t>by investigating the impact on medical decisions for</a:t>
            </a:r>
          </a:p>
          <a:p>
            <a:pPr algn="l"/>
            <a:r>
              <a:rPr lang="en-US" sz="1800" b="0" i="0" u="none" strike="noStrike" baseline="0" dirty="0">
                <a:latin typeface="AdvTTd027cc2c"/>
              </a:rPr>
              <a:t>patient management (see details below; [9]) as intermediates</a:t>
            </a:r>
          </a:p>
          <a:p>
            <a:pPr algn="l"/>
            <a:r>
              <a:rPr lang="en-US" sz="1800" b="0" i="0" u="none" strike="noStrike" baseline="0" dirty="0">
                <a:latin typeface="AdvTTd027cc2c"/>
              </a:rPr>
              <a:t>to patient health outcomes</a:t>
            </a:r>
            <a:endParaRPr lang="fa-IR" dirty="0"/>
          </a:p>
        </p:txBody>
      </p:sp>
    </p:spTree>
    <p:extLst>
      <p:ext uri="{BB962C8B-B14F-4D97-AF65-F5344CB8AC3E}">
        <p14:creationId xmlns:p14="http://schemas.microsoft.com/office/powerpoint/2010/main" val="4186703218"/>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571B1D4-2FD9-4BCE-8591-BA416C16A215}"/>
              </a:ext>
            </a:extLst>
          </p:cNvPr>
          <p:cNvSpPr txBox="1"/>
          <p:nvPr/>
        </p:nvSpPr>
        <p:spPr>
          <a:xfrm>
            <a:off x="971600" y="1196752"/>
            <a:ext cx="4572000" cy="1754326"/>
          </a:xfrm>
          <a:prstGeom prst="rect">
            <a:avLst/>
          </a:prstGeom>
          <a:noFill/>
        </p:spPr>
        <p:txBody>
          <a:bodyPr wrap="square">
            <a:spAutoFit/>
          </a:bodyPr>
          <a:lstStyle/>
          <a:p>
            <a:pPr algn="l"/>
            <a:r>
              <a:rPr lang="en-US" sz="1800" b="0" i="0" u="none" strike="noStrike" baseline="0" dirty="0">
                <a:latin typeface="AdvTTd027cc2c"/>
              </a:rPr>
              <a:t>For the moment we do not yet have accepted methodology</a:t>
            </a:r>
          </a:p>
          <a:p>
            <a:pPr algn="l"/>
            <a:r>
              <a:rPr lang="en-US" sz="1800" b="0" i="0" u="none" strike="noStrike" baseline="0" dirty="0">
                <a:latin typeface="AdvTTd027cc2c"/>
              </a:rPr>
              <a:t>for deriving Model 1b APS and published studies provide</a:t>
            </a:r>
          </a:p>
          <a:p>
            <a:pPr algn="l"/>
            <a:r>
              <a:rPr lang="en-US" sz="1800" b="0" i="0" u="none" strike="noStrike" baseline="0" dirty="0">
                <a:latin typeface="AdvTTd027cc2c"/>
              </a:rPr>
              <a:t>heterogeneous data that are di</a:t>
            </a:r>
            <a:r>
              <a:rPr lang="en-US" sz="1800" b="0" i="0" u="none" strike="noStrike" baseline="0" dirty="0">
                <a:latin typeface="AdvTTd027cc2c+fb"/>
              </a:rPr>
              <a:t>ffi</a:t>
            </a:r>
            <a:r>
              <a:rPr lang="en-US" sz="1800" b="0" i="0" u="none" strike="noStrike" baseline="0" dirty="0">
                <a:latin typeface="AdvTTd027cc2c"/>
              </a:rPr>
              <a:t>cult to synthesize.</a:t>
            </a:r>
            <a:endParaRPr lang="fa-IR" dirty="0"/>
          </a:p>
        </p:txBody>
      </p:sp>
      <p:sp>
        <p:nvSpPr>
          <p:cNvPr id="5" name="TextBox 4">
            <a:extLst>
              <a:ext uri="{FF2B5EF4-FFF2-40B4-BE49-F238E27FC236}">
                <a16:creationId xmlns:a16="http://schemas.microsoft.com/office/drawing/2014/main" id="{B1668324-2536-4BE3-A63F-A7B21A905EF3}"/>
              </a:ext>
            </a:extLst>
          </p:cNvPr>
          <p:cNvSpPr txBox="1"/>
          <p:nvPr/>
        </p:nvSpPr>
        <p:spPr>
          <a:xfrm>
            <a:off x="1520788" y="2968218"/>
            <a:ext cx="6102424" cy="2031325"/>
          </a:xfrm>
          <a:prstGeom prst="rect">
            <a:avLst/>
          </a:prstGeom>
          <a:noFill/>
        </p:spPr>
        <p:txBody>
          <a:bodyPr wrap="square">
            <a:spAutoFit/>
          </a:bodyPr>
          <a:lstStyle/>
          <a:p>
            <a:pPr algn="l"/>
            <a:r>
              <a:rPr lang="en-US" sz="1800" b="0" i="0" u="none" strike="noStrike" baseline="0" dirty="0">
                <a:latin typeface="AdvTTd027cc2c"/>
              </a:rPr>
              <a:t>Therefore, two key questions remain:</a:t>
            </a:r>
          </a:p>
          <a:p>
            <a:pPr algn="l"/>
            <a:r>
              <a:rPr lang="en-US" sz="1800" b="0" i="0" u="none" strike="noStrike" baseline="0" dirty="0">
                <a:latin typeface="AdvTTd027cc2c"/>
              </a:rPr>
              <a:t>1/How much analytical error is tolerable without severely</a:t>
            </a:r>
          </a:p>
          <a:p>
            <a:pPr algn="l"/>
            <a:r>
              <a:rPr lang="en-US" sz="1800" b="0" i="0" u="none" strike="noStrike" baseline="0" dirty="0">
                <a:latin typeface="AdvTTd027cc2c"/>
              </a:rPr>
              <a:t>a</a:t>
            </a:r>
            <a:r>
              <a:rPr lang="en-US" sz="1800" b="0" i="0" u="none" strike="noStrike" baseline="0" dirty="0">
                <a:latin typeface="AdvTTd027cc2c+fb"/>
              </a:rPr>
              <a:t>ff</a:t>
            </a:r>
            <a:r>
              <a:rPr lang="en-US" sz="1800" b="0" i="0" u="none" strike="noStrike" baseline="0" dirty="0">
                <a:latin typeface="AdvTTd027cc2c"/>
              </a:rPr>
              <a:t>ecting disease classi</a:t>
            </a:r>
            <a:r>
              <a:rPr lang="en-US" sz="1800" b="0" i="0" u="none" strike="noStrike" baseline="0" dirty="0">
                <a:latin typeface="AdvTTd027cc2c+fb"/>
              </a:rPr>
              <a:t>fi</a:t>
            </a:r>
            <a:r>
              <a:rPr lang="en-US" sz="1800" b="0" i="0" u="none" strike="noStrike" baseline="0" dirty="0">
                <a:latin typeface="AdvTTd027cc2c"/>
              </a:rPr>
              <a:t>cation, management decisions and</a:t>
            </a:r>
          </a:p>
          <a:p>
            <a:pPr algn="l"/>
            <a:r>
              <a:rPr lang="en-US" sz="1800" b="0" i="0" u="none" strike="noStrike" baseline="0" dirty="0">
                <a:latin typeface="AdvTTd027cc2c"/>
              </a:rPr>
              <a:t>health outcomes? 2/How transferable these estimates are to</a:t>
            </a:r>
          </a:p>
          <a:p>
            <a:pPr algn="l"/>
            <a:r>
              <a:rPr lang="en-US" sz="1800" b="0" i="0" u="none" strike="noStrike" baseline="0" dirty="0">
                <a:latin typeface="AdvTTd027cc2c"/>
              </a:rPr>
              <a:t>various patient populations and settings with prevalence of</a:t>
            </a:r>
          </a:p>
          <a:p>
            <a:pPr algn="l"/>
            <a:r>
              <a:rPr lang="en-US" sz="1800" b="0" i="0" u="none" strike="noStrike" baseline="0" dirty="0">
                <a:latin typeface="AdvTTd027cc2c"/>
              </a:rPr>
              <a:t>disease or disease spectrum that di</a:t>
            </a:r>
            <a:r>
              <a:rPr lang="en-US" sz="1800" b="0" i="0" u="none" strike="noStrike" baseline="0" dirty="0">
                <a:latin typeface="AdvTTd027cc2c+fb"/>
              </a:rPr>
              <a:t>ff</a:t>
            </a:r>
            <a:r>
              <a:rPr lang="en-US" sz="1800" b="0" i="0" u="none" strike="noStrike" baseline="0" dirty="0">
                <a:latin typeface="AdvTTd027cc2c"/>
              </a:rPr>
              <a:t>ers from the studies</a:t>
            </a:r>
          </a:p>
          <a:p>
            <a:pPr algn="l"/>
            <a:r>
              <a:rPr lang="en-US" sz="1800" b="0" i="0" u="none" strike="noStrike" baseline="0" dirty="0">
                <a:latin typeface="AdvTTd027cc2c"/>
              </a:rPr>
              <a:t>which modelled the impact?</a:t>
            </a:r>
            <a:endParaRPr lang="fa-IR" dirty="0"/>
          </a:p>
        </p:txBody>
      </p:sp>
    </p:spTree>
    <p:extLst>
      <p:ext uri="{BB962C8B-B14F-4D97-AF65-F5344CB8AC3E}">
        <p14:creationId xmlns:p14="http://schemas.microsoft.com/office/powerpoint/2010/main" val="998574851"/>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496C61A-D236-488F-A92D-CA246343B3B2}"/>
              </a:ext>
            </a:extLst>
          </p:cNvPr>
          <p:cNvSpPr txBox="1"/>
          <p:nvPr/>
        </p:nvSpPr>
        <p:spPr>
          <a:xfrm>
            <a:off x="2286000" y="2136339"/>
            <a:ext cx="4572000" cy="2585323"/>
          </a:xfrm>
          <a:prstGeom prst="rect">
            <a:avLst/>
          </a:prstGeom>
          <a:noFill/>
        </p:spPr>
        <p:txBody>
          <a:bodyPr wrap="square">
            <a:spAutoFit/>
          </a:bodyPr>
          <a:lstStyle/>
          <a:p>
            <a:pPr algn="l"/>
            <a:r>
              <a:rPr lang="en-US" sz="1800" b="0" i="0" u="none" strike="noStrike" baseline="0" dirty="0">
                <a:latin typeface="AdvTTd027cc2c"/>
              </a:rPr>
              <a:t>APS apply to the actual population and the diagnostic</a:t>
            </a:r>
          </a:p>
          <a:p>
            <a:pPr algn="l"/>
            <a:r>
              <a:rPr lang="en-US" sz="1800" b="0" i="0" u="none" strike="noStrike" baseline="0" dirty="0">
                <a:latin typeface="AdvTTd027cc2c"/>
              </a:rPr>
              <a:t>pathway in which the clinical performance requirements</a:t>
            </a:r>
          </a:p>
          <a:p>
            <a:pPr algn="l"/>
            <a:r>
              <a:rPr lang="en-US" sz="1800" b="0" i="0" u="none" strike="noStrike" baseline="0" dirty="0">
                <a:latin typeface="AdvTTd027cc2c"/>
              </a:rPr>
              <a:t>were derived, and the comparability of the local and published</a:t>
            </a:r>
          </a:p>
          <a:p>
            <a:pPr algn="l"/>
            <a:r>
              <a:rPr lang="en-US" sz="1800" b="0" i="0" u="none" strike="noStrike" baseline="0" dirty="0">
                <a:latin typeface="AdvTTd027cc2c"/>
              </a:rPr>
              <a:t>population and clinical pathway need to be assessed</a:t>
            </a:r>
          </a:p>
          <a:p>
            <a:pPr algn="l"/>
            <a:r>
              <a:rPr lang="en-US" sz="1800" b="0" i="0" u="none" strike="noStrike" baseline="0" dirty="0">
                <a:latin typeface="AdvTTd027cc2c"/>
              </a:rPr>
              <a:t>before using the APS.</a:t>
            </a:r>
            <a:endParaRPr lang="fa-IR" dirty="0"/>
          </a:p>
        </p:txBody>
      </p:sp>
    </p:spTree>
    <p:extLst>
      <p:ext uri="{BB962C8B-B14F-4D97-AF65-F5344CB8AC3E}">
        <p14:creationId xmlns:p14="http://schemas.microsoft.com/office/powerpoint/2010/main" val="873721730"/>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4F8FA52-7AA1-40BD-A119-337A3EC13F16}"/>
              </a:ext>
            </a:extLst>
          </p:cNvPr>
          <p:cNvSpPr txBox="1"/>
          <p:nvPr/>
        </p:nvSpPr>
        <p:spPr>
          <a:xfrm>
            <a:off x="935596" y="1052736"/>
            <a:ext cx="7272808" cy="3416320"/>
          </a:xfrm>
          <a:prstGeom prst="rect">
            <a:avLst/>
          </a:prstGeom>
          <a:noFill/>
        </p:spPr>
        <p:txBody>
          <a:bodyPr wrap="square">
            <a:spAutoFit/>
          </a:bodyPr>
          <a:lstStyle/>
          <a:p>
            <a:pPr algn="l"/>
            <a:r>
              <a:rPr lang="en-US" sz="1800" b="0" i="0" u="none" strike="noStrike" baseline="0" dirty="0">
                <a:latin typeface="AdvTTd027cc2c"/>
              </a:rPr>
              <a:t>The various aspects mentioned above should be carefully</a:t>
            </a:r>
          </a:p>
          <a:p>
            <a:pPr algn="l"/>
            <a:r>
              <a:rPr lang="en-US" sz="1800" b="0" i="0" u="none" strike="noStrike" baseline="0" dirty="0">
                <a:latin typeface="AdvTTd027cc2c"/>
              </a:rPr>
              <a:t>considered before adopting any APS based on Model 1b</a:t>
            </a:r>
          </a:p>
          <a:p>
            <a:pPr algn="l"/>
            <a:r>
              <a:rPr lang="en-US" sz="1800" b="0" i="0" u="none" strike="noStrike" baseline="0" dirty="0">
                <a:latin typeface="AdvTTd027cc2c"/>
              </a:rPr>
              <a:t>studies. As already </a:t>
            </a:r>
            <a:r>
              <a:rPr lang="en-US" sz="1800" b="0" i="0" u="none" strike="noStrike" baseline="0" dirty="0" err="1">
                <a:latin typeface="AdvTTd027cc2c"/>
              </a:rPr>
              <a:t>emphasised</a:t>
            </a:r>
            <a:r>
              <a:rPr lang="en-US" sz="1800" b="0" i="0" u="none" strike="noStrike" baseline="0" dirty="0">
                <a:latin typeface="AdvTTd027cc2c"/>
              </a:rPr>
              <a:t>, APS should respond to clinical</a:t>
            </a:r>
          </a:p>
          <a:p>
            <a:pPr algn="l"/>
            <a:r>
              <a:rPr lang="en-US" sz="1800" b="0" i="0" u="none" strike="noStrike" baseline="0" dirty="0">
                <a:latin typeface="AdvTTd027cc2c"/>
              </a:rPr>
              <a:t>needs, but the clinical performance requirements are also</a:t>
            </a:r>
          </a:p>
          <a:p>
            <a:pPr algn="l"/>
            <a:r>
              <a:rPr lang="en-US" sz="1800" b="0" i="0" u="none" strike="noStrike" baseline="0" dirty="0">
                <a:latin typeface="AdvTTd027cc2c"/>
              </a:rPr>
              <a:t>highly dependent on patient population, disease spectrum</a:t>
            </a:r>
          </a:p>
          <a:p>
            <a:pPr algn="l"/>
            <a:r>
              <a:rPr lang="en-US" sz="1800" b="0" i="0" u="none" strike="noStrike" baseline="0" dirty="0">
                <a:latin typeface="AdvTTd027cc2c"/>
              </a:rPr>
              <a:t>and prevalence and existing practice in addition to many</a:t>
            </a:r>
          </a:p>
          <a:p>
            <a:pPr algn="l"/>
            <a:r>
              <a:rPr lang="en-US" sz="1800" b="0" i="0" u="none" strike="noStrike" baseline="0" dirty="0">
                <a:latin typeface="AdvTTd027cc2c"/>
              </a:rPr>
              <a:t>other pragmatic </a:t>
            </a:r>
            <a:r>
              <a:rPr lang="en-US" sz="1800" b="0" i="0" u="none" strike="noStrike" baseline="0" dirty="0" err="1">
                <a:latin typeface="AdvTTd027cc2c"/>
              </a:rPr>
              <a:t>organisational</a:t>
            </a:r>
            <a:r>
              <a:rPr lang="en-US" sz="1800" b="0" i="0" u="none" strike="noStrike" baseline="0" dirty="0">
                <a:latin typeface="AdvTTd027cc2c"/>
              </a:rPr>
              <a:t>, geographical, economic and</a:t>
            </a:r>
          </a:p>
          <a:p>
            <a:pPr algn="l"/>
            <a:r>
              <a:rPr lang="en-US" sz="1800" b="0" i="0" u="none" strike="noStrike" baseline="0" dirty="0">
                <a:latin typeface="AdvTTd027cc2c"/>
              </a:rPr>
              <a:t>sometimes societal considerations that often in</a:t>
            </a:r>
            <a:r>
              <a:rPr lang="en-US" sz="1800" b="0" i="0" u="none" strike="noStrike" baseline="0" dirty="0">
                <a:latin typeface="AdvTTd027cc2c+fb"/>
              </a:rPr>
              <a:t>fl</a:t>
            </a:r>
            <a:r>
              <a:rPr lang="en-US" sz="1800" b="0" i="0" u="none" strike="noStrike" baseline="0" dirty="0">
                <a:latin typeface="AdvTTd027cc2c"/>
              </a:rPr>
              <a:t>uence medical</a:t>
            </a:r>
          </a:p>
          <a:p>
            <a:pPr algn="l"/>
            <a:r>
              <a:rPr lang="en-US" sz="1800" b="0" i="0" u="none" strike="noStrike" baseline="0" dirty="0">
                <a:latin typeface="AdvTTd027cc2c"/>
              </a:rPr>
              <a:t>laboratory practice. Therefore, APS cannot always be fully</a:t>
            </a:r>
          </a:p>
          <a:p>
            <a:pPr algn="l"/>
            <a:r>
              <a:rPr lang="en-US" sz="1800" b="0" i="0" u="none" strike="noStrike" baseline="0" dirty="0" err="1">
                <a:latin typeface="AdvTTd027cc2c"/>
              </a:rPr>
              <a:t>harmonised</a:t>
            </a:r>
            <a:r>
              <a:rPr lang="en-US" sz="1800" b="0" i="0" u="none" strike="noStrike" baseline="0" dirty="0">
                <a:latin typeface="AdvTTd027cc2c"/>
              </a:rPr>
              <a:t> or rigidly applied without taking into account the</a:t>
            </a:r>
          </a:p>
          <a:p>
            <a:pPr algn="l"/>
            <a:r>
              <a:rPr lang="en-US" sz="1800" b="0" i="0" u="none" strike="noStrike" baseline="0" dirty="0">
                <a:latin typeface="AdvTTd027cc2c"/>
              </a:rPr>
              <a:t>priorities and preferences of the local health care system.</a:t>
            </a:r>
          </a:p>
          <a:p>
            <a:pPr algn="l"/>
            <a:r>
              <a:rPr lang="en-US" sz="1800" b="0" i="0" u="none" strike="noStrike" baseline="0" dirty="0">
                <a:latin typeface="AdvTTd027cc2c"/>
              </a:rPr>
              <a:t>Analytical performance speci</a:t>
            </a:r>
            <a:r>
              <a:rPr lang="en-US" sz="1800" b="0" i="0" u="none" strike="noStrike" baseline="0" dirty="0">
                <a:latin typeface="AdvTTd027cc2c+fb"/>
              </a:rPr>
              <a:t>fi</a:t>
            </a:r>
            <a:r>
              <a:rPr lang="en-US" sz="1800" b="0" i="0" u="none" strike="noStrike" baseline="0" dirty="0">
                <a:latin typeface="AdvTTd027cc2c"/>
              </a:rPr>
              <a:t>cations also have constantly</a:t>
            </a:r>
            <a:endParaRPr lang="fa-IR" dirty="0"/>
          </a:p>
        </p:txBody>
      </p:sp>
    </p:spTree>
    <p:extLst>
      <p:ext uri="{BB962C8B-B14F-4D97-AF65-F5344CB8AC3E}">
        <p14:creationId xmlns:p14="http://schemas.microsoft.com/office/powerpoint/2010/main" val="2130794066"/>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26E4494-496D-4B68-90FC-F9DAE6322934}"/>
              </a:ext>
            </a:extLst>
          </p:cNvPr>
          <p:cNvPicPr>
            <a:picLocks noChangeAspect="1"/>
          </p:cNvPicPr>
          <p:nvPr/>
        </p:nvPicPr>
        <p:blipFill>
          <a:blip r:embed="rId2"/>
          <a:stretch>
            <a:fillRect/>
          </a:stretch>
        </p:blipFill>
        <p:spPr>
          <a:xfrm>
            <a:off x="825839" y="764704"/>
            <a:ext cx="7694817" cy="5472608"/>
          </a:xfrm>
          <a:prstGeom prst="rect">
            <a:avLst/>
          </a:prstGeom>
        </p:spPr>
      </p:pic>
    </p:spTree>
    <p:extLst>
      <p:ext uri="{BB962C8B-B14F-4D97-AF65-F5344CB8AC3E}">
        <p14:creationId xmlns:p14="http://schemas.microsoft.com/office/powerpoint/2010/main" val="1739910694"/>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504C7D7-8C1F-472F-B968-B084038AFDD5}"/>
              </a:ext>
            </a:extLst>
          </p:cNvPr>
          <p:cNvSpPr txBox="1"/>
          <p:nvPr/>
        </p:nvSpPr>
        <p:spPr>
          <a:xfrm>
            <a:off x="827584" y="692696"/>
            <a:ext cx="6750496" cy="5632311"/>
          </a:xfrm>
          <a:prstGeom prst="rect">
            <a:avLst/>
          </a:prstGeom>
          <a:noFill/>
        </p:spPr>
        <p:txBody>
          <a:bodyPr wrap="square">
            <a:spAutoFit/>
          </a:bodyPr>
          <a:lstStyle/>
          <a:p>
            <a:r>
              <a:rPr lang="en-US" b="0" i="0" dirty="0">
                <a:solidFill>
                  <a:srgbClr val="000000"/>
                </a:solidFill>
                <a:effectLst/>
                <a:latin typeface="Open Sans" panose="020B0606030504020204" pitchFamily="34" charset="0"/>
              </a:rPr>
              <a:t>Another factor to consider is the intended use setting. For example, a slightly higher ATE may be permitted for a point-of-care test than for one performed in a medical laboratory because of the importance of providing timely results in emergent situations. The purpose of testing is also related to specific measurement intervals and the relevant ATE goal or limit for that interval. For example, the glucose concentration for diagnosis of diabetes in a fasting patient would be lower than the glucose concentration for managing ketoacidosis, and the ATE goal or limit would likely differ between those intended uses. If it is necessary to use only one ATE goal or limit, it might be advisable to be conservative, selecting one that will prevent the most consequential clinical errors. ATE goals and limits should also be reasonable, and it is generally understood that for some analytes the ideal goals might not be achievable using current technology. </a:t>
            </a:r>
            <a:r>
              <a:rPr lang="en-US" b="0" i="0" baseline="30000" dirty="0">
                <a:solidFill>
                  <a:srgbClr val="000000"/>
                </a:solidFill>
                <a:effectLst/>
                <a:latin typeface="Open Sans" panose="020B0606030504020204" pitchFamily="34" charset="0"/>
              </a:rPr>
              <a:t>{17} {18}</a:t>
            </a:r>
            <a:r>
              <a:rPr lang="en-US" b="0" i="0" dirty="0">
                <a:solidFill>
                  <a:srgbClr val="000000"/>
                </a:solidFill>
                <a:effectLst/>
                <a:latin typeface="Open Sans" panose="020B0606030504020204" pitchFamily="34" charset="0"/>
              </a:rPr>
              <a:t> For this reason, it is often necessary to temper optimal goals based on their practical application.</a:t>
            </a:r>
          </a:p>
          <a:p>
            <a:endParaRPr lang="en-US" dirty="0">
              <a:solidFill>
                <a:srgbClr val="000000"/>
              </a:solidFill>
              <a:latin typeface="Open Sans" panose="020B0606030504020204" pitchFamily="34" charset="0"/>
            </a:endParaRPr>
          </a:p>
          <a:p>
            <a:r>
              <a:rPr lang="en-US" dirty="0">
                <a:solidFill>
                  <a:srgbClr val="000000"/>
                </a:solidFill>
                <a:latin typeface="Open Sans" panose="020B0606030504020204" pitchFamily="34" charset="0"/>
              </a:rPr>
              <a:t>EP46</a:t>
            </a:r>
            <a:endParaRPr lang="fa-IR" dirty="0"/>
          </a:p>
        </p:txBody>
      </p:sp>
    </p:spTree>
    <p:extLst>
      <p:ext uri="{BB962C8B-B14F-4D97-AF65-F5344CB8AC3E}">
        <p14:creationId xmlns:p14="http://schemas.microsoft.com/office/powerpoint/2010/main" val="2509169198"/>
      </p:ext>
    </p:extLst>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772BC22-F393-4833-B177-C31EAB673526}"/>
              </a:ext>
            </a:extLst>
          </p:cNvPr>
          <p:cNvSpPr txBox="1"/>
          <p:nvPr/>
        </p:nvSpPr>
        <p:spPr>
          <a:xfrm>
            <a:off x="2286000" y="1720840"/>
            <a:ext cx="4572000" cy="3693319"/>
          </a:xfrm>
          <a:prstGeom prst="rect">
            <a:avLst/>
          </a:prstGeom>
          <a:noFill/>
        </p:spPr>
        <p:txBody>
          <a:bodyPr wrap="square">
            <a:spAutoFit/>
          </a:bodyPr>
          <a:lstStyle/>
          <a:p>
            <a:r>
              <a:rPr lang="en-US" b="0" i="0" dirty="0">
                <a:solidFill>
                  <a:srgbClr val="000000"/>
                </a:solidFill>
                <a:effectLst/>
                <a:latin typeface="Open Sans" panose="020B0606030504020204" pitchFamily="34" charset="0"/>
              </a:rPr>
              <a:t>ATE limits are frequently expressed in measuring units at the low end of the measuring interval, and percentage units for the remainder of the measuring interval. Measuring units are used for low concentrations of measurand because small differences in measurand unit values can result in large percentage differences (</a:t>
            </a:r>
            <a:r>
              <a:rPr lang="en-US" b="0" i="0" dirty="0" err="1">
                <a:solidFill>
                  <a:srgbClr val="000000"/>
                </a:solidFill>
                <a:effectLst/>
                <a:latin typeface="Open Sans" panose="020B0606030504020204" pitchFamily="34" charset="0"/>
              </a:rPr>
              <a:t>eg</a:t>
            </a:r>
            <a:r>
              <a:rPr lang="en-US" b="0" i="0" dirty="0">
                <a:solidFill>
                  <a:srgbClr val="000000"/>
                </a:solidFill>
                <a:effectLst/>
                <a:latin typeface="Open Sans" panose="020B0606030504020204" pitchFamily="34" charset="0"/>
              </a:rPr>
              <a:t>, there is small unit difference between results of 0.1 mg/dL and 0.2 mg/dL, but the difference is 100% when expressed as a percentage).</a:t>
            </a:r>
            <a:endParaRPr lang="en-US" b="1" i="0" dirty="0">
              <a:solidFill>
                <a:srgbClr val="FF0000"/>
              </a:solidFill>
              <a:effectLst/>
              <a:latin typeface="Open Sans" panose="020B0606030504020204" pitchFamily="34" charset="0"/>
            </a:endParaRPr>
          </a:p>
          <a:p>
            <a:r>
              <a:rPr lang="en-US" b="1" dirty="0">
                <a:solidFill>
                  <a:srgbClr val="FF0000"/>
                </a:solidFill>
                <a:latin typeface="Open Sans" panose="020B0606030504020204" pitchFamily="34" charset="0"/>
              </a:rPr>
              <a:t>EP46</a:t>
            </a:r>
            <a:endParaRPr lang="fa-IR" dirty="0"/>
          </a:p>
        </p:txBody>
      </p:sp>
    </p:spTree>
    <p:extLst>
      <p:ext uri="{BB962C8B-B14F-4D97-AF65-F5344CB8AC3E}">
        <p14:creationId xmlns:p14="http://schemas.microsoft.com/office/powerpoint/2010/main" val="3379098672"/>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B43D05F-DFDA-464D-A9FC-077BAA254BC4}"/>
              </a:ext>
            </a:extLst>
          </p:cNvPr>
          <p:cNvSpPr txBox="1"/>
          <p:nvPr/>
        </p:nvSpPr>
        <p:spPr>
          <a:xfrm>
            <a:off x="683568" y="1028343"/>
            <a:ext cx="7776864" cy="4801314"/>
          </a:xfrm>
          <a:prstGeom prst="rect">
            <a:avLst/>
          </a:prstGeom>
          <a:noFill/>
        </p:spPr>
        <p:txBody>
          <a:bodyPr wrap="square">
            <a:spAutoFit/>
          </a:bodyPr>
          <a:lstStyle/>
          <a:p>
            <a:r>
              <a:rPr lang="en-US" b="0" i="0" dirty="0">
                <a:solidFill>
                  <a:srgbClr val="000000"/>
                </a:solidFill>
                <a:effectLst/>
                <a:latin typeface="Open Sans" panose="020B0606030504020204" pitchFamily="34" charset="0"/>
              </a:rPr>
              <a:t>Medical laboratory tests are recognized as critically important in modern health care. </a:t>
            </a:r>
            <a:r>
              <a:rPr lang="en-US" b="0" i="0" baseline="30000" dirty="0">
                <a:solidFill>
                  <a:srgbClr val="000000"/>
                </a:solidFill>
                <a:effectLst/>
                <a:latin typeface="Open Sans" panose="020B0606030504020204" pitchFamily="34" charset="0"/>
              </a:rPr>
              <a:t>{16}</a:t>
            </a:r>
            <a:r>
              <a:rPr lang="en-US" b="0" i="0" dirty="0">
                <a:solidFill>
                  <a:srgbClr val="000000"/>
                </a:solidFill>
                <a:effectLst/>
                <a:latin typeface="Open Sans" panose="020B0606030504020204" pitchFamily="34" charset="0"/>
              </a:rPr>
              <a:t> Test results are used for many purposes, for patients with differing disease acuities, by different types of users, and in a variety of settings. Laboratory testing is performed for various intended uses, such as different disease states, populations, and purposes including screening, diagnosis, prognosis, and monitoring. Inaccuracies in test results informing clinical decisions can affect patient management in some cases and not others. Thus, requirements for accuracy can vary depending upon a measurement procedure’s clinical use, intended user, and setting, and can therefore necessitate different allowable total errors. For example, an ATE goal or limit applied in the context of diagnostic testing can differ from one applied to testing performed for patient monitoring because the analytical errors might result in differing clinical outcomes (</a:t>
            </a:r>
            <a:r>
              <a:rPr lang="en-US" b="0" i="0" dirty="0" err="1">
                <a:solidFill>
                  <a:srgbClr val="000000"/>
                </a:solidFill>
                <a:effectLst/>
                <a:latin typeface="Open Sans" panose="020B0606030504020204" pitchFamily="34" charset="0"/>
              </a:rPr>
              <a:t>eg</a:t>
            </a:r>
            <a:r>
              <a:rPr lang="en-US" b="0" i="0" dirty="0">
                <a:solidFill>
                  <a:srgbClr val="000000"/>
                </a:solidFill>
                <a:effectLst/>
                <a:latin typeface="Open Sans" panose="020B0606030504020204" pitchFamily="34" charset="0"/>
              </a:rPr>
              <a:t>, misdiagnosis vs incorrect adjustment of medication).</a:t>
            </a:r>
          </a:p>
          <a:p>
            <a:endParaRPr lang="en-US" dirty="0">
              <a:solidFill>
                <a:srgbClr val="000000"/>
              </a:solidFill>
              <a:latin typeface="Open Sans" panose="020B0606030504020204" pitchFamily="34" charset="0"/>
            </a:endParaRPr>
          </a:p>
          <a:p>
            <a:r>
              <a:rPr lang="en-US" sz="2000" i="1" dirty="0">
                <a:solidFill>
                  <a:srgbClr val="FF0000"/>
                </a:solidFill>
                <a:latin typeface="Open Sans" panose="020B0606030504020204" pitchFamily="34" charset="0"/>
              </a:rPr>
              <a:t>EP46</a:t>
            </a:r>
            <a:endParaRPr lang="fa-IR" sz="2000" i="1" dirty="0">
              <a:solidFill>
                <a:srgbClr val="FF0000"/>
              </a:solidFill>
            </a:endParaRPr>
          </a:p>
        </p:txBody>
      </p:sp>
    </p:spTree>
    <p:extLst>
      <p:ext uri="{BB962C8B-B14F-4D97-AF65-F5344CB8AC3E}">
        <p14:creationId xmlns:p14="http://schemas.microsoft.com/office/powerpoint/2010/main" val="560929301"/>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BE7277D-DA52-4290-A804-F804A94362A6}"/>
              </a:ext>
            </a:extLst>
          </p:cNvPr>
          <p:cNvSpPr txBox="1"/>
          <p:nvPr/>
        </p:nvSpPr>
        <p:spPr>
          <a:xfrm>
            <a:off x="827584" y="116632"/>
            <a:ext cx="4572000" cy="1754326"/>
          </a:xfrm>
          <a:prstGeom prst="rect">
            <a:avLst/>
          </a:prstGeom>
          <a:noFill/>
        </p:spPr>
        <p:txBody>
          <a:bodyPr wrap="square">
            <a:spAutoFit/>
          </a:bodyPr>
          <a:lstStyle/>
          <a:p>
            <a:r>
              <a:rPr lang="en-US" b="1" i="0" dirty="0">
                <a:solidFill>
                  <a:srgbClr val="000000"/>
                </a:solidFill>
                <a:effectLst/>
                <a:latin typeface="Open Sans" panose="020B0606030504020204" pitchFamily="34" charset="0"/>
              </a:rPr>
              <a:t>goal (allowable total error) </a:t>
            </a:r>
            <a:r>
              <a:rPr lang="en-US" b="0" i="0" dirty="0">
                <a:solidFill>
                  <a:srgbClr val="000000"/>
                </a:solidFill>
                <a:effectLst/>
                <a:latin typeface="Open Sans" panose="020B0606030504020204" pitchFamily="34" charset="0"/>
              </a:rPr>
              <a:t>– aspirational performance characteristic for allowable total error that may or may not be achievable by currently available testing technology but should be achieved for optimal patient testing.</a:t>
            </a:r>
            <a:endParaRPr lang="fa-IR" dirty="0"/>
          </a:p>
        </p:txBody>
      </p:sp>
      <p:sp>
        <p:nvSpPr>
          <p:cNvPr id="5" name="TextBox 4">
            <a:extLst>
              <a:ext uri="{FF2B5EF4-FFF2-40B4-BE49-F238E27FC236}">
                <a16:creationId xmlns:a16="http://schemas.microsoft.com/office/drawing/2014/main" id="{14D14E06-C65C-4606-BBA0-DD396371085D}"/>
              </a:ext>
            </a:extLst>
          </p:cNvPr>
          <p:cNvSpPr txBox="1"/>
          <p:nvPr/>
        </p:nvSpPr>
        <p:spPr>
          <a:xfrm>
            <a:off x="822276" y="1988840"/>
            <a:ext cx="4572000" cy="3416320"/>
          </a:xfrm>
          <a:prstGeom prst="rect">
            <a:avLst/>
          </a:prstGeom>
          <a:noFill/>
        </p:spPr>
        <p:txBody>
          <a:bodyPr wrap="square">
            <a:spAutoFit/>
          </a:bodyPr>
          <a:lstStyle/>
          <a:p>
            <a:br>
              <a:rPr lang="en-US" b="1" i="0" dirty="0">
                <a:solidFill>
                  <a:srgbClr val="000000"/>
                </a:solidFill>
                <a:effectLst/>
                <a:latin typeface="Open Sans" panose="020B0606030504020204" pitchFamily="34" charset="0"/>
              </a:rPr>
            </a:br>
            <a:r>
              <a:rPr lang="en-US" b="1" i="0" dirty="0">
                <a:solidFill>
                  <a:srgbClr val="000000"/>
                </a:solidFill>
                <a:effectLst/>
                <a:latin typeface="Open Sans" panose="020B0606030504020204" pitchFamily="34" charset="0"/>
              </a:rPr>
              <a:t>limit (allowable total error)</a:t>
            </a:r>
            <a:r>
              <a:rPr lang="en-US" b="0" i="0" dirty="0">
                <a:solidFill>
                  <a:srgbClr val="000000"/>
                </a:solidFill>
                <a:effectLst/>
                <a:latin typeface="Open Sans" panose="020B0606030504020204" pitchFamily="34" charset="0"/>
              </a:rPr>
              <a:t> - practical performance characteristic for allowable total error that should be achievable by currently available testing technology; </a:t>
            </a:r>
            <a:r>
              <a:rPr lang="en-US" b="1" i="0" dirty="0">
                <a:solidFill>
                  <a:srgbClr val="000000"/>
                </a:solidFill>
                <a:effectLst/>
                <a:latin typeface="Open Sans" panose="020B0606030504020204" pitchFamily="34" charset="0"/>
              </a:rPr>
              <a:t>NOTE 1: </a:t>
            </a:r>
            <a:r>
              <a:rPr lang="en-US" b="0" i="0" dirty="0">
                <a:solidFill>
                  <a:srgbClr val="000000"/>
                </a:solidFill>
                <a:effectLst/>
                <a:latin typeface="Open Sans" panose="020B0606030504020204" pitchFamily="34" charset="0"/>
              </a:rPr>
              <a:t>Test systems that can meet current allowable total error (ATE) limits may not necessarily meet optimal goals for patient testing; </a:t>
            </a:r>
            <a:r>
              <a:rPr lang="en-US" b="1" i="0" dirty="0">
                <a:solidFill>
                  <a:srgbClr val="000000"/>
                </a:solidFill>
                <a:effectLst/>
                <a:latin typeface="Open Sans" panose="020B0606030504020204" pitchFamily="34" charset="0"/>
              </a:rPr>
              <a:t>NOTE 2:</a:t>
            </a:r>
            <a:r>
              <a:rPr lang="en-US" b="0" i="0" dirty="0">
                <a:solidFill>
                  <a:srgbClr val="000000"/>
                </a:solidFill>
                <a:effectLst/>
                <a:latin typeface="Open Sans" panose="020B0606030504020204" pitchFamily="34" charset="0"/>
              </a:rPr>
              <a:t> Test systems that do not meet current ATE limits may not be suitable for patient testing without further investigation.</a:t>
            </a:r>
            <a:endParaRPr lang="fa-IR" dirty="0"/>
          </a:p>
        </p:txBody>
      </p:sp>
    </p:spTree>
    <p:extLst>
      <p:ext uri="{BB962C8B-B14F-4D97-AF65-F5344CB8AC3E}">
        <p14:creationId xmlns:p14="http://schemas.microsoft.com/office/powerpoint/2010/main" val="891391723"/>
      </p:ext>
    </p:extLst>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E14BD18B-8261-4A71-8920-DFEA3422C08C}"/>
              </a:ext>
            </a:extLst>
          </p:cNvPr>
          <p:cNvPicPr>
            <a:picLocks noChangeAspect="1"/>
          </p:cNvPicPr>
          <p:nvPr/>
        </p:nvPicPr>
        <p:blipFill>
          <a:blip r:embed="rId2"/>
          <a:stretch>
            <a:fillRect/>
          </a:stretch>
        </p:blipFill>
        <p:spPr>
          <a:xfrm>
            <a:off x="783753" y="620688"/>
            <a:ext cx="8009435" cy="5328592"/>
          </a:xfrm>
          <a:prstGeom prst="rect">
            <a:avLst/>
          </a:prstGeom>
        </p:spPr>
      </p:pic>
    </p:spTree>
    <p:extLst>
      <p:ext uri="{BB962C8B-B14F-4D97-AF65-F5344CB8AC3E}">
        <p14:creationId xmlns:p14="http://schemas.microsoft.com/office/powerpoint/2010/main" val="4266876258"/>
      </p:ext>
    </p:extLst>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2DF7703-C613-4E11-B79E-F4E3840EEEA3}"/>
              </a:ext>
            </a:extLst>
          </p:cNvPr>
          <p:cNvSpPr txBox="1"/>
          <p:nvPr/>
        </p:nvSpPr>
        <p:spPr>
          <a:xfrm>
            <a:off x="251520" y="1991737"/>
            <a:ext cx="8640960" cy="4893647"/>
          </a:xfrm>
          <a:prstGeom prst="rect">
            <a:avLst/>
          </a:prstGeom>
          <a:noFill/>
        </p:spPr>
        <p:txBody>
          <a:bodyPr wrap="square">
            <a:spAutoFit/>
          </a:bodyPr>
          <a:lstStyle/>
          <a:p>
            <a:r>
              <a:rPr lang="en-US" sz="2400" b="0" i="0" dirty="0">
                <a:solidFill>
                  <a:srgbClr val="000000"/>
                </a:solidFill>
                <a:effectLst/>
                <a:latin typeface="Open Sans" panose="020B0606030504020204" pitchFamily="34" charset="0"/>
              </a:rPr>
              <a:t>To perform an indirect outcome study, evidence is needed about the </a:t>
            </a:r>
            <a:r>
              <a:rPr lang="en-US" sz="2400" b="0" i="0" dirty="0">
                <a:solidFill>
                  <a:srgbClr val="000000"/>
                </a:solidFill>
                <a:effectLst/>
                <a:highlight>
                  <a:srgbClr val="FFFF00"/>
                </a:highlight>
                <a:latin typeface="Open Sans" panose="020B0606030504020204" pitchFamily="34" charset="0"/>
              </a:rPr>
              <a:t>diagnostic accuracy of the test </a:t>
            </a:r>
            <a:r>
              <a:rPr lang="en-US" sz="2400" b="0" i="0" dirty="0">
                <a:solidFill>
                  <a:srgbClr val="000000"/>
                </a:solidFill>
                <a:effectLst/>
                <a:latin typeface="Open Sans" panose="020B0606030504020204" pitchFamily="34" charset="0"/>
              </a:rPr>
              <a:t>and the consequences of correct/incorrect classification. Consider hemoglobin A1c (HbA1C) as an example. Based on the results from the Diabetes Control and Complications Trial, patients with poor glycemic control had HbA1C &gt; 8% while those in good glycemic control had values &lt; 7%. </a:t>
            </a:r>
            <a:r>
              <a:rPr lang="en-US" sz="2400" b="0" i="0" baseline="30000" dirty="0">
                <a:solidFill>
                  <a:srgbClr val="000000"/>
                </a:solidFill>
                <a:effectLst/>
                <a:latin typeface="Open Sans" panose="020B0606030504020204" pitchFamily="34" charset="0"/>
              </a:rPr>
              <a:t>{40}</a:t>
            </a:r>
            <a:r>
              <a:rPr lang="en-US" sz="2400" b="0" i="0" dirty="0">
                <a:solidFill>
                  <a:srgbClr val="000000"/>
                </a:solidFill>
                <a:effectLst/>
                <a:latin typeface="Open Sans" panose="020B0606030504020204" pitchFamily="34" charset="0"/>
              </a:rPr>
              <a:t> It can be estimated that to correctly classify a patient with an HbA1C value of 7.5%, measurement error should not exceed 0.5% in absolute terms. As a result, an ATE goal of 6.7% (0.5/7.5) can be derived for HbA1C based on how many false positive and false negative classifications experts can accept. </a:t>
            </a:r>
            <a:endParaRPr lang="fa-IR" sz="2400" dirty="0"/>
          </a:p>
        </p:txBody>
      </p:sp>
      <p:sp>
        <p:nvSpPr>
          <p:cNvPr id="7" name="TextBox 6">
            <a:extLst>
              <a:ext uri="{FF2B5EF4-FFF2-40B4-BE49-F238E27FC236}">
                <a16:creationId xmlns:a16="http://schemas.microsoft.com/office/drawing/2014/main" id="{2FF8239D-2942-415B-9217-F056FA95446F}"/>
              </a:ext>
            </a:extLst>
          </p:cNvPr>
          <p:cNvSpPr txBox="1"/>
          <p:nvPr/>
        </p:nvSpPr>
        <p:spPr>
          <a:xfrm>
            <a:off x="251520" y="556962"/>
            <a:ext cx="8640960" cy="1200329"/>
          </a:xfrm>
          <a:prstGeom prst="rect">
            <a:avLst/>
          </a:prstGeom>
          <a:noFill/>
        </p:spPr>
        <p:txBody>
          <a:bodyPr wrap="square">
            <a:spAutoFit/>
          </a:bodyPr>
          <a:lstStyle/>
          <a:p>
            <a:r>
              <a:rPr lang="en-US" b="1" i="0" dirty="0">
                <a:solidFill>
                  <a:srgbClr val="000000"/>
                </a:solidFill>
                <a:effectLst/>
                <a:latin typeface="Open Sans" panose="020B0606030504020204" pitchFamily="34" charset="0"/>
              </a:rPr>
              <a:t>Indirect outcome studies (1b) - investigating the effect of analytical performance of the test on clinical classifications or decisions and thereby on the probability of patient outcomes (</a:t>
            </a:r>
            <a:r>
              <a:rPr lang="en-US" b="1" i="0" dirty="0" err="1">
                <a:solidFill>
                  <a:srgbClr val="000000"/>
                </a:solidFill>
                <a:effectLst/>
                <a:latin typeface="Open Sans" panose="020B0606030504020204" pitchFamily="34" charset="0"/>
              </a:rPr>
              <a:t>eg</a:t>
            </a:r>
            <a:r>
              <a:rPr lang="en-US" b="1" i="0" dirty="0">
                <a:solidFill>
                  <a:srgbClr val="000000"/>
                </a:solidFill>
                <a:effectLst/>
                <a:latin typeface="Open Sans" panose="020B0606030504020204" pitchFamily="34" charset="0"/>
              </a:rPr>
              <a:t>, by simulation or decision analysis).</a:t>
            </a:r>
            <a:endParaRPr lang="fa-IR" b="1" dirty="0"/>
          </a:p>
        </p:txBody>
      </p:sp>
    </p:spTree>
    <p:extLst>
      <p:ext uri="{BB962C8B-B14F-4D97-AF65-F5344CB8AC3E}">
        <p14:creationId xmlns:p14="http://schemas.microsoft.com/office/powerpoint/2010/main" val="3619932440"/>
      </p:ext>
    </p:extLst>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E54EFF5-1ECB-4B9C-B718-8B5C55ACB9CD}"/>
              </a:ext>
            </a:extLst>
          </p:cNvPr>
          <p:cNvSpPr txBox="1"/>
          <p:nvPr/>
        </p:nvSpPr>
        <p:spPr>
          <a:xfrm>
            <a:off x="323528" y="476672"/>
            <a:ext cx="8064896" cy="5940088"/>
          </a:xfrm>
          <a:prstGeom prst="rect">
            <a:avLst/>
          </a:prstGeom>
          <a:noFill/>
        </p:spPr>
        <p:txBody>
          <a:bodyPr wrap="square">
            <a:spAutoFit/>
          </a:bodyPr>
          <a:lstStyle/>
          <a:p>
            <a:r>
              <a:rPr lang="en-US" sz="2000" b="0" i="0" dirty="0">
                <a:solidFill>
                  <a:srgbClr val="000000"/>
                </a:solidFill>
                <a:effectLst/>
                <a:latin typeface="Open Sans" panose="020B0606030504020204" pitchFamily="34" charset="0"/>
              </a:rPr>
              <a:t>Another example of an indirect approach (1b) is to </a:t>
            </a:r>
            <a:r>
              <a:rPr lang="en-US" sz="2000" b="0" i="0" dirty="0">
                <a:solidFill>
                  <a:srgbClr val="000000"/>
                </a:solidFill>
                <a:effectLst/>
                <a:highlight>
                  <a:srgbClr val="FFFF00"/>
                </a:highlight>
                <a:latin typeface="Open Sans" panose="020B0606030504020204" pitchFamily="34" charset="0"/>
              </a:rPr>
              <a:t>survey clinicians </a:t>
            </a:r>
            <a:r>
              <a:rPr lang="en-US" sz="2000" b="0" i="0" dirty="0">
                <a:solidFill>
                  <a:srgbClr val="000000"/>
                </a:solidFill>
                <a:effectLst/>
                <a:latin typeface="Open Sans" panose="020B0606030504020204" pitchFamily="34" charset="0"/>
              </a:rPr>
              <a:t>by questionnaire to determine the analytical quality expectations that would give them confidence in managing patients. </a:t>
            </a:r>
            <a:r>
              <a:rPr lang="en-US" sz="2000" b="0" i="0" baseline="30000" dirty="0">
                <a:solidFill>
                  <a:srgbClr val="000000"/>
                </a:solidFill>
                <a:effectLst/>
                <a:latin typeface="Open Sans" panose="020B0606030504020204" pitchFamily="34" charset="0"/>
              </a:rPr>
              <a:t>{43} {44}</a:t>
            </a:r>
            <a:r>
              <a:rPr lang="en-US" sz="2000" b="0" i="0" dirty="0">
                <a:solidFill>
                  <a:srgbClr val="000000"/>
                </a:solidFill>
                <a:effectLst/>
                <a:latin typeface="Open Sans" panose="020B0606030504020204" pitchFamily="34" charset="0"/>
              </a:rPr>
              <a:t> In this approach, the clinician can be </a:t>
            </a:r>
            <a:r>
              <a:rPr lang="en-US" sz="2000" b="0" i="0" dirty="0">
                <a:solidFill>
                  <a:srgbClr val="000000"/>
                </a:solidFill>
                <a:effectLst/>
                <a:highlight>
                  <a:srgbClr val="FFFF00"/>
                </a:highlight>
                <a:latin typeface="Open Sans" panose="020B0606030504020204" pitchFamily="34" charset="0"/>
              </a:rPr>
              <a:t>asked what change in measurand concentration would alter patient treatment.</a:t>
            </a:r>
            <a:r>
              <a:rPr lang="en-US" sz="2000" b="0" i="0" dirty="0">
                <a:solidFill>
                  <a:srgbClr val="000000"/>
                </a:solidFill>
                <a:effectLst/>
                <a:latin typeface="Open Sans" panose="020B0606030504020204" pitchFamily="34" charset="0"/>
              </a:rPr>
              <a:t> The advantage of this approach is that it is based on clinical experience and, as a result, is generally acceptable to clinicians. One drawback of this approach is the subjectivity involved in collecting one or more clinicians’ opinions of the magnitude of change in an individual patient’s results that would lead to a change in management. Additional disadvantages of this approach include variation in clinicians’ experiences, dependence upon the number of clinicians surveyed, potential lack of generalizability of the patient population served by the sampled clinicians, and the necessary anecdotal nature of the survey questions framed in a patient scenario. Another limitation of the approach is that clinicians’ answers might be based on prevailing expectations of analytical accuracy, which might not be adequate for optimal patient management.</a:t>
            </a:r>
            <a:endParaRPr lang="fa-IR" sz="2000" dirty="0"/>
          </a:p>
        </p:txBody>
      </p:sp>
    </p:spTree>
    <p:extLst>
      <p:ext uri="{BB962C8B-B14F-4D97-AF65-F5344CB8AC3E}">
        <p14:creationId xmlns:p14="http://schemas.microsoft.com/office/powerpoint/2010/main" val="4235486430"/>
      </p:ext>
    </p:extLst>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37132E7F-08E5-4B23-9D6B-190BDDDC319D}"/>
              </a:ext>
            </a:extLst>
          </p:cNvPr>
          <p:cNvSpPr txBox="1"/>
          <p:nvPr/>
        </p:nvSpPr>
        <p:spPr>
          <a:xfrm>
            <a:off x="323528" y="404664"/>
            <a:ext cx="6534472" cy="4893647"/>
          </a:xfrm>
          <a:prstGeom prst="rect">
            <a:avLst/>
          </a:prstGeom>
          <a:noFill/>
        </p:spPr>
        <p:txBody>
          <a:bodyPr wrap="square">
            <a:spAutoFit/>
          </a:bodyPr>
          <a:lstStyle/>
          <a:p>
            <a:pPr algn="l"/>
            <a:r>
              <a:rPr lang="en-US" sz="2400" b="0" i="0" u="none" strike="noStrike" baseline="0" dirty="0">
                <a:latin typeface="AdvTTd027cc2c"/>
              </a:rPr>
              <a:t>Given the extreme di</a:t>
            </a:r>
            <a:r>
              <a:rPr lang="en-US" sz="2400" b="0" i="0" u="none" strike="noStrike" baseline="0" dirty="0">
                <a:latin typeface="AdvTTd027cc2c+fb"/>
              </a:rPr>
              <a:t>ffi</a:t>
            </a:r>
            <a:r>
              <a:rPr lang="en-US" sz="2400" b="0" i="0" u="none" strike="noStrike" baseline="0" dirty="0">
                <a:latin typeface="AdvTTd027cc2c"/>
              </a:rPr>
              <a:t>culty in undertaking</a:t>
            </a:r>
          </a:p>
          <a:p>
            <a:pPr algn="l"/>
            <a:r>
              <a:rPr lang="en-US" sz="2400" b="0" i="0" u="none" strike="noStrike" baseline="0" dirty="0">
                <a:latin typeface="AdvTTd027cc2c"/>
              </a:rPr>
              <a:t>such studies, indirect evaluation (Milan Model 1B)</a:t>
            </a:r>
          </a:p>
          <a:p>
            <a:pPr algn="l"/>
            <a:r>
              <a:rPr lang="en-US" sz="2400" b="0" i="0" u="none" strike="noStrike" baseline="0" dirty="0">
                <a:latin typeface="AdvTTd027cc2c"/>
              </a:rPr>
              <a:t>may also be considered. This may be done by modelling the</a:t>
            </a:r>
          </a:p>
          <a:p>
            <a:pPr algn="l"/>
            <a:r>
              <a:rPr lang="en-US" sz="2400" b="0" i="0" u="none" strike="noStrike" baseline="0" dirty="0">
                <a:highlight>
                  <a:srgbClr val="FFFF00"/>
                </a:highlight>
                <a:latin typeface="AdvTTd027cc2c"/>
              </a:rPr>
              <a:t>e</a:t>
            </a:r>
            <a:r>
              <a:rPr lang="en-US" sz="2400" b="0" i="0" u="none" strike="noStrike" baseline="0" dirty="0">
                <a:highlight>
                  <a:srgbClr val="FFFF00"/>
                </a:highlight>
                <a:latin typeface="AdvTTd027cc2c+fb"/>
              </a:rPr>
              <a:t>ff</a:t>
            </a:r>
            <a:r>
              <a:rPr lang="en-US" sz="2400" b="0" i="0" u="none" strike="noStrike" baseline="0" dirty="0">
                <a:highlight>
                  <a:srgbClr val="FFFF00"/>
                </a:highlight>
                <a:latin typeface="AdvTTd027cc2c"/>
              </a:rPr>
              <a:t>ect of changes in analytical performance on health outcomes</a:t>
            </a:r>
          </a:p>
          <a:p>
            <a:pPr algn="l"/>
            <a:r>
              <a:rPr lang="en-US" sz="2400" b="0" i="0" u="none" strike="noStrike" baseline="0" dirty="0">
                <a:latin typeface="AdvTTd027cc2c"/>
              </a:rPr>
              <a:t>(using empirical data to underpin the models) [6];</a:t>
            </a:r>
          </a:p>
          <a:p>
            <a:pPr algn="l"/>
            <a:r>
              <a:rPr lang="en-US" sz="2400" b="0" i="0" u="none" strike="noStrike" baseline="0" dirty="0">
                <a:latin typeface="AdvTTd027cc2c"/>
              </a:rPr>
              <a:t>or by surveying clinicians about their likely actions in</a:t>
            </a:r>
          </a:p>
          <a:p>
            <a:pPr algn="l"/>
            <a:r>
              <a:rPr lang="en-US" sz="2400" b="0" i="0" u="none" strike="noStrike" baseline="0" dirty="0">
                <a:latin typeface="AdvTTd027cc2c"/>
              </a:rPr>
              <a:t>response to di</a:t>
            </a:r>
            <a:r>
              <a:rPr lang="en-US" sz="2400" b="0" i="0" u="none" strike="noStrike" baseline="0" dirty="0">
                <a:latin typeface="AdvTTd027cc2c+fb"/>
              </a:rPr>
              <a:t>ff</a:t>
            </a:r>
            <a:r>
              <a:rPr lang="en-US" sz="2400" b="0" i="0" u="none" strike="noStrike" baseline="0" dirty="0">
                <a:latin typeface="AdvTTd027cc2c"/>
              </a:rPr>
              <a:t>erent scenarios based on laboratory results</a:t>
            </a:r>
          </a:p>
          <a:p>
            <a:pPr algn="l"/>
            <a:r>
              <a:rPr lang="en-US" sz="2400" b="0" i="0" u="none" strike="noStrike" baseline="0" dirty="0">
                <a:latin typeface="AdvTTd027cc2c"/>
              </a:rPr>
              <a:t>to measure potential changes to clinical decision making</a:t>
            </a:r>
            <a:endParaRPr lang="fa-IR" sz="2400" dirty="0"/>
          </a:p>
        </p:txBody>
      </p:sp>
    </p:spTree>
    <p:extLst>
      <p:ext uri="{BB962C8B-B14F-4D97-AF65-F5344CB8AC3E}">
        <p14:creationId xmlns:p14="http://schemas.microsoft.com/office/powerpoint/2010/main" val="4232549313"/>
      </p:ext>
    </p:extLst>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02A9716-B736-41EA-8D60-A0399D957A68}"/>
              </a:ext>
            </a:extLst>
          </p:cNvPr>
          <p:cNvSpPr txBox="1"/>
          <p:nvPr/>
        </p:nvSpPr>
        <p:spPr>
          <a:xfrm>
            <a:off x="179512" y="404664"/>
            <a:ext cx="8784976" cy="4801314"/>
          </a:xfrm>
          <a:prstGeom prst="rect">
            <a:avLst/>
          </a:prstGeom>
          <a:noFill/>
        </p:spPr>
        <p:txBody>
          <a:bodyPr wrap="square">
            <a:spAutoFit/>
          </a:bodyPr>
          <a:lstStyle/>
          <a:p>
            <a:r>
              <a:rPr lang="en-US" b="0" i="0" dirty="0">
                <a:solidFill>
                  <a:srgbClr val="000000"/>
                </a:solidFill>
                <a:effectLst/>
                <a:latin typeface="Open Sans" panose="020B0606030504020204" pitchFamily="34" charset="0"/>
              </a:rPr>
              <a:t>The definition of state-of-the-art performance varies both within and between peer-reviewed articles, and the term can therefore cause confusion. For example, the Consensus Statement from the 1</a:t>
            </a:r>
            <a:r>
              <a:rPr lang="en-US" b="0" i="0" baseline="30000" dirty="0">
                <a:solidFill>
                  <a:srgbClr val="000000"/>
                </a:solidFill>
                <a:effectLst/>
                <a:latin typeface="Open Sans" panose="020B0606030504020204" pitchFamily="34" charset="0"/>
              </a:rPr>
              <a:t>st</a:t>
            </a:r>
            <a:r>
              <a:rPr lang="en-US" b="0" i="0" dirty="0">
                <a:solidFill>
                  <a:srgbClr val="000000"/>
                </a:solidFill>
                <a:effectLst/>
                <a:latin typeface="Open Sans" panose="020B0606030504020204" pitchFamily="34" charset="0"/>
              </a:rPr>
              <a:t> Strategic Conference of the EFLM describes state-of-the-art as both relating to “the highest level of analytical performance technically achievable” as well as “the analytical performance achieved by a certain percentage of laboratories.” </a:t>
            </a:r>
            <a:r>
              <a:rPr lang="en-US" b="0" i="0" baseline="30000" dirty="0">
                <a:solidFill>
                  <a:srgbClr val="000000"/>
                </a:solidFill>
                <a:effectLst/>
                <a:latin typeface="Open Sans" panose="020B0606030504020204" pitchFamily="34" charset="0"/>
              </a:rPr>
              <a:t>{3}</a:t>
            </a:r>
            <a:r>
              <a:rPr lang="en-US" b="0" i="0" dirty="0">
                <a:solidFill>
                  <a:srgbClr val="000000"/>
                </a:solidFill>
                <a:effectLst/>
                <a:latin typeface="Open Sans" panose="020B0606030504020204" pitchFamily="34" charset="0"/>
              </a:rPr>
              <a:t> International guidelines, on the other hand, concisely describes state of the art as embodying “what is currently and generally accepted as good practice in technology and medicine” and specifies that the term “does not necessarily imply the most technologically advanced solution”. </a:t>
            </a:r>
            <a:r>
              <a:rPr lang="en-US" b="0" i="0" baseline="30000" dirty="0">
                <a:solidFill>
                  <a:srgbClr val="000000"/>
                </a:solidFill>
                <a:effectLst/>
                <a:latin typeface="Open Sans" panose="020B0606030504020204" pitchFamily="34" charset="0"/>
              </a:rPr>
              <a:t>{53}</a:t>
            </a:r>
            <a:r>
              <a:rPr lang="en-US" b="0" i="0" dirty="0">
                <a:solidFill>
                  <a:srgbClr val="000000"/>
                </a:solidFill>
                <a:effectLst/>
                <a:latin typeface="Open Sans" panose="020B0606030504020204" pitchFamily="34" charset="0"/>
              </a:rPr>
              <a:t> Similarly, Miller et al., used the term to describe the full range of currently available method peer groups, regardless of whether the accuracy met requirements for clinical performance. Although matching or surpassing the highest level of analytical performance currently achievable can serve as an aspirational goal, it might conflict with other important considerations such as cost, speed, reasonable sample volume, sampling technique, ease of use, and the mobility and durability of the measurement system, which therefore can reduce its practical utility as a source of ATE limits.</a:t>
            </a:r>
            <a:endParaRPr lang="fa-IR" dirty="0"/>
          </a:p>
        </p:txBody>
      </p:sp>
    </p:spTree>
    <p:extLst>
      <p:ext uri="{BB962C8B-B14F-4D97-AF65-F5344CB8AC3E}">
        <p14:creationId xmlns:p14="http://schemas.microsoft.com/office/powerpoint/2010/main" val="50353676"/>
      </p:ext>
    </p:extLst>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B985AFF-9D21-4E46-B397-6CECE4A6049A}"/>
              </a:ext>
            </a:extLst>
          </p:cNvPr>
          <p:cNvSpPr txBox="1"/>
          <p:nvPr/>
        </p:nvSpPr>
        <p:spPr>
          <a:xfrm>
            <a:off x="2286000" y="1028343"/>
            <a:ext cx="4572000" cy="4801314"/>
          </a:xfrm>
          <a:prstGeom prst="rect">
            <a:avLst/>
          </a:prstGeom>
          <a:noFill/>
        </p:spPr>
        <p:txBody>
          <a:bodyPr wrap="square">
            <a:spAutoFit/>
          </a:bodyPr>
          <a:lstStyle/>
          <a:p>
            <a:r>
              <a:rPr lang="en-US" b="0" i="0" dirty="0">
                <a:solidFill>
                  <a:srgbClr val="000000"/>
                </a:solidFill>
                <a:effectLst/>
                <a:latin typeface="Open Sans" panose="020B0606030504020204" pitchFamily="34" charset="0"/>
              </a:rPr>
              <a:t>For the purposes of setting ATE limits according to this guideline, “state-of-the-art” is interpreted to mean typical analytical performance similar to peers using the same test method. Relative total error between measurement systems that are within the usual interval of differences observed for similar measurement systems are taken as acceptable because the industry and professions are already accustomed to those differences existing between laboratories and measurement systems. This approach, based on the performance typically achieved by the peer group, is generally a more practical source for informing ATE limits.</a:t>
            </a:r>
            <a:endParaRPr lang="fa-IR" dirty="0"/>
          </a:p>
        </p:txBody>
      </p:sp>
    </p:spTree>
    <p:extLst>
      <p:ext uri="{BB962C8B-B14F-4D97-AF65-F5344CB8AC3E}">
        <p14:creationId xmlns:p14="http://schemas.microsoft.com/office/powerpoint/2010/main" val="2395886548"/>
      </p:ext>
    </p:extLst>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AC6FCFC-9F8C-436C-B2E8-B27BED33B299}"/>
              </a:ext>
            </a:extLst>
          </p:cNvPr>
          <p:cNvSpPr txBox="1"/>
          <p:nvPr/>
        </p:nvSpPr>
        <p:spPr>
          <a:xfrm>
            <a:off x="2286000" y="474345"/>
            <a:ext cx="4572000" cy="5909310"/>
          </a:xfrm>
          <a:prstGeom prst="rect">
            <a:avLst/>
          </a:prstGeom>
          <a:noFill/>
        </p:spPr>
        <p:txBody>
          <a:bodyPr wrap="square">
            <a:spAutoFit/>
          </a:bodyPr>
          <a:lstStyle/>
          <a:p>
            <a:r>
              <a:rPr lang="en-US" b="0" i="0" dirty="0">
                <a:solidFill>
                  <a:srgbClr val="000000"/>
                </a:solidFill>
                <a:effectLst/>
                <a:latin typeface="Open Sans" panose="020B0606030504020204" pitchFamily="34" charset="0"/>
              </a:rPr>
              <a:t>The strongest feature of this approach is that the data are readily accessible. State-of-the-art performance can be derived from review of manufacturers validated claims or from PT/EQA results when commutable samples are used. PT/EQA samples are frequently not commutable with patient samples, however, and because results are typically judged vs peer measurement procedures, the error estimates can incorrectly estimate the inaccuracy that would occur with patient samples tested vs a reference measurement procedure. </a:t>
            </a:r>
            <a:r>
              <a:rPr lang="en-US" b="0" i="0" baseline="30000" dirty="0">
                <a:solidFill>
                  <a:srgbClr val="000000"/>
                </a:solidFill>
                <a:effectLst/>
                <a:latin typeface="Open Sans" panose="020B0606030504020204" pitchFamily="34" charset="0"/>
              </a:rPr>
              <a:t>{17}</a:t>
            </a:r>
            <a:r>
              <a:rPr lang="en-US" b="0" i="0" dirty="0">
                <a:solidFill>
                  <a:srgbClr val="000000"/>
                </a:solidFill>
                <a:effectLst/>
                <a:latin typeface="Open Sans" panose="020B0606030504020204" pitchFamily="34" charset="0"/>
              </a:rPr>
              <a:t> A manufacturer’s claims are often available, but these do not represent real-world performance and they usually describe only part of the analytical performance, </a:t>
            </a:r>
            <a:r>
              <a:rPr lang="en-US" b="0" i="0" dirty="0" err="1">
                <a:solidFill>
                  <a:srgbClr val="000000"/>
                </a:solidFill>
                <a:effectLst/>
                <a:latin typeface="Open Sans" panose="020B0606030504020204" pitchFamily="34" charset="0"/>
              </a:rPr>
              <a:t>eg</a:t>
            </a:r>
            <a:r>
              <a:rPr lang="en-US" b="0" i="0" dirty="0">
                <a:solidFill>
                  <a:srgbClr val="000000"/>
                </a:solidFill>
                <a:effectLst/>
                <a:latin typeface="Open Sans" panose="020B0606030504020204" pitchFamily="34" charset="0"/>
              </a:rPr>
              <a:t>, excluding between laboratory imprecision and long-term effects.</a:t>
            </a:r>
            <a:endParaRPr lang="fa-IR" dirty="0"/>
          </a:p>
        </p:txBody>
      </p:sp>
    </p:spTree>
    <p:extLst>
      <p:ext uri="{BB962C8B-B14F-4D97-AF65-F5344CB8AC3E}">
        <p14:creationId xmlns:p14="http://schemas.microsoft.com/office/powerpoint/2010/main" val="916988931"/>
      </p:ext>
    </p:extLst>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879875D-17EA-463D-8B9C-0CF47AF2A5AA}"/>
              </a:ext>
            </a:extLst>
          </p:cNvPr>
          <p:cNvSpPr txBox="1"/>
          <p:nvPr/>
        </p:nvSpPr>
        <p:spPr>
          <a:xfrm>
            <a:off x="2286000" y="2967335"/>
            <a:ext cx="4572000" cy="923330"/>
          </a:xfrm>
          <a:prstGeom prst="rect">
            <a:avLst/>
          </a:prstGeom>
          <a:noFill/>
        </p:spPr>
        <p:txBody>
          <a:bodyPr wrap="square">
            <a:spAutoFit/>
          </a:bodyPr>
          <a:lstStyle/>
          <a:p>
            <a:r>
              <a:rPr lang="en-US" b="1" i="0" dirty="0">
                <a:solidFill>
                  <a:srgbClr val="000000"/>
                </a:solidFill>
                <a:effectLst/>
                <a:latin typeface="Open Sans" panose="020B0606030504020204" pitchFamily="34" charset="0"/>
              </a:rPr>
              <a:t>German Medical Association on Quality Assurance in Medical Laboratory Examinations (</a:t>
            </a:r>
            <a:r>
              <a:rPr lang="en-US" b="1" i="0" dirty="0" err="1">
                <a:solidFill>
                  <a:srgbClr val="000000"/>
                </a:solidFill>
                <a:effectLst/>
                <a:latin typeface="Open Sans" panose="020B0606030504020204" pitchFamily="34" charset="0"/>
              </a:rPr>
              <a:t>RiliBÄK</a:t>
            </a:r>
            <a:r>
              <a:rPr lang="en-US" b="1" i="0" dirty="0">
                <a:solidFill>
                  <a:srgbClr val="000000"/>
                </a:solidFill>
                <a:effectLst/>
                <a:latin typeface="Open Sans" panose="020B0606030504020204" pitchFamily="34" charset="0"/>
              </a:rPr>
              <a:t>)</a:t>
            </a:r>
            <a:endParaRPr lang="fa-IR" b="1" dirty="0"/>
          </a:p>
        </p:txBody>
      </p:sp>
    </p:spTree>
    <p:extLst>
      <p:ext uri="{BB962C8B-B14F-4D97-AF65-F5344CB8AC3E}">
        <p14:creationId xmlns:p14="http://schemas.microsoft.com/office/powerpoint/2010/main" val="3109916335"/>
      </p:ext>
    </p:extLst>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DB7BC9A-58C8-4201-AF30-D0A990533023}"/>
              </a:ext>
            </a:extLst>
          </p:cNvPr>
          <p:cNvSpPr txBox="1"/>
          <p:nvPr/>
        </p:nvSpPr>
        <p:spPr>
          <a:xfrm>
            <a:off x="2286000" y="1028343"/>
            <a:ext cx="4572000" cy="4801314"/>
          </a:xfrm>
          <a:prstGeom prst="rect">
            <a:avLst/>
          </a:prstGeom>
          <a:noFill/>
        </p:spPr>
        <p:txBody>
          <a:bodyPr wrap="square">
            <a:spAutoFit/>
          </a:bodyPr>
          <a:lstStyle/>
          <a:p>
            <a:r>
              <a:rPr lang="en-US" b="0" i="0" dirty="0">
                <a:solidFill>
                  <a:srgbClr val="000000"/>
                </a:solidFill>
                <a:effectLst/>
                <a:latin typeface="Open Sans" panose="020B0606030504020204" pitchFamily="34" charset="0"/>
              </a:rPr>
              <a:t>Lastly, in a minority of cases, it can be relevant to consider asymmetrical limits for ATE. For example, consider a measurement procedure used for screening. If a result is negative, no additional diagnostic testing or workup is conducted. If a result is positive, the patient is sent for additional, non-invasive testing. In this case, it can be considered acceptable to have more false positives than false negatives because additional testing is not harmful, but missing a true positive could lead to missed diagnosis and eventual patient harm. In this example, the ATE limits can be asymmetrical (</a:t>
            </a:r>
            <a:r>
              <a:rPr lang="en-US" b="0" i="0" dirty="0" err="1">
                <a:solidFill>
                  <a:srgbClr val="000000"/>
                </a:solidFill>
                <a:effectLst/>
                <a:latin typeface="Open Sans" panose="020B0606030504020204" pitchFamily="34" charset="0"/>
              </a:rPr>
              <a:t>eg</a:t>
            </a:r>
            <a:r>
              <a:rPr lang="en-US" b="0" i="0" dirty="0">
                <a:solidFill>
                  <a:srgbClr val="000000"/>
                </a:solidFill>
                <a:effectLst/>
                <a:latin typeface="Open Sans" panose="020B0606030504020204" pitchFamily="34" charset="0"/>
              </a:rPr>
              <a:t>, -1%, +10%; or -2 mg/dL, +10 mg/dL).</a:t>
            </a:r>
            <a:endParaRPr lang="fa-IR" dirty="0"/>
          </a:p>
        </p:txBody>
      </p:sp>
    </p:spTree>
    <p:extLst>
      <p:ext uri="{BB962C8B-B14F-4D97-AF65-F5344CB8AC3E}">
        <p14:creationId xmlns:p14="http://schemas.microsoft.com/office/powerpoint/2010/main" val="2257918619"/>
      </p:ext>
    </p:extLst>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8DB31FB-0660-42A9-B583-29671CEB3E68}"/>
              </a:ext>
            </a:extLst>
          </p:cNvPr>
          <p:cNvSpPr txBox="1"/>
          <p:nvPr/>
        </p:nvSpPr>
        <p:spPr>
          <a:xfrm>
            <a:off x="2286000" y="1966003"/>
            <a:ext cx="4572000" cy="2925994"/>
          </a:xfrm>
          <a:prstGeom prst="rect">
            <a:avLst/>
          </a:prstGeom>
          <a:noFill/>
        </p:spPr>
        <p:txBody>
          <a:bodyPr wrap="square">
            <a:spAutoFit/>
          </a:bodyPr>
          <a:lstStyle/>
          <a:p>
            <a:pPr marL="0" marR="0" algn="l" rtl="0">
              <a:lnSpc>
                <a:spcPct val="107000"/>
              </a:lnSpc>
              <a:spcBef>
                <a:spcPts val="600"/>
              </a:spcBef>
              <a:spcAft>
                <a:spcPts val="800"/>
              </a:spcAft>
            </a:pPr>
            <a:r>
              <a:rPr lang="en-US" sz="1800">
                <a:solidFill>
                  <a:srgbClr val="000000"/>
                </a:solidFill>
                <a:effectLst/>
                <a:latin typeface="Open Sans" panose="020B0606030504020204" pitchFamily="34" charset="0"/>
                <a:ea typeface="Calibri" panose="020F0502020204030204" pitchFamily="34" charset="0"/>
                <a:cs typeface="Arial" panose="020B0604020202020204" pitchFamily="34" charset="0"/>
              </a:rPr>
              <a:t>Another difference between TAE as estimated in CLSI EP21 </a:t>
            </a:r>
            <a:r>
              <a:rPr lang="en-US" sz="1800" baseline="30000">
                <a:solidFill>
                  <a:srgbClr val="000000"/>
                </a:solidFill>
                <a:effectLst/>
                <a:latin typeface="Open Sans" panose="020B0606030504020204" pitchFamily="34" charset="0"/>
                <a:ea typeface="Calibri" panose="020F0502020204030204" pitchFamily="34" charset="0"/>
                <a:cs typeface="Arial" panose="020B0604020202020204" pitchFamily="34" charset="0"/>
              </a:rPr>
              <a:t>{2}</a:t>
            </a:r>
            <a:r>
              <a:rPr lang="en-US" sz="1800">
                <a:solidFill>
                  <a:srgbClr val="000000"/>
                </a:solidFill>
                <a:effectLst/>
                <a:latin typeface="Open Sans" panose="020B0606030504020204" pitchFamily="34" charset="0"/>
                <a:ea typeface="Calibri" panose="020F0502020204030204" pitchFamily="34" charset="0"/>
                <a:cs typeface="Arial" panose="020B0604020202020204" pitchFamily="34" charset="0"/>
              </a:rPr>
              <a:t> and MU </a:t>
            </a:r>
            <a:r>
              <a:rPr lang="en-US" sz="1800" baseline="30000">
                <a:solidFill>
                  <a:srgbClr val="000000"/>
                </a:solidFill>
                <a:effectLst/>
                <a:latin typeface="Open Sans" panose="020B0606030504020204" pitchFamily="34" charset="0"/>
                <a:ea typeface="Calibri" panose="020F0502020204030204" pitchFamily="34" charset="0"/>
                <a:cs typeface="Arial" panose="020B0604020202020204" pitchFamily="34" charset="0"/>
              </a:rPr>
              <a:t>{67}</a:t>
            </a:r>
            <a:r>
              <a:rPr lang="en-US" sz="1800">
                <a:solidFill>
                  <a:srgbClr val="000000"/>
                </a:solidFill>
                <a:effectLst/>
                <a:latin typeface="Open Sans" panose="020B0606030504020204" pitchFamily="34" charset="0"/>
                <a:ea typeface="Calibri" panose="020F0502020204030204" pitchFamily="34" charset="0"/>
                <a:cs typeface="Arial" panose="020B0604020202020204" pitchFamily="34" charset="0"/>
              </a:rPr>
              <a:t> is that MU is estimated at specific concentration levels and does not comprehend sources of potential error such as nonlinearity, interferences, matrix effects, etc.</a:t>
            </a:r>
            <a:r>
              <a:rPr lang="en-US" sz="1800">
                <a:effectLst/>
                <a:latin typeface="Calibri" panose="020F0502020204030204" pitchFamily="34" charset="0"/>
                <a:ea typeface="Calibri" panose="020F0502020204030204" pitchFamily="34" charset="0"/>
                <a:cs typeface="Arial" panose="020B0604020202020204" pitchFamily="34" charset="0"/>
              </a:rPr>
              <a:t> </a:t>
            </a:r>
          </a:p>
          <a:p>
            <a:pPr marL="0" marR="0" algn="l" rtl="0">
              <a:lnSpc>
                <a:spcPct val="107000"/>
              </a:lnSpc>
              <a:spcBef>
                <a:spcPts val="600"/>
              </a:spcBef>
              <a:spcAft>
                <a:spcPts val="800"/>
              </a:spcAft>
            </a:pPr>
            <a:r>
              <a:rPr lang="en-US" sz="18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Me: what's the advantage of using commutable materials in Panteghini's IQC II?</a:t>
            </a:r>
            <a:endParaRPr lang="en-US" sz="18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801150337"/>
      </p:ext>
    </p:extLst>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E6D92E2-E4DA-4C7A-9455-7B537F0053E4}"/>
              </a:ext>
            </a:extLst>
          </p:cNvPr>
          <p:cNvSpPr txBox="1"/>
          <p:nvPr/>
        </p:nvSpPr>
        <p:spPr>
          <a:xfrm>
            <a:off x="467544" y="335846"/>
            <a:ext cx="8352928" cy="4154984"/>
          </a:xfrm>
          <a:prstGeom prst="rect">
            <a:avLst/>
          </a:prstGeom>
          <a:noFill/>
        </p:spPr>
        <p:txBody>
          <a:bodyPr wrap="square">
            <a:spAutoFit/>
          </a:bodyPr>
          <a:lstStyle/>
          <a:p>
            <a:r>
              <a:rPr lang="en-US" b="1" i="0" dirty="0">
                <a:solidFill>
                  <a:srgbClr val="3596C8"/>
                </a:solidFill>
                <a:effectLst/>
                <a:latin typeface="Open Sans" panose="020B0606030504020204" pitchFamily="34" charset="0"/>
              </a:rPr>
              <a:t>Analytical Method [considerations]</a:t>
            </a:r>
          </a:p>
          <a:p>
            <a:r>
              <a:rPr lang="en-US" b="0" i="0" dirty="0">
                <a:solidFill>
                  <a:srgbClr val="000000"/>
                </a:solidFill>
                <a:effectLst/>
                <a:latin typeface="Open Sans" panose="020B0606030504020204" pitchFamily="34" charset="0"/>
              </a:rPr>
              <a:t>When considering implementation of a reference interval, the details of the end user’s analytical method should be compared with the analytical method used for the establishment of the candidate reference interval. The test principle, the calibration approach, and metrological traceability, and the analytical performance characteristics such as precision, accuracy, and interferences should be compared. See CLSI EP32</a:t>
            </a:r>
            <a:r>
              <a:rPr lang="en-US" b="0" i="0" baseline="30000" dirty="0">
                <a:solidFill>
                  <a:srgbClr val="000000"/>
                </a:solidFill>
                <a:effectLst/>
                <a:latin typeface="Open Sans" panose="020B0606030504020204" pitchFamily="34" charset="0"/>
              </a:rPr>
              <a:t>{14}</a:t>
            </a:r>
            <a:r>
              <a:rPr lang="en-US" b="0" i="0" dirty="0">
                <a:solidFill>
                  <a:srgbClr val="000000"/>
                </a:solidFill>
                <a:effectLst/>
                <a:latin typeface="Open Sans" panose="020B0606030504020204" pitchFamily="34" charset="0"/>
              </a:rPr>
              <a:t> for more information on metrological traceability. If these characteristics are comparable between the end-user laboratory’s analytical method and the analytical method used for the establishment of the candidate reference interval, then it is likely that the reference interval can be implemented by the end-user laboratory, assuming the patient populations are comparable.</a:t>
            </a:r>
            <a:endParaRPr lang="en-US" sz="2400" b="1" i="0" dirty="0">
              <a:solidFill>
                <a:srgbClr val="FF0000"/>
              </a:solidFill>
              <a:effectLst/>
              <a:latin typeface="Open Sans" panose="020B0606030504020204" pitchFamily="34" charset="0"/>
            </a:endParaRPr>
          </a:p>
          <a:p>
            <a:endParaRPr lang="en-US" sz="2400" b="1" dirty="0">
              <a:solidFill>
                <a:srgbClr val="FF0000"/>
              </a:solidFill>
              <a:latin typeface="Open Sans" panose="020B0606030504020204" pitchFamily="34" charset="0"/>
            </a:endParaRPr>
          </a:p>
          <a:p>
            <a:r>
              <a:rPr lang="en-US" sz="2400" b="1" dirty="0">
                <a:solidFill>
                  <a:srgbClr val="FF0000"/>
                </a:solidFill>
                <a:latin typeface="Open Sans" panose="020B0606030504020204" pitchFamily="34" charset="0"/>
              </a:rPr>
              <a:t>EP35</a:t>
            </a:r>
            <a:endParaRPr lang="fa-IR" dirty="0"/>
          </a:p>
        </p:txBody>
      </p:sp>
    </p:spTree>
    <p:extLst>
      <p:ext uri="{BB962C8B-B14F-4D97-AF65-F5344CB8AC3E}">
        <p14:creationId xmlns:p14="http://schemas.microsoft.com/office/powerpoint/2010/main" val="4195089867"/>
      </p:ext>
    </p:extLst>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EA369B1-C00E-483A-83FA-FFB29468021C}"/>
              </a:ext>
            </a:extLst>
          </p:cNvPr>
          <p:cNvSpPr txBox="1"/>
          <p:nvPr/>
        </p:nvSpPr>
        <p:spPr>
          <a:xfrm>
            <a:off x="971600" y="332656"/>
            <a:ext cx="6318448" cy="5355312"/>
          </a:xfrm>
          <a:prstGeom prst="rect">
            <a:avLst/>
          </a:prstGeom>
          <a:noFill/>
        </p:spPr>
        <p:txBody>
          <a:bodyPr wrap="square">
            <a:spAutoFit/>
          </a:bodyPr>
          <a:lstStyle/>
          <a:p>
            <a:br>
              <a:rPr lang="en-US" b="1" i="0" dirty="0">
                <a:solidFill>
                  <a:srgbClr val="000000"/>
                </a:solidFill>
                <a:effectLst/>
                <a:latin typeface="Open Sans" panose="020B0606030504020204" pitchFamily="34" charset="0"/>
              </a:rPr>
            </a:br>
            <a:r>
              <a:rPr lang="en-US" b="1" i="0" dirty="0">
                <a:solidFill>
                  <a:srgbClr val="000000"/>
                </a:solidFill>
                <a:effectLst/>
                <a:latin typeface="Open Sans" panose="020B0606030504020204" pitchFamily="34" charset="0"/>
              </a:rPr>
              <a:t>total analytical error (TAE) </a:t>
            </a:r>
            <a:r>
              <a:rPr lang="en-US" b="0" i="0" dirty="0">
                <a:solidFill>
                  <a:srgbClr val="000000"/>
                </a:solidFill>
                <a:effectLst/>
                <a:latin typeface="Open Sans" panose="020B0606030504020204" pitchFamily="34" charset="0"/>
              </a:rPr>
              <a:t>– the interval that contains a specified proportion (usually 95% or 99%) of the distribution of analytical measurement differences between a measurement procedure operating in its stable in-control state and a comparator measurement procedure that is either a definitive reference measurement procedure or one that is traceable to one; </a:t>
            </a:r>
            <a:r>
              <a:rPr lang="en-US" b="1" i="0" dirty="0">
                <a:solidFill>
                  <a:srgbClr val="000000"/>
                </a:solidFill>
                <a:effectLst/>
                <a:latin typeface="Open Sans" panose="020B0606030504020204" pitchFamily="34" charset="0"/>
              </a:rPr>
              <a:t>EXAMPLE:</a:t>
            </a:r>
            <a:r>
              <a:rPr lang="en-US" b="0" i="0" dirty="0">
                <a:solidFill>
                  <a:srgbClr val="000000"/>
                </a:solidFill>
                <a:effectLst/>
                <a:latin typeface="Open Sans" panose="020B0606030504020204" pitchFamily="34" charset="0"/>
              </a:rPr>
              <a:t> If 97.2% of the differences between the candidate and comparator measurement procedures fall within the limits of ± 4 mmol/L, the 95% total error goal would be met; </a:t>
            </a:r>
            <a:r>
              <a:rPr lang="en-US" b="1" i="0" dirty="0">
                <a:solidFill>
                  <a:srgbClr val="000000"/>
                </a:solidFill>
                <a:effectLst/>
                <a:latin typeface="Open Sans" panose="020B0606030504020204" pitchFamily="34" charset="0"/>
              </a:rPr>
              <a:t>NOTE: </a:t>
            </a:r>
            <a:r>
              <a:rPr lang="en-US" b="0" i="0" dirty="0">
                <a:solidFill>
                  <a:srgbClr val="000000"/>
                </a:solidFill>
                <a:effectLst/>
                <a:latin typeface="Open Sans" panose="020B0606030504020204" pitchFamily="34" charset="0"/>
              </a:rPr>
              <a:t>The term “total analytical difference” is sometimes used to denote cases in which the comparator measurement procedure is not a reference measurement procedure and may contribute significant variability to the TAE estimate. In practice, however, “TAE” is often used whether or not the comparator measurement procedure is a reference measurement procedure.</a:t>
            </a:r>
            <a:endParaRPr lang="fa-IR" dirty="0"/>
          </a:p>
        </p:txBody>
      </p:sp>
    </p:spTree>
    <p:extLst>
      <p:ext uri="{BB962C8B-B14F-4D97-AF65-F5344CB8AC3E}">
        <p14:creationId xmlns:p14="http://schemas.microsoft.com/office/powerpoint/2010/main" val="261291103"/>
      </p:ext>
    </p:extLst>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6AFE641-E26F-497D-9B7C-F6870603249A}"/>
              </a:ext>
            </a:extLst>
          </p:cNvPr>
          <p:cNvSpPr txBox="1"/>
          <p:nvPr/>
        </p:nvSpPr>
        <p:spPr>
          <a:xfrm>
            <a:off x="2286000" y="1582341"/>
            <a:ext cx="4572000" cy="3693319"/>
          </a:xfrm>
          <a:prstGeom prst="rect">
            <a:avLst/>
          </a:prstGeom>
          <a:noFill/>
        </p:spPr>
        <p:txBody>
          <a:bodyPr wrap="square">
            <a:spAutoFit/>
          </a:bodyPr>
          <a:lstStyle/>
          <a:p>
            <a:r>
              <a:rPr lang="en-US" b="1" i="0">
                <a:solidFill>
                  <a:srgbClr val="000000"/>
                </a:solidFill>
                <a:effectLst/>
                <a:latin typeface="Open Sans" panose="020B0606030504020204" pitchFamily="34" charset="0"/>
              </a:rPr>
              <a:t>total error </a:t>
            </a:r>
            <a:r>
              <a:rPr lang="en-US" b="0" i="0">
                <a:solidFill>
                  <a:srgbClr val="000000"/>
                </a:solidFill>
                <a:effectLst/>
                <a:latin typeface="Open Sans" panose="020B0606030504020204" pitchFamily="34" charset="0"/>
              </a:rPr>
              <a:t>– the sum of errors caused by all random and systematic effects that can occur during the total testing process, and includes more errors than would be measured as total analytical error (</a:t>
            </a:r>
            <a:r>
              <a:rPr lang="en-US" b="0" i="0" dirty="0" err="1">
                <a:solidFill>
                  <a:srgbClr val="000000"/>
                </a:solidFill>
                <a:effectLst/>
                <a:latin typeface="Open Sans" panose="020B0606030504020204" pitchFamily="34" charset="0"/>
              </a:rPr>
              <a:t>ie</a:t>
            </a:r>
            <a:r>
              <a:rPr lang="en-US" b="0" i="0" dirty="0">
                <a:solidFill>
                  <a:srgbClr val="000000"/>
                </a:solidFill>
                <a:effectLst/>
                <a:latin typeface="Open Sans" panose="020B0606030504020204" pitchFamily="34" charset="0"/>
              </a:rPr>
              <a:t>, occurring in the analytical phase alone); </a:t>
            </a:r>
            <a:r>
              <a:rPr lang="en-US" b="1" i="0" dirty="0">
                <a:solidFill>
                  <a:srgbClr val="000000"/>
                </a:solidFill>
                <a:effectLst/>
                <a:latin typeface="Open Sans" panose="020B0606030504020204" pitchFamily="34" charset="0"/>
              </a:rPr>
              <a:t>NOTE 1:</a:t>
            </a:r>
            <a:r>
              <a:rPr lang="en-US" b="0" i="0" dirty="0">
                <a:solidFill>
                  <a:srgbClr val="000000"/>
                </a:solidFill>
                <a:effectLst/>
                <a:latin typeface="Open Sans" panose="020B0606030504020204" pitchFamily="34" charset="0"/>
              </a:rPr>
              <a:t> Total error incorporates error sources from the </a:t>
            </a:r>
            <a:r>
              <a:rPr lang="en-US" b="0" i="0" dirty="0" err="1">
                <a:solidFill>
                  <a:srgbClr val="000000"/>
                </a:solidFill>
                <a:effectLst/>
                <a:latin typeface="Open Sans" panose="020B0606030504020204" pitchFamily="34" charset="0"/>
              </a:rPr>
              <a:t>preexamination</a:t>
            </a:r>
            <a:r>
              <a:rPr lang="en-US" b="0" i="0" dirty="0">
                <a:solidFill>
                  <a:srgbClr val="000000"/>
                </a:solidFill>
                <a:effectLst/>
                <a:latin typeface="Open Sans" panose="020B0606030504020204" pitchFamily="34" charset="0"/>
              </a:rPr>
              <a:t>, examination, and </a:t>
            </a:r>
            <a:r>
              <a:rPr lang="en-US" b="0" i="0" dirty="0" err="1">
                <a:solidFill>
                  <a:srgbClr val="000000"/>
                </a:solidFill>
                <a:effectLst/>
                <a:latin typeface="Open Sans" panose="020B0606030504020204" pitchFamily="34" charset="0"/>
              </a:rPr>
              <a:t>postexamination</a:t>
            </a:r>
            <a:r>
              <a:rPr lang="en-US" b="0" i="0" dirty="0">
                <a:solidFill>
                  <a:srgbClr val="000000"/>
                </a:solidFill>
                <a:effectLst/>
                <a:latin typeface="Open Sans" panose="020B0606030504020204" pitchFamily="34" charset="0"/>
              </a:rPr>
              <a:t> phases of a measurement procedure; </a:t>
            </a:r>
            <a:r>
              <a:rPr lang="en-US" b="1" i="0" dirty="0">
                <a:solidFill>
                  <a:srgbClr val="000000"/>
                </a:solidFill>
                <a:effectLst/>
                <a:latin typeface="Open Sans" panose="020B0606030504020204" pitchFamily="34" charset="0"/>
              </a:rPr>
              <a:t>NOTE 2:</a:t>
            </a:r>
            <a:r>
              <a:rPr lang="en-US" b="0" i="0" dirty="0">
                <a:solidFill>
                  <a:srgbClr val="000000"/>
                </a:solidFill>
                <a:effectLst/>
                <a:latin typeface="Open Sans" panose="020B0606030504020204" pitchFamily="34" charset="0"/>
              </a:rPr>
              <a:t> No CLSI guidelines are available for measuring total error.</a:t>
            </a:r>
            <a:endParaRPr lang="fa-IR" dirty="0"/>
          </a:p>
        </p:txBody>
      </p:sp>
    </p:spTree>
    <p:extLst>
      <p:ext uri="{BB962C8B-B14F-4D97-AF65-F5344CB8AC3E}">
        <p14:creationId xmlns:p14="http://schemas.microsoft.com/office/powerpoint/2010/main" val="336171107"/>
      </p:ext>
    </p:extLst>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07827CF-7706-4924-9492-E6D740D160FB}"/>
              </a:ext>
            </a:extLst>
          </p:cNvPr>
          <p:cNvSpPr txBox="1"/>
          <p:nvPr/>
        </p:nvSpPr>
        <p:spPr>
          <a:xfrm>
            <a:off x="323528" y="1028343"/>
            <a:ext cx="7776864" cy="2585323"/>
          </a:xfrm>
          <a:prstGeom prst="rect">
            <a:avLst/>
          </a:prstGeom>
          <a:noFill/>
        </p:spPr>
        <p:txBody>
          <a:bodyPr wrap="square">
            <a:spAutoFit/>
          </a:bodyPr>
          <a:lstStyle/>
          <a:p>
            <a:r>
              <a:rPr lang="en-US" b="0" i="0" dirty="0">
                <a:solidFill>
                  <a:srgbClr val="000000"/>
                </a:solidFill>
                <a:effectLst/>
                <a:latin typeface="Open Sans" panose="020B0606030504020204" pitchFamily="34" charset="0"/>
              </a:rPr>
              <a:t>Although bias and precision are important performance attributes of quantitative measurement procedures, it is their combined effect on the accuracy of a measurement that is most meaningful. A clinically significant erroneous laboratory result presents the potential for subsequent inappropriate medical decisions and unwarranted patient care costs. This is regardless of whether it is because of uncorrected bias, poor precision, or both. Even in cases in which acceptable results are obtained for bias and precision individually through separate studies, their combined effect might be unacceptable.</a:t>
            </a:r>
            <a:endParaRPr lang="fa-IR" dirty="0"/>
          </a:p>
        </p:txBody>
      </p:sp>
    </p:spTree>
    <p:extLst>
      <p:ext uri="{BB962C8B-B14F-4D97-AF65-F5344CB8AC3E}">
        <p14:creationId xmlns:p14="http://schemas.microsoft.com/office/powerpoint/2010/main" val="1241934888"/>
      </p:ext>
    </p:extLst>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3E34CC-1134-4C62-8366-F5D7CA705765}"/>
              </a:ext>
            </a:extLst>
          </p:cNvPr>
          <p:cNvSpPr>
            <a:spLocks noGrp="1"/>
          </p:cNvSpPr>
          <p:nvPr>
            <p:ph type="title"/>
          </p:nvPr>
        </p:nvSpPr>
        <p:spPr/>
        <p:txBody>
          <a:bodyPr/>
          <a:lstStyle/>
          <a:p>
            <a:endParaRPr lang="fa-IR"/>
          </a:p>
        </p:txBody>
      </p:sp>
      <p:sp>
        <p:nvSpPr>
          <p:cNvPr id="3" name="Content Placeholder 2">
            <a:extLst>
              <a:ext uri="{FF2B5EF4-FFF2-40B4-BE49-F238E27FC236}">
                <a16:creationId xmlns:a16="http://schemas.microsoft.com/office/drawing/2014/main" id="{26A90F18-9703-42E2-B917-76603E855139}"/>
              </a:ext>
            </a:extLst>
          </p:cNvPr>
          <p:cNvSpPr>
            <a:spLocks noGrp="1"/>
          </p:cNvSpPr>
          <p:nvPr>
            <p:ph idx="1"/>
          </p:nvPr>
        </p:nvSpPr>
        <p:spPr/>
        <p:txBody>
          <a:bodyPr/>
          <a:lstStyle/>
          <a:p>
            <a:r>
              <a:rPr lang="en-US" dirty="0"/>
              <a:t>CLIA 2022 </a:t>
            </a:r>
          </a:p>
          <a:p>
            <a:pPr marL="0" indent="0">
              <a:buNone/>
            </a:pPr>
            <a:r>
              <a:rPr lang="en-US" dirty="0">
                <a:hlinkClick r:id="rId2"/>
              </a:rPr>
              <a:t>https://www.federalregister.gov/documents/2022/07/11/2022-14513/clinical-laboratory-improvement-amendments-of-1988-clia-proficiency-testing-regulations-related-to</a:t>
            </a:r>
            <a:endParaRPr lang="en-US" dirty="0"/>
          </a:p>
          <a:p>
            <a:pPr marL="0" indent="0">
              <a:buNone/>
            </a:pPr>
            <a:endParaRPr lang="fa-IR" dirty="0"/>
          </a:p>
        </p:txBody>
      </p:sp>
      <p:sp>
        <p:nvSpPr>
          <p:cNvPr id="5" name="TextBox 4">
            <a:extLst>
              <a:ext uri="{FF2B5EF4-FFF2-40B4-BE49-F238E27FC236}">
                <a16:creationId xmlns:a16="http://schemas.microsoft.com/office/drawing/2014/main" id="{C27806B7-F5E1-449C-BFC0-6D9981E1A0D5}"/>
              </a:ext>
            </a:extLst>
          </p:cNvPr>
          <p:cNvSpPr txBox="1"/>
          <p:nvPr/>
        </p:nvSpPr>
        <p:spPr>
          <a:xfrm>
            <a:off x="1907704" y="4653136"/>
            <a:ext cx="4572000" cy="1200329"/>
          </a:xfrm>
          <a:prstGeom prst="rect">
            <a:avLst/>
          </a:prstGeom>
          <a:noFill/>
        </p:spPr>
        <p:txBody>
          <a:bodyPr wrap="square">
            <a:spAutoFit/>
          </a:bodyPr>
          <a:lstStyle/>
          <a:p>
            <a:r>
              <a:rPr lang="en-US" b="0" i="0" dirty="0">
                <a:solidFill>
                  <a:srgbClr val="000000"/>
                </a:solidFill>
                <a:effectLst/>
                <a:latin typeface="Open Sans" panose="020B0606030504020204" pitchFamily="34" charset="0"/>
              </a:rPr>
              <a:t>Recently, the limits for PT were updated based upon biological variability data combined with simulations using actual PT results</a:t>
            </a:r>
            <a:endParaRPr lang="fa-IR" dirty="0"/>
          </a:p>
        </p:txBody>
      </p:sp>
    </p:spTree>
    <p:extLst>
      <p:ext uri="{BB962C8B-B14F-4D97-AF65-F5344CB8AC3E}">
        <p14:creationId xmlns:p14="http://schemas.microsoft.com/office/powerpoint/2010/main" val="16454118"/>
      </p:ext>
    </p:extLst>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344AE5D8-FA4C-4392-97E3-13C57A7E86CE}"/>
              </a:ext>
            </a:extLst>
          </p:cNvPr>
          <p:cNvSpPr txBox="1"/>
          <p:nvPr/>
        </p:nvSpPr>
        <p:spPr>
          <a:xfrm>
            <a:off x="2286000" y="1720840"/>
            <a:ext cx="4572000" cy="3416320"/>
          </a:xfrm>
          <a:prstGeom prst="rect">
            <a:avLst/>
          </a:prstGeom>
          <a:noFill/>
        </p:spPr>
        <p:txBody>
          <a:bodyPr wrap="square">
            <a:spAutoFit/>
          </a:bodyPr>
          <a:lstStyle/>
          <a:p>
            <a:r>
              <a:rPr lang="en-US" b="0" i="0" dirty="0">
                <a:solidFill>
                  <a:srgbClr val="000000"/>
                </a:solidFill>
                <a:effectLst/>
                <a:latin typeface="Open Sans" panose="020B0606030504020204" pitchFamily="34" charset="0"/>
              </a:rPr>
              <a:t>The term “error” in this context applies to the total testing process and is different from a clinical mistake, which is a clinically inappropriate interpretation of the patient’s status and any action, delay in action, or inaction that can ensue. Errors in testing made by the medical laboratory can result in an increased likelihood of a clinical mistake. Preventing such errors in testing is critically important, and for this reason, the concept of total error is useful.</a:t>
            </a:r>
            <a:endParaRPr lang="fa-IR" dirty="0"/>
          </a:p>
        </p:txBody>
      </p:sp>
    </p:spTree>
    <p:extLst>
      <p:ext uri="{BB962C8B-B14F-4D97-AF65-F5344CB8AC3E}">
        <p14:creationId xmlns:p14="http://schemas.microsoft.com/office/powerpoint/2010/main" val="781736889"/>
      </p:ext>
    </p:extLst>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2EFF0C2E-5BC5-428C-898A-38E0F1D69B54}"/>
              </a:ext>
            </a:extLst>
          </p:cNvPr>
          <p:cNvSpPr txBox="1"/>
          <p:nvPr/>
        </p:nvSpPr>
        <p:spPr>
          <a:xfrm>
            <a:off x="2286000" y="2274838"/>
            <a:ext cx="4572000" cy="2308324"/>
          </a:xfrm>
          <a:prstGeom prst="rect">
            <a:avLst/>
          </a:prstGeom>
          <a:noFill/>
        </p:spPr>
        <p:txBody>
          <a:bodyPr wrap="square">
            <a:spAutoFit/>
          </a:bodyPr>
          <a:lstStyle/>
          <a:p>
            <a:r>
              <a:rPr lang="en-US" b="1" i="0" dirty="0">
                <a:solidFill>
                  <a:srgbClr val="000000"/>
                </a:solidFill>
                <a:effectLst/>
                <a:latin typeface="Open Sans" panose="020B0606030504020204" pitchFamily="34" charset="0"/>
              </a:rPr>
              <a:t>Allowable total error (ATE) </a:t>
            </a:r>
            <a:r>
              <a:rPr lang="en-US" b="0" i="0" dirty="0">
                <a:solidFill>
                  <a:srgbClr val="000000"/>
                </a:solidFill>
                <a:effectLst/>
                <a:latin typeface="Open Sans" panose="020B0606030504020204" pitchFamily="34" charset="0"/>
              </a:rPr>
              <a:t>–</a:t>
            </a:r>
            <a:r>
              <a:rPr lang="en-US" b="1" i="0" dirty="0">
                <a:solidFill>
                  <a:srgbClr val="000000"/>
                </a:solidFill>
                <a:effectLst/>
                <a:latin typeface="Open Sans" panose="020B0606030504020204" pitchFamily="34" charset="0"/>
              </a:rPr>
              <a:t> </a:t>
            </a:r>
            <a:r>
              <a:rPr lang="en-US" b="0" i="0" dirty="0">
                <a:solidFill>
                  <a:srgbClr val="000000"/>
                </a:solidFill>
                <a:effectLst/>
                <a:latin typeface="Open Sans" panose="020B0606030504020204" pitchFamily="34" charset="0"/>
              </a:rPr>
              <a:t>analytical quality goal or limit that sets a maximum for the combined effects of all error components (</a:t>
            </a:r>
            <a:r>
              <a:rPr lang="en-US" b="0" i="0" dirty="0" err="1">
                <a:solidFill>
                  <a:srgbClr val="000000"/>
                </a:solidFill>
                <a:effectLst/>
                <a:latin typeface="Open Sans" panose="020B0606030504020204" pitchFamily="34" charset="0"/>
              </a:rPr>
              <a:t>ie</a:t>
            </a:r>
            <a:r>
              <a:rPr lang="en-US" b="0" i="0" dirty="0">
                <a:solidFill>
                  <a:srgbClr val="000000"/>
                </a:solidFill>
                <a:effectLst/>
                <a:latin typeface="Open Sans" panose="020B0606030504020204" pitchFamily="34" charset="0"/>
              </a:rPr>
              <a:t>, inaccuracy), including imprecision (random error) and all systematic effects (including bias) that are tolerable in a single measurement or single test result.</a:t>
            </a:r>
            <a:endParaRPr lang="fa-IR" dirty="0"/>
          </a:p>
        </p:txBody>
      </p:sp>
    </p:spTree>
    <p:extLst>
      <p:ext uri="{BB962C8B-B14F-4D97-AF65-F5344CB8AC3E}">
        <p14:creationId xmlns:p14="http://schemas.microsoft.com/office/powerpoint/2010/main" val="2834048715"/>
      </p:ext>
    </p:extLst>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ECEBFC7-0F77-48C1-9371-09373296743D}"/>
              </a:ext>
            </a:extLst>
          </p:cNvPr>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justLow" defTabSz="914400" rtl="0" eaLnBrk="0" fontAlgn="base" latinLnBrk="0" hangingPunct="0">
              <a:lnSpc>
                <a:spcPct val="100000"/>
              </a:lnSpc>
              <a:spcBef>
                <a:spcPct val="0"/>
              </a:spcBef>
              <a:spcAft>
                <a:spcPct val="0"/>
              </a:spcAft>
              <a:buClrTx/>
              <a:buSzTx/>
              <a:buFontTx/>
              <a:buNone/>
              <a:tabLst/>
            </a:pPr>
            <a:r>
              <a:rPr kumimoji="0" lang="fa-IR" altLang="fa-IR" sz="800" b="1" i="0" u="none" strike="noStrike" cap="none" normalizeH="0" baseline="0">
                <a:ln>
                  <a:noFill/>
                </a:ln>
                <a:solidFill>
                  <a:schemeClr val="tx1"/>
                </a:solidFill>
                <a:effectLst/>
                <a:latin typeface="Open Sans" panose="020B0606030504020204" pitchFamily="34" charset="0"/>
                <a:cs typeface="Open Sans" panose="020B0606030504020204" pitchFamily="34" charset="0"/>
              </a:rPr>
              <a:t>Figure 4. Contributions of Maximum Acceptable Bias and Imprecision (SD) to Allowable Total Error</a:t>
            </a:r>
            <a:endParaRPr kumimoji="0" lang="fa-IR" altLang="fa-IR" sz="800" b="0" i="0" u="none" strike="noStrike" cap="none" normalizeH="0" baseline="0">
              <a:ln>
                <a:noFill/>
              </a:ln>
              <a:solidFill>
                <a:schemeClr val="tx1"/>
              </a:solidFill>
              <a:effectLst/>
            </a:endParaRPr>
          </a:p>
          <a:p>
            <a:pPr marL="0" marR="0" lvl="0" indent="0" algn="justLow" defTabSz="914400" rtl="0" eaLnBrk="0" fontAlgn="base" latinLnBrk="0" hangingPunct="0">
              <a:lnSpc>
                <a:spcPct val="100000"/>
              </a:lnSpc>
              <a:spcBef>
                <a:spcPct val="0"/>
              </a:spcBef>
              <a:spcAft>
                <a:spcPct val="0"/>
              </a:spcAft>
              <a:buClrTx/>
              <a:buSzTx/>
              <a:buFontTx/>
              <a:buNone/>
              <a:tabLst/>
            </a:pPr>
            <a:r>
              <a:rPr kumimoji="0" lang="fa-IR" altLang="fa-IR" sz="800" b="0" i="0" u="none" strike="noStrike" cap="none" normalizeH="0" baseline="0">
                <a:ln>
                  <a:noFill/>
                </a:ln>
                <a:solidFill>
                  <a:schemeClr val="tx1"/>
                </a:solidFill>
                <a:effectLst/>
                <a:latin typeface="Open Sans" panose="020B0606030504020204" pitchFamily="34" charset="0"/>
                <a:cs typeface="Open Sans" panose="020B0606030504020204" pitchFamily="34" charset="0"/>
              </a:rPr>
              <a:t>  </a:t>
            </a:r>
            <a:r>
              <a:rPr kumimoji="0" lang="fa-IR" altLang="fa-IR" sz="7000" b="0" i="0" u="none" strike="noStrike" cap="none" normalizeH="0" baseline="0">
                <a:ln>
                  <a:noFill/>
                </a:ln>
                <a:solidFill>
                  <a:schemeClr val="tx1"/>
                </a:solidFill>
                <a:effectLst/>
                <a:latin typeface="Open Sans" panose="020B0606030504020204" pitchFamily="34" charset="0"/>
                <a:cs typeface="Open Sans" panose="020B0606030504020204" pitchFamily="34" charset="0"/>
              </a:rPr>
              <a:t>     </a:t>
            </a:r>
            <a:r>
              <a:rPr kumimoji="0" lang="fa-IR" altLang="fa-IR" sz="1100" b="0" i="0" u="none" strike="noStrike" cap="none" normalizeH="0" baseline="0">
                <a:ln>
                  <a:noFill/>
                </a:ln>
                <a:solidFill>
                  <a:srgbClr val="FF0000"/>
                </a:solidFill>
                <a:effectLst/>
                <a:latin typeface="Open Sans" panose="020B0606030504020204" pitchFamily="34" charset="0"/>
                <a:cs typeface="Open Sans" panose="020B0606030504020204" pitchFamily="34" charset="0"/>
              </a:rPr>
              <a:t>  </a:t>
            </a:r>
            <a:r>
              <a:rPr kumimoji="0" lang="fa-IR" altLang="fa-IR" sz="40100" b="0" i="0" u="none" strike="noStrike" cap="none" normalizeH="0" baseline="0">
                <a:ln>
                  <a:noFill/>
                </a:ln>
                <a:solidFill>
                  <a:srgbClr val="FF0000"/>
                </a:solidFill>
                <a:effectLst/>
                <a:latin typeface="Open Sans" panose="020B0606030504020204" pitchFamily="34" charset="0"/>
                <a:cs typeface="Open Sans" panose="020B0606030504020204" pitchFamily="34" charset="0"/>
              </a:rPr>
              <a:t>           </a:t>
            </a:r>
            <a:endParaRPr kumimoji="0" lang="fa-IR" altLang="fa-IR" sz="800" b="0" i="0" u="none" strike="noStrike" cap="none" normalizeH="0" baseline="0">
              <a:ln>
                <a:noFill/>
              </a:ln>
              <a:solidFill>
                <a:schemeClr val="tx1"/>
              </a:solidFill>
              <a:effectLst/>
            </a:endParaRPr>
          </a:p>
          <a:p>
            <a:pPr marL="0" marR="0" lvl="0" indent="0" algn="justLow" defTabSz="914400" rtl="0" eaLnBrk="0" fontAlgn="base" latinLnBrk="0" hangingPunct="0">
              <a:lnSpc>
                <a:spcPct val="100000"/>
              </a:lnSpc>
              <a:spcBef>
                <a:spcPct val="0"/>
              </a:spcBef>
              <a:spcAft>
                <a:spcPct val="0"/>
              </a:spcAft>
              <a:buClrTx/>
              <a:buSzTx/>
              <a:buFontTx/>
              <a:buNone/>
              <a:tabLst/>
            </a:pPr>
            <a:r>
              <a:rPr kumimoji="0" lang="fa-IR" altLang="fa-IR" sz="1000" b="0" i="0" u="none" strike="noStrike" cap="none" normalizeH="0" baseline="0">
                <a:ln>
                  <a:noFill/>
                </a:ln>
                <a:solidFill>
                  <a:srgbClr val="000000"/>
                </a:solidFill>
                <a:effectLst/>
                <a:latin typeface="Open Sans" panose="020B0606030504020204" pitchFamily="34" charset="0"/>
                <a:cs typeface="Open Sans" panose="020B0606030504020204" pitchFamily="34" charset="0"/>
              </a:rPr>
              <a:t>  </a:t>
            </a:r>
            <a:r>
              <a:rPr kumimoji="0" lang="fa-IR" altLang="fa-IR" sz="7000" b="0" i="0" u="none" strike="noStrike" cap="none" normalizeH="0" baseline="0">
                <a:ln>
                  <a:noFill/>
                </a:ln>
                <a:solidFill>
                  <a:srgbClr val="000000"/>
                </a:solidFill>
                <a:effectLst/>
                <a:latin typeface="Open Sans" panose="020B0606030504020204" pitchFamily="34" charset="0"/>
                <a:cs typeface="Open Sans" panose="020B0606030504020204" pitchFamily="34" charset="0"/>
              </a:rPr>
              <a:t>     </a:t>
            </a:r>
            <a:r>
              <a:rPr kumimoji="0" lang="fa-IR" altLang="fa-IR" sz="1000" b="0" i="0" u="none" strike="noStrike" cap="none" normalizeH="0" baseline="0">
                <a:ln>
                  <a:noFill/>
                </a:ln>
                <a:solidFill>
                  <a:srgbClr val="000000"/>
                </a:solidFill>
                <a:effectLst/>
                <a:latin typeface="Open Sans" panose="020B0606030504020204" pitchFamily="34" charset="0"/>
                <a:cs typeface="Open Sans" panose="020B0606030504020204" pitchFamily="34" charset="0"/>
              </a:rPr>
              <a:t>Abbreviations: SD, standard deviation; ATE, allowable total error.</a:t>
            </a:r>
            <a:endParaRPr kumimoji="0" lang="fa-IR" altLang="fa-IR" sz="800" b="0" i="0" u="none" strike="noStrike" cap="none" normalizeH="0" baseline="0">
              <a:ln>
                <a:noFill/>
              </a:ln>
              <a:solidFill>
                <a:schemeClr val="tx1"/>
              </a:solidFill>
              <a:effectLst/>
            </a:endParaRPr>
          </a:p>
          <a:p>
            <a:pPr marL="0" marR="0" lvl="0" indent="0" algn="justLow" defTabSz="914400" rtl="0" eaLnBrk="0" fontAlgn="base" latinLnBrk="0" hangingPunct="0">
              <a:lnSpc>
                <a:spcPct val="100000"/>
              </a:lnSpc>
              <a:spcBef>
                <a:spcPct val="0"/>
              </a:spcBef>
              <a:spcAft>
                <a:spcPct val="0"/>
              </a:spcAft>
              <a:buClrTx/>
              <a:buSzTx/>
              <a:buFontTx/>
              <a:buNone/>
              <a:tabLst/>
            </a:pPr>
            <a:r>
              <a:rPr kumimoji="0" lang="fa-IR" altLang="fa-IR" sz="800" b="0" i="0" u="none" strike="noStrike" cap="none" normalizeH="0" baseline="0">
                <a:ln>
                  <a:noFill/>
                </a:ln>
                <a:solidFill>
                  <a:schemeClr val="tx1"/>
                </a:solidFill>
                <a:effectLst/>
                <a:latin typeface="Open Sans" panose="020B0606030504020204" pitchFamily="34" charset="0"/>
                <a:cs typeface="Open Sans" panose="020B0606030504020204" pitchFamily="34" charset="0"/>
              </a:rPr>
              <a:t>  </a:t>
            </a:r>
            <a:r>
              <a:rPr kumimoji="0" lang="fa-IR" altLang="fa-IR" sz="7000" b="0" i="0" u="none" strike="noStrike" cap="none" normalizeH="0" baseline="0">
                <a:ln>
                  <a:noFill/>
                </a:ln>
                <a:solidFill>
                  <a:schemeClr val="tx1"/>
                </a:solidFill>
                <a:effectLst/>
                <a:latin typeface="Open Sans" panose="020B0606030504020204" pitchFamily="34" charset="0"/>
                <a:cs typeface="Open Sans" panose="020B0606030504020204" pitchFamily="34" charset="0"/>
              </a:rPr>
              <a:t>     </a:t>
            </a:r>
            <a:r>
              <a:rPr kumimoji="0" lang="fa-IR" altLang="fa-IR" sz="800" b="0" i="0" u="none" strike="noStrike" cap="none" normalizeH="0" baseline="0">
                <a:ln>
                  <a:noFill/>
                </a:ln>
                <a:solidFill>
                  <a:schemeClr val="tx1"/>
                </a:solidFill>
                <a:effectLst/>
                <a:latin typeface="Open Sans" panose="020B0606030504020204" pitchFamily="34" charset="0"/>
                <a:cs typeface="Open Sans" panose="020B0606030504020204" pitchFamily="34" charset="0"/>
              </a:rPr>
              <a:t>Although this model provides a very useful framework to understand the TAE concept, it suffers from significant real-world complications, including:</a:t>
            </a:r>
            <a:endParaRPr kumimoji="0" lang="fa-IR" altLang="fa-IR" sz="800" b="0" i="0" u="none" strike="noStrike" cap="none" normalizeH="0" baseline="0">
              <a:ln>
                <a:noFill/>
              </a:ln>
              <a:solidFill>
                <a:schemeClr val="tx1"/>
              </a:solidFill>
              <a:effectLst/>
            </a:endParaRPr>
          </a:p>
          <a:p>
            <a:pPr marL="0" marR="0" lvl="0" indent="0" algn="justLow" defTabSz="914400" rtl="0" eaLnBrk="0" fontAlgn="base" latinLnBrk="0" hangingPunct="0">
              <a:lnSpc>
                <a:spcPct val="100000"/>
              </a:lnSpc>
              <a:spcBef>
                <a:spcPct val="0"/>
              </a:spcBef>
              <a:spcAft>
                <a:spcPct val="0"/>
              </a:spcAft>
              <a:buClrTx/>
              <a:buSzTx/>
              <a:buFontTx/>
              <a:buNone/>
              <a:tabLst/>
            </a:pPr>
            <a:r>
              <a:rPr kumimoji="0" lang="fa-IR" altLang="fa-IR" sz="800" b="0" i="0" u="none" strike="noStrike" cap="none" normalizeH="0" baseline="0">
                <a:ln>
                  <a:noFill/>
                </a:ln>
                <a:solidFill>
                  <a:schemeClr val="tx1"/>
                </a:solidFill>
                <a:effectLst/>
                <a:latin typeface="Open Sans" panose="020B0606030504020204" pitchFamily="34" charset="0"/>
                <a:cs typeface="Open Sans" panose="020B0606030504020204" pitchFamily="34" charset="0"/>
              </a:rPr>
              <a:t>  </a:t>
            </a:r>
            <a:r>
              <a:rPr kumimoji="0" lang="fa-IR" altLang="fa-IR" sz="7000" b="0" i="0" u="none" strike="noStrike" cap="none" normalizeH="0" baseline="0">
                <a:ln>
                  <a:noFill/>
                </a:ln>
                <a:solidFill>
                  <a:schemeClr val="tx1"/>
                </a:solidFill>
                <a:effectLst/>
                <a:latin typeface="Open Sans" panose="020B0606030504020204" pitchFamily="34" charset="0"/>
                <a:cs typeface="Open Sans" panose="020B0606030504020204" pitchFamily="34" charset="0"/>
              </a:rPr>
              <a:t>     </a:t>
            </a:r>
            <a:r>
              <a:rPr kumimoji="0" lang="fa-IR" altLang="fa-IR" sz="800" b="0" i="0" u="none" strike="noStrike" cap="none" normalizeH="0" baseline="0">
                <a:ln>
                  <a:noFill/>
                </a:ln>
                <a:solidFill>
                  <a:schemeClr val="tx1"/>
                </a:solidFill>
                <a:effectLst/>
                <a:latin typeface="Symbol" panose="05050102010706020507" pitchFamily="18" charset="2"/>
                <a:cs typeface="Open Sans" panose="020B0606030504020204" pitchFamily="34" charset="0"/>
              </a:rPr>
              <a:t>• </a:t>
            </a:r>
            <a:r>
              <a:rPr kumimoji="0" lang="fa-IR" altLang="fa-IR" sz="800" b="0" i="0" u="none" strike="noStrike" cap="none" normalizeH="0" baseline="0">
                <a:ln>
                  <a:noFill/>
                </a:ln>
                <a:solidFill>
                  <a:schemeClr val="tx1"/>
                </a:solidFill>
                <a:effectLst/>
                <a:latin typeface="Open Sans" panose="020B0606030504020204" pitchFamily="34" charset="0"/>
                <a:cs typeface="Open Sans" panose="020B0606030504020204" pitchFamily="34" charset="0"/>
              </a:rPr>
              <a:t>It does not account for all possible sources of error, including those caused by the presence of small inter</a:t>
            </a:r>
            <a:endParaRPr kumimoji="0" lang="fa-IR" altLang="fa-IR" sz="1800" b="0" i="0" u="none" strike="noStrike" cap="none" normalizeH="0" baseline="0">
              <a:ln>
                <a:noFill/>
              </a:ln>
              <a:solidFill>
                <a:schemeClr val="tx1"/>
              </a:solidFill>
              <a:effectLst/>
              <a:latin typeface="Arial" panose="020B0604020202020204" pitchFamily="34" charset="0"/>
            </a:endParaRPr>
          </a:p>
        </p:txBody>
      </p:sp>
      <p:pic>
        <p:nvPicPr>
          <p:cNvPr id="3074" name="Picture 2">
            <a:extLst>
              <a:ext uri="{FF2B5EF4-FFF2-40B4-BE49-F238E27FC236}">
                <a16:creationId xmlns:a16="http://schemas.microsoft.com/office/drawing/2014/main" id="{F7DA5CA7-1212-44C4-8E18-FCA81503407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619288" y="-4594225"/>
            <a:ext cx="1123950" cy="1123950"/>
          </a:xfrm>
          <a:prstGeom prst="rect">
            <a:avLst/>
          </a:prstGeom>
          <a:noFill/>
          <a:extLst>
            <a:ext uri="{909E8E84-426E-40DD-AFC4-6F175D3DCCD1}">
              <a14:hiddenFill xmlns:a14="http://schemas.microsoft.com/office/drawing/2010/main">
                <a:solidFill>
                  <a:srgbClr val="FFFFFF"/>
                </a:solidFill>
              </a14:hiddenFill>
            </a:ext>
          </a:extLst>
        </p:spPr>
      </p:pic>
      <p:pic>
        <p:nvPicPr>
          <p:cNvPr id="3075" name="Picture 3" descr="A diagram of a triangle&#10;&#10;Description automatically generated">
            <a:extLst>
              <a:ext uri="{FF2B5EF4-FFF2-40B4-BE49-F238E27FC236}">
                <a16:creationId xmlns:a16="http://schemas.microsoft.com/office/drawing/2014/main" id="{1996DCB4-9989-4898-A303-9FD1444227C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4594225"/>
            <a:ext cx="13639800" cy="6372225"/>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a:extLst>
              <a:ext uri="{FF2B5EF4-FFF2-40B4-BE49-F238E27FC236}">
                <a16:creationId xmlns:a16="http://schemas.microsoft.com/office/drawing/2014/main" id="{EA5503E3-1BCD-4192-AD0E-5D5E9E7EA78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516063"/>
            <a:ext cx="1123950" cy="1123950"/>
          </a:xfrm>
          <a:prstGeom prst="rect">
            <a:avLst/>
          </a:prstGeom>
          <a:noFill/>
          <a:extLst>
            <a:ext uri="{909E8E84-426E-40DD-AFC4-6F175D3DCCD1}">
              <a14:hiddenFill xmlns:a14="http://schemas.microsoft.com/office/drawing/2010/main">
                <a:solidFill>
                  <a:srgbClr val="FFFFFF"/>
                </a:solidFill>
              </a14:hiddenFill>
            </a:ext>
          </a:extLst>
        </p:spPr>
      </p:pic>
      <p:pic>
        <p:nvPicPr>
          <p:cNvPr id="3077" name="Picture 5">
            <a:extLst>
              <a:ext uri="{FF2B5EF4-FFF2-40B4-BE49-F238E27FC236}">
                <a16:creationId xmlns:a16="http://schemas.microsoft.com/office/drawing/2014/main" id="{08CEFC88-AC9A-4C39-8B8E-6DDA5E7F7FB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582863"/>
            <a:ext cx="1123950" cy="1123950"/>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a:extLst>
              <a:ext uri="{FF2B5EF4-FFF2-40B4-BE49-F238E27FC236}">
                <a16:creationId xmlns:a16="http://schemas.microsoft.com/office/drawing/2014/main" id="{F2011203-AAEC-404C-804D-612918ABC73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7313" y="3649663"/>
            <a:ext cx="1123950" cy="11239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45982787"/>
      </p:ext>
    </p:extLst>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D8DB202C-4FBE-4146-9C65-55ABA9D22F63}"/>
              </a:ext>
            </a:extLst>
          </p:cNvPr>
          <p:cNvGraphicFramePr>
            <a:graphicFrameLocks noGrp="1"/>
          </p:cNvGraphicFramePr>
          <p:nvPr/>
        </p:nvGraphicFramePr>
        <p:xfrm>
          <a:off x="323528" y="260648"/>
          <a:ext cx="7056784" cy="6597353"/>
        </p:xfrm>
        <a:graphic>
          <a:graphicData uri="http://schemas.openxmlformats.org/drawingml/2006/table">
            <a:tbl>
              <a:tblPr/>
              <a:tblGrid>
                <a:gridCol w="982209">
                  <a:extLst>
                    <a:ext uri="{9D8B030D-6E8A-4147-A177-3AD203B41FA5}">
                      <a16:colId xmlns:a16="http://schemas.microsoft.com/office/drawing/2014/main" val="1945460959"/>
                    </a:ext>
                  </a:extLst>
                </a:gridCol>
                <a:gridCol w="879298">
                  <a:extLst>
                    <a:ext uri="{9D8B030D-6E8A-4147-A177-3AD203B41FA5}">
                      <a16:colId xmlns:a16="http://schemas.microsoft.com/office/drawing/2014/main" val="680673026"/>
                    </a:ext>
                  </a:extLst>
                </a:gridCol>
                <a:gridCol w="879298">
                  <a:extLst>
                    <a:ext uri="{9D8B030D-6E8A-4147-A177-3AD203B41FA5}">
                      <a16:colId xmlns:a16="http://schemas.microsoft.com/office/drawing/2014/main" val="3728611688"/>
                    </a:ext>
                  </a:extLst>
                </a:gridCol>
                <a:gridCol w="826092">
                  <a:extLst>
                    <a:ext uri="{9D8B030D-6E8A-4147-A177-3AD203B41FA5}">
                      <a16:colId xmlns:a16="http://schemas.microsoft.com/office/drawing/2014/main" val="2536635575"/>
                    </a:ext>
                  </a:extLst>
                </a:gridCol>
                <a:gridCol w="826092">
                  <a:extLst>
                    <a:ext uri="{9D8B030D-6E8A-4147-A177-3AD203B41FA5}">
                      <a16:colId xmlns:a16="http://schemas.microsoft.com/office/drawing/2014/main" val="3721027172"/>
                    </a:ext>
                  </a:extLst>
                </a:gridCol>
                <a:gridCol w="772886">
                  <a:extLst>
                    <a:ext uri="{9D8B030D-6E8A-4147-A177-3AD203B41FA5}">
                      <a16:colId xmlns:a16="http://schemas.microsoft.com/office/drawing/2014/main" val="1742962392"/>
                    </a:ext>
                  </a:extLst>
                </a:gridCol>
                <a:gridCol w="559363">
                  <a:extLst>
                    <a:ext uri="{9D8B030D-6E8A-4147-A177-3AD203B41FA5}">
                      <a16:colId xmlns:a16="http://schemas.microsoft.com/office/drawing/2014/main" val="3315414335"/>
                    </a:ext>
                  </a:extLst>
                </a:gridCol>
                <a:gridCol w="665773">
                  <a:extLst>
                    <a:ext uri="{9D8B030D-6E8A-4147-A177-3AD203B41FA5}">
                      <a16:colId xmlns:a16="http://schemas.microsoft.com/office/drawing/2014/main" val="3844294196"/>
                    </a:ext>
                  </a:extLst>
                </a:gridCol>
                <a:gridCol w="665773">
                  <a:extLst>
                    <a:ext uri="{9D8B030D-6E8A-4147-A177-3AD203B41FA5}">
                      <a16:colId xmlns:a16="http://schemas.microsoft.com/office/drawing/2014/main" val="1289578278"/>
                    </a:ext>
                  </a:extLst>
                </a:gridCol>
              </a:tblGrid>
              <a:tr h="556682">
                <a:tc>
                  <a:txBody>
                    <a:bodyPr/>
                    <a:lstStyle/>
                    <a:p>
                      <a:pPr algn="ctr" fontAlgn="b"/>
                      <a:r>
                        <a:rPr lang="en-US" sz="600" b="1">
                          <a:solidFill>
                            <a:srgbClr val="FFFFFF"/>
                          </a:solidFill>
                          <a:effectLst/>
                          <a:latin typeface="Open Sans" panose="020B0606030504020204" pitchFamily="34" charset="0"/>
                        </a:rPr>
                        <a:t>Analyte</a:t>
                      </a:r>
                      <a:endParaRPr lang="en-US" sz="600">
                        <a:effectLst/>
                        <a:latin typeface="Open Sans" panose="020B0606030504020204" pitchFamily="34" charset="0"/>
                      </a:endParaRPr>
                    </a:p>
                  </a:txBody>
                  <a:tcPr marL="16538" marR="16538" marT="14700" marB="14700" anchor="b">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009DDC"/>
                    </a:solidFill>
                  </a:tcPr>
                </a:tc>
                <a:tc>
                  <a:txBody>
                    <a:bodyPr/>
                    <a:lstStyle/>
                    <a:p>
                      <a:pPr algn="ctr" fontAlgn="b"/>
                      <a:r>
                        <a:rPr lang="en-US" sz="600" b="1">
                          <a:solidFill>
                            <a:srgbClr val="FFFFFF"/>
                          </a:solidFill>
                          <a:effectLst/>
                          <a:latin typeface="Open Sans" panose="020B0606030504020204" pitchFamily="34" charset="0"/>
                        </a:rPr>
                        <a:t> </a:t>
                      </a:r>
                      <a:endParaRPr lang="en-US" sz="600">
                        <a:effectLst/>
                        <a:latin typeface="Open Sans" panose="020B0606030504020204" pitchFamily="34" charset="0"/>
                      </a:endParaRPr>
                    </a:p>
                    <a:p>
                      <a:pPr algn="ctr" fontAlgn="b"/>
                      <a:r>
                        <a:rPr lang="en-US" sz="600" b="1">
                          <a:solidFill>
                            <a:srgbClr val="FFFFFF"/>
                          </a:solidFill>
                          <a:effectLst/>
                          <a:latin typeface="Open Sans" panose="020B0606030504020204" pitchFamily="34" charset="0"/>
                        </a:rPr>
                        <a:t>Clinical Outcome</a:t>
                      </a:r>
                      <a:endParaRPr lang="en-US" sz="600">
                        <a:effectLst/>
                        <a:latin typeface="Open Sans" panose="020B0606030504020204" pitchFamily="34" charset="0"/>
                      </a:endParaRPr>
                    </a:p>
                  </a:txBody>
                  <a:tcPr marL="16538" marR="16538" marT="14700" marB="14700" anchor="b">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009DDC"/>
                    </a:solidFill>
                  </a:tcPr>
                </a:tc>
                <a:tc>
                  <a:txBody>
                    <a:bodyPr/>
                    <a:lstStyle/>
                    <a:p>
                      <a:pPr algn="ctr" fontAlgn="b"/>
                      <a:r>
                        <a:rPr lang="en-US" sz="600" b="1">
                          <a:solidFill>
                            <a:srgbClr val="FFFFFF"/>
                          </a:solidFill>
                          <a:effectLst/>
                          <a:latin typeface="Open Sans" panose="020B0606030504020204" pitchFamily="34" charset="0"/>
                        </a:rPr>
                        <a:t>BV (desirable)</a:t>
                      </a:r>
                      <a:r>
                        <a:rPr lang="en-US" sz="600" b="1" baseline="30000">
                          <a:solidFill>
                            <a:srgbClr val="FFFFFF"/>
                          </a:solidFill>
                          <a:effectLst/>
                          <a:latin typeface="Open Sans" panose="020B0606030504020204" pitchFamily="34" charset="0"/>
                        </a:rPr>
                        <a:t>b</a:t>
                      </a:r>
                      <a:endParaRPr lang="en-US" sz="600">
                        <a:effectLst/>
                        <a:latin typeface="Open Sans" panose="020B0606030504020204" pitchFamily="34" charset="0"/>
                      </a:endParaRPr>
                    </a:p>
                  </a:txBody>
                  <a:tcPr marL="16538" marR="16538" marT="14700" marB="14700" anchor="b">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009DDC"/>
                    </a:solidFill>
                  </a:tcPr>
                </a:tc>
                <a:tc>
                  <a:txBody>
                    <a:bodyPr/>
                    <a:lstStyle/>
                    <a:p>
                      <a:pPr algn="ctr" fontAlgn="b"/>
                      <a:r>
                        <a:rPr lang="en-US" sz="600" b="1">
                          <a:solidFill>
                            <a:srgbClr val="FFFFFF"/>
                          </a:solidFill>
                          <a:effectLst/>
                          <a:latin typeface="Open Sans" panose="020B0606030504020204" pitchFamily="34" charset="0"/>
                        </a:rPr>
                        <a:t>BV (minimal)</a:t>
                      </a:r>
                      <a:r>
                        <a:rPr lang="en-US" sz="600" b="1" baseline="30000">
                          <a:solidFill>
                            <a:srgbClr val="FFFFFF"/>
                          </a:solidFill>
                          <a:effectLst/>
                          <a:latin typeface="Open Sans" panose="020B0606030504020204" pitchFamily="34" charset="0"/>
                        </a:rPr>
                        <a:t>b</a:t>
                      </a:r>
                      <a:endParaRPr lang="en-US" sz="600">
                        <a:effectLst/>
                        <a:latin typeface="Open Sans" panose="020B0606030504020204" pitchFamily="34" charset="0"/>
                      </a:endParaRPr>
                    </a:p>
                  </a:txBody>
                  <a:tcPr marL="16538" marR="16538" marT="14700" marB="14700" anchor="b">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009DDC"/>
                    </a:solidFill>
                  </a:tcPr>
                </a:tc>
                <a:tc>
                  <a:txBody>
                    <a:bodyPr/>
                    <a:lstStyle/>
                    <a:p>
                      <a:pPr algn="ctr" fontAlgn="b"/>
                      <a:r>
                        <a:rPr lang="en-US" sz="600" b="1">
                          <a:solidFill>
                            <a:srgbClr val="FFFFFF"/>
                          </a:solidFill>
                          <a:effectLst/>
                          <a:latin typeface="Open Sans" panose="020B0606030504020204" pitchFamily="34" charset="0"/>
                        </a:rPr>
                        <a:t>Expert Groups</a:t>
                      </a:r>
                      <a:endParaRPr lang="en-US" sz="600">
                        <a:effectLst/>
                        <a:latin typeface="Open Sans" panose="020B0606030504020204" pitchFamily="34" charset="0"/>
                      </a:endParaRPr>
                    </a:p>
                  </a:txBody>
                  <a:tcPr marL="16538" marR="16538" marT="14700" marB="14700" anchor="b">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009DDC"/>
                    </a:solidFill>
                  </a:tcPr>
                </a:tc>
                <a:tc>
                  <a:txBody>
                    <a:bodyPr/>
                    <a:lstStyle/>
                    <a:p>
                      <a:pPr algn="ctr" fontAlgn="b"/>
                      <a:r>
                        <a:rPr lang="en-US" sz="600" b="1">
                          <a:solidFill>
                            <a:srgbClr val="FFFFFF"/>
                          </a:solidFill>
                          <a:effectLst/>
                          <a:latin typeface="Open Sans" panose="020B0606030504020204" pitchFamily="34" charset="0"/>
                        </a:rPr>
                        <a:t> </a:t>
                      </a:r>
                      <a:endParaRPr lang="en-US" sz="600">
                        <a:effectLst/>
                        <a:latin typeface="Open Sans" panose="020B0606030504020204" pitchFamily="34" charset="0"/>
                      </a:endParaRPr>
                    </a:p>
                    <a:p>
                      <a:pPr algn="ctr" fontAlgn="b"/>
                      <a:r>
                        <a:rPr lang="en-US" sz="600" b="1">
                          <a:solidFill>
                            <a:srgbClr val="FFFFFF"/>
                          </a:solidFill>
                          <a:effectLst/>
                          <a:latin typeface="Open Sans" panose="020B0606030504020204" pitchFamily="34" charset="0"/>
                        </a:rPr>
                        <a:t> </a:t>
                      </a:r>
                      <a:endParaRPr lang="en-US" sz="600">
                        <a:effectLst/>
                        <a:latin typeface="Open Sans" panose="020B0606030504020204" pitchFamily="34" charset="0"/>
                      </a:endParaRPr>
                    </a:p>
                    <a:p>
                      <a:pPr algn="ctr" fontAlgn="b"/>
                      <a:r>
                        <a:rPr lang="en-US" sz="600" b="1">
                          <a:solidFill>
                            <a:srgbClr val="FFFFFF"/>
                          </a:solidFill>
                          <a:effectLst/>
                          <a:latin typeface="Open Sans" panose="020B0606030504020204" pitchFamily="34" charset="0"/>
                        </a:rPr>
                        <a:t> </a:t>
                      </a:r>
                      <a:endParaRPr lang="en-US" sz="600">
                        <a:effectLst/>
                        <a:latin typeface="Open Sans" panose="020B0606030504020204" pitchFamily="34" charset="0"/>
                      </a:endParaRPr>
                    </a:p>
                    <a:p>
                      <a:pPr algn="ctr" fontAlgn="b"/>
                      <a:r>
                        <a:rPr lang="en-US" sz="600" b="1">
                          <a:solidFill>
                            <a:srgbClr val="FFFFFF"/>
                          </a:solidFill>
                          <a:effectLst/>
                          <a:latin typeface="Open Sans" panose="020B0606030504020204" pitchFamily="34" charset="0"/>
                        </a:rPr>
                        <a:t>RCPA</a:t>
                      </a:r>
                      <a:endParaRPr lang="en-US" sz="600">
                        <a:effectLst/>
                        <a:latin typeface="Open Sans" panose="020B0606030504020204" pitchFamily="34" charset="0"/>
                      </a:endParaRPr>
                    </a:p>
                  </a:txBody>
                  <a:tcPr marL="16538" marR="16538" marT="14700" marB="14700" anchor="b">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009DDC"/>
                    </a:solidFill>
                  </a:tcPr>
                </a:tc>
                <a:tc>
                  <a:txBody>
                    <a:bodyPr/>
                    <a:lstStyle/>
                    <a:p>
                      <a:pPr algn="ctr" fontAlgn="b"/>
                      <a:r>
                        <a:rPr lang="en-US" sz="600" b="1">
                          <a:solidFill>
                            <a:srgbClr val="FFFFFF"/>
                          </a:solidFill>
                          <a:effectLst/>
                          <a:latin typeface="Open Sans" panose="020B0606030504020204" pitchFamily="34" charset="0"/>
                        </a:rPr>
                        <a:t> </a:t>
                      </a:r>
                      <a:endParaRPr lang="en-US" sz="600">
                        <a:effectLst/>
                        <a:latin typeface="Open Sans" panose="020B0606030504020204" pitchFamily="34" charset="0"/>
                      </a:endParaRPr>
                    </a:p>
                    <a:p>
                      <a:pPr algn="ctr" fontAlgn="b"/>
                      <a:r>
                        <a:rPr lang="en-US" sz="600" b="1">
                          <a:solidFill>
                            <a:srgbClr val="FFFFFF"/>
                          </a:solidFill>
                          <a:effectLst/>
                          <a:latin typeface="Open Sans" panose="020B0606030504020204" pitchFamily="34" charset="0"/>
                        </a:rPr>
                        <a:t> </a:t>
                      </a:r>
                      <a:endParaRPr lang="en-US" sz="600">
                        <a:effectLst/>
                        <a:latin typeface="Open Sans" panose="020B0606030504020204" pitchFamily="34" charset="0"/>
                      </a:endParaRPr>
                    </a:p>
                    <a:p>
                      <a:pPr algn="ctr" fontAlgn="b"/>
                      <a:r>
                        <a:rPr lang="en-US" sz="600" b="1">
                          <a:solidFill>
                            <a:srgbClr val="FFFFFF"/>
                          </a:solidFill>
                          <a:effectLst/>
                          <a:latin typeface="Open Sans" panose="020B0606030504020204" pitchFamily="34" charset="0"/>
                        </a:rPr>
                        <a:t> </a:t>
                      </a:r>
                      <a:endParaRPr lang="en-US" sz="600">
                        <a:effectLst/>
                        <a:latin typeface="Open Sans" panose="020B0606030504020204" pitchFamily="34" charset="0"/>
                      </a:endParaRPr>
                    </a:p>
                    <a:p>
                      <a:pPr algn="ctr" fontAlgn="b"/>
                      <a:r>
                        <a:rPr lang="en-US" sz="600" b="1">
                          <a:solidFill>
                            <a:srgbClr val="FFFFFF"/>
                          </a:solidFill>
                          <a:effectLst/>
                          <a:latin typeface="Open Sans" panose="020B0606030504020204" pitchFamily="34" charset="0"/>
                        </a:rPr>
                        <a:t>CAP</a:t>
                      </a:r>
                      <a:endParaRPr lang="en-US" sz="600">
                        <a:effectLst/>
                        <a:latin typeface="Open Sans" panose="020B0606030504020204" pitchFamily="34" charset="0"/>
                      </a:endParaRPr>
                    </a:p>
                  </a:txBody>
                  <a:tcPr marL="16538" marR="16538" marT="14700" marB="14700" anchor="b">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009DDC"/>
                    </a:solidFill>
                  </a:tcPr>
                </a:tc>
                <a:tc>
                  <a:txBody>
                    <a:bodyPr/>
                    <a:lstStyle/>
                    <a:p>
                      <a:pPr algn="ctr" fontAlgn="b"/>
                      <a:r>
                        <a:rPr lang="en-US" sz="600" b="1">
                          <a:solidFill>
                            <a:srgbClr val="FFFFFF"/>
                          </a:solidFill>
                          <a:effectLst/>
                          <a:latin typeface="Open Sans" panose="020B0606030504020204" pitchFamily="34" charset="0"/>
                        </a:rPr>
                        <a:t>CLIA’24</a:t>
                      </a:r>
                      <a:endParaRPr lang="en-US" sz="600">
                        <a:effectLst/>
                        <a:latin typeface="Open Sans" panose="020B0606030504020204" pitchFamily="34" charset="0"/>
                      </a:endParaRPr>
                    </a:p>
                  </a:txBody>
                  <a:tcPr marL="16538" marR="16538" marT="14700" marB="14700" anchor="b">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009DDC"/>
                    </a:solidFill>
                  </a:tcPr>
                </a:tc>
                <a:tc>
                  <a:txBody>
                    <a:bodyPr/>
                    <a:lstStyle/>
                    <a:p>
                      <a:pPr algn="ctr" fontAlgn="b"/>
                      <a:r>
                        <a:rPr lang="en-US" sz="600" b="1">
                          <a:solidFill>
                            <a:srgbClr val="FFFFFF"/>
                          </a:solidFill>
                          <a:effectLst/>
                          <a:latin typeface="Open Sans" panose="020B0606030504020204" pitchFamily="34" charset="0"/>
                        </a:rPr>
                        <a:t>RiliBÄK</a:t>
                      </a:r>
                      <a:endParaRPr lang="en-US" sz="600">
                        <a:effectLst/>
                        <a:latin typeface="Open Sans" panose="020B0606030504020204" pitchFamily="34" charset="0"/>
                      </a:endParaRPr>
                    </a:p>
                  </a:txBody>
                  <a:tcPr marL="16538" marR="16538" marT="14700" marB="14700" anchor="b">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009DDC"/>
                    </a:solidFill>
                  </a:tcPr>
                </a:tc>
                <a:extLst>
                  <a:ext uri="{0D108BD9-81ED-4DB2-BD59-A6C34878D82A}">
                    <a16:rowId xmlns:a16="http://schemas.microsoft.com/office/drawing/2014/main" val="2636270791"/>
                  </a:ext>
                </a:extLst>
              </a:tr>
              <a:tr h="556682">
                <a:tc>
                  <a:txBody>
                    <a:bodyPr/>
                    <a:lstStyle/>
                    <a:p>
                      <a:pPr fontAlgn="t"/>
                      <a:r>
                        <a:rPr lang="en-US" sz="600">
                          <a:effectLst/>
                          <a:latin typeface="Open Sans" panose="020B0606030504020204" pitchFamily="34" charset="0"/>
                        </a:rPr>
                        <a:t>HbA1C</a:t>
                      </a:r>
                    </a:p>
                  </a:txBody>
                  <a:tcPr marL="16538" marR="16538" marT="14700" marB="14700">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a:noFill/>
                    </a:lnB>
                    <a:solidFill>
                      <a:srgbClr val="FFFFFF"/>
                    </a:solidFill>
                  </a:tcPr>
                </a:tc>
                <a:tc>
                  <a:txBody>
                    <a:bodyPr/>
                    <a:lstStyle/>
                    <a:p>
                      <a:pPr algn="ctr" fontAlgn="t"/>
                      <a:r>
                        <a:rPr lang="fa-IR" sz="600">
                          <a:effectLst/>
                          <a:latin typeface="Open Sans" panose="020B0606030504020204" pitchFamily="34" charset="0"/>
                        </a:rPr>
                        <a:t>± 6.7%</a:t>
                      </a:r>
                    </a:p>
                    <a:p>
                      <a:pPr algn="ctr" fontAlgn="t"/>
                      <a:r>
                        <a:rPr lang="fa-IR" sz="600">
                          <a:effectLst/>
                          <a:latin typeface="Open Sans" panose="020B0606030504020204" pitchFamily="34" charset="0"/>
                        </a:rPr>
                        <a:t> </a:t>
                      </a:r>
                    </a:p>
                    <a:p>
                      <a:pPr algn="ctr" fontAlgn="t"/>
                      <a:r>
                        <a:rPr lang="fa-IR" sz="600">
                          <a:effectLst/>
                          <a:latin typeface="Open Sans" panose="020B0606030504020204" pitchFamily="34" charset="0"/>
                        </a:rPr>
                        <a:t> </a:t>
                      </a:r>
                    </a:p>
                  </a:txBody>
                  <a:tcPr marL="16538" marR="16538" marT="14700" marB="14700">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a:noFill/>
                    </a:lnB>
                  </a:tcPr>
                </a:tc>
                <a:tc>
                  <a:txBody>
                    <a:bodyPr/>
                    <a:lstStyle/>
                    <a:p>
                      <a:pPr algn="ctr" fontAlgn="t"/>
                      <a:r>
                        <a:rPr lang="fa-IR" sz="600">
                          <a:effectLst/>
                          <a:latin typeface="Open Sans" panose="020B0606030504020204" pitchFamily="34" charset="0"/>
                        </a:rPr>
                        <a:t>± 2.2%</a:t>
                      </a:r>
                    </a:p>
                  </a:txBody>
                  <a:tcPr marL="16538" marR="16538" marT="14700" marB="14700">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a:noFill/>
                    </a:lnB>
                    <a:solidFill>
                      <a:srgbClr val="FFFFFF"/>
                    </a:solidFill>
                  </a:tcPr>
                </a:tc>
                <a:tc>
                  <a:txBody>
                    <a:bodyPr/>
                    <a:lstStyle/>
                    <a:p>
                      <a:pPr algn="ctr" fontAlgn="t"/>
                      <a:r>
                        <a:rPr lang="fa-IR" sz="600">
                          <a:effectLst/>
                          <a:latin typeface="Open Sans" panose="020B0606030504020204" pitchFamily="34" charset="0"/>
                        </a:rPr>
                        <a:t>± 3.3%</a:t>
                      </a:r>
                    </a:p>
                  </a:txBody>
                  <a:tcPr marL="16538" marR="16538" marT="14700" marB="14700">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a:noFill/>
                    </a:lnB>
                  </a:tcPr>
                </a:tc>
                <a:tc>
                  <a:txBody>
                    <a:bodyPr/>
                    <a:lstStyle/>
                    <a:p>
                      <a:pPr algn="ctr" fontAlgn="t"/>
                      <a:r>
                        <a:rPr lang="en-US" sz="600">
                          <a:effectLst/>
                          <a:latin typeface="Open Sans" panose="020B0606030504020204" pitchFamily="34" charset="0"/>
                        </a:rPr>
                        <a:t>± 5% (NGSP)</a:t>
                      </a:r>
                      <a:r>
                        <a:rPr lang="en-US" sz="600" baseline="30000">
                          <a:effectLst/>
                          <a:latin typeface="Open Sans" panose="020B0606030504020204" pitchFamily="34" charset="0"/>
                        </a:rPr>
                        <a:t>{59}</a:t>
                      </a:r>
                      <a:r>
                        <a:rPr lang="en-US" sz="600">
                          <a:effectLst/>
                          <a:latin typeface="Open Sans" panose="020B0606030504020204" pitchFamily="34" charset="0"/>
                        </a:rPr>
                        <a:t> </a:t>
                      </a:r>
                    </a:p>
                  </a:txBody>
                  <a:tcPr marL="16538" marR="16538" marT="14700" marB="14700">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a:noFill/>
                    </a:lnB>
                  </a:tcPr>
                </a:tc>
                <a:tc>
                  <a:txBody>
                    <a:bodyPr/>
                    <a:lstStyle/>
                    <a:p>
                      <a:pPr algn="ctr" fontAlgn="t"/>
                      <a:r>
                        <a:rPr lang="en-US" sz="600">
                          <a:effectLst/>
                          <a:latin typeface="Open Sans" panose="020B0606030504020204" pitchFamily="34" charset="0"/>
                        </a:rPr>
                        <a:t>± 0.5 or 5%</a:t>
                      </a:r>
                    </a:p>
                  </a:txBody>
                  <a:tcPr marL="16538" marR="16538" marT="14700" marB="14700">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a:noFill/>
                    </a:lnB>
                  </a:tcPr>
                </a:tc>
                <a:tc>
                  <a:txBody>
                    <a:bodyPr/>
                    <a:lstStyle/>
                    <a:p>
                      <a:pPr algn="ctr" fontAlgn="t"/>
                      <a:r>
                        <a:rPr lang="fa-IR" sz="600">
                          <a:effectLst/>
                          <a:latin typeface="Open Sans" panose="020B0606030504020204" pitchFamily="34" charset="0"/>
                        </a:rPr>
                        <a:t>6%</a:t>
                      </a:r>
                    </a:p>
                  </a:txBody>
                  <a:tcPr marL="16538" marR="16538" marT="14700" marB="14700">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a:noFill/>
                    </a:lnB>
                  </a:tcPr>
                </a:tc>
                <a:tc>
                  <a:txBody>
                    <a:bodyPr/>
                    <a:lstStyle/>
                    <a:p>
                      <a:pPr algn="ctr" fontAlgn="t"/>
                      <a:r>
                        <a:rPr lang="fa-IR" sz="600">
                          <a:effectLst/>
                          <a:latin typeface="Open Sans" panose="020B0606030504020204" pitchFamily="34" charset="0"/>
                        </a:rPr>
                        <a:t>± 8%</a:t>
                      </a:r>
                    </a:p>
                  </a:txBody>
                  <a:tcPr marL="16538" marR="16538" marT="14700" marB="14700">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a:noFill/>
                    </a:lnB>
                  </a:tcPr>
                </a:tc>
                <a:tc>
                  <a:txBody>
                    <a:bodyPr/>
                    <a:lstStyle/>
                    <a:p>
                      <a:pPr algn="ctr" fontAlgn="t"/>
                      <a:r>
                        <a:rPr lang="en-US" sz="600">
                          <a:effectLst/>
                          <a:latin typeface="Open Sans" panose="020B0606030504020204" pitchFamily="34" charset="0"/>
                        </a:rPr>
                        <a:t>± 8% mmol/molHb</a:t>
                      </a:r>
                    </a:p>
                  </a:txBody>
                  <a:tcPr marL="16538" marR="16538" marT="14700" marB="14700">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a:noFill/>
                    </a:lnB>
                  </a:tcPr>
                </a:tc>
                <a:extLst>
                  <a:ext uri="{0D108BD9-81ED-4DB2-BD59-A6C34878D82A}">
                    <a16:rowId xmlns:a16="http://schemas.microsoft.com/office/drawing/2014/main" val="2859601272"/>
                  </a:ext>
                </a:extLst>
              </a:tr>
              <a:tr h="556682">
                <a:tc>
                  <a:txBody>
                    <a:bodyPr/>
                    <a:lstStyle/>
                    <a:p>
                      <a:pPr fontAlgn="t"/>
                      <a:r>
                        <a:rPr lang="fa-IR" sz="600">
                          <a:effectLst/>
                          <a:latin typeface="Open Sans" panose="020B0606030504020204" pitchFamily="34" charset="0"/>
                        </a:rPr>
                        <a:t> </a:t>
                      </a:r>
                    </a:p>
                  </a:txBody>
                  <a:tcPr marL="16538" marR="16538" marT="14700" marB="14700">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a:noFill/>
                    </a:lnT>
                    <a:lnB w="9525" cap="flat" cmpd="sng" algn="ctr">
                      <a:solidFill>
                        <a:srgbClr val="000000"/>
                      </a:solidFill>
                      <a:prstDash val="solid"/>
                      <a:round/>
                      <a:headEnd type="none" w="med" len="med"/>
                      <a:tailEnd type="none" w="med" len="med"/>
                    </a:lnB>
                    <a:solidFill>
                      <a:srgbClr val="FFFFFF"/>
                    </a:solidFill>
                  </a:tcPr>
                </a:tc>
                <a:tc>
                  <a:txBody>
                    <a:bodyPr/>
                    <a:lstStyle/>
                    <a:p>
                      <a:pPr algn="ctr" fontAlgn="t"/>
                      <a:r>
                        <a:rPr lang="en-US" sz="600">
                          <a:effectLst/>
                          <a:latin typeface="Open Sans" panose="020B0606030504020204" pitchFamily="34" charset="0"/>
                        </a:rPr>
                        <a:t>(indirect, DCCT)</a:t>
                      </a:r>
                      <a:r>
                        <a:rPr lang="en-US" sz="600" baseline="30000">
                          <a:effectLst/>
                          <a:latin typeface="Open Sans" panose="020B0606030504020204" pitchFamily="34" charset="0"/>
                        </a:rPr>
                        <a:t>{41}</a:t>
                      </a:r>
                      <a:endParaRPr lang="en-US" sz="600">
                        <a:effectLst/>
                        <a:latin typeface="Open Sans" panose="020B0606030504020204" pitchFamily="34" charset="0"/>
                      </a:endParaRPr>
                    </a:p>
                  </a:txBody>
                  <a:tcPr marL="16538" marR="16538" marT="14700" marB="14700">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a:noFill/>
                    </a:lnT>
                    <a:lnB w="9525" cap="flat" cmpd="sng" algn="ctr">
                      <a:solidFill>
                        <a:srgbClr val="000000"/>
                      </a:solidFill>
                      <a:prstDash val="solid"/>
                      <a:round/>
                      <a:headEnd type="none" w="med" len="med"/>
                      <a:tailEnd type="none" w="med" len="med"/>
                    </a:lnB>
                  </a:tcPr>
                </a:tc>
                <a:tc>
                  <a:txBody>
                    <a:bodyPr/>
                    <a:lstStyle/>
                    <a:p>
                      <a:pPr algn="ctr" fontAlgn="t"/>
                      <a:r>
                        <a:rPr lang="fa-IR" sz="600">
                          <a:effectLst/>
                          <a:latin typeface="Open Sans" panose="020B0606030504020204" pitchFamily="34" charset="0"/>
                        </a:rPr>
                        <a:t> </a:t>
                      </a:r>
                    </a:p>
                  </a:txBody>
                  <a:tcPr marL="16538" marR="16538" marT="14700" marB="14700">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a:noFill/>
                    </a:lnT>
                    <a:lnB w="9525" cap="flat" cmpd="sng" algn="ctr">
                      <a:solidFill>
                        <a:srgbClr val="000000"/>
                      </a:solidFill>
                      <a:prstDash val="solid"/>
                      <a:round/>
                      <a:headEnd type="none" w="med" len="med"/>
                      <a:tailEnd type="none" w="med" len="med"/>
                    </a:lnB>
                    <a:solidFill>
                      <a:srgbClr val="FFFFFF"/>
                    </a:solidFill>
                  </a:tcPr>
                </a:tc>
                <a:tc>
                  <a:txBody>
                    <a:bodyPr/>
                    <a:lstStyle/>
                    <a:p>
                      <a:pPr algn="ctr" fontAlgn="t"/>
                      <a:r>
                        <a:rPr lang="fa-IR" sz="600">
                          <a:effectLst/>
                          <a:latin typeface="Open Sans" panose="020B0606030504020204" pitchFamily="34" charset="0"/>
                        </a:rPr>
                        <a:t> </a:t>
                      </a:r>
                    </a:p>
                  </a:txBody>
                  <a:tcPr marL="16538" marR="16538" marT="14700" marB="14700">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a:noFill/>
                    </a:lnT>
                    <a:lnB w="9525" cap="flat" cmpd="sng" algn="ctr">
                      <a:solidFill>
                        <a:srgbClr val="000000"/>
                      </a:solidFill>
                      <a:prstDash val="solid"/>
                      <a:round/>
                      <a:headEnd type="none" w="med" len="med"/>
                      <a:tailEnd type="none" w="med" len="med"/>
                    </a:lnB>
                  </a:tcPr>
                </a:tc>
                <a:tc>
                  <a:txBody>
                    <a:bodyPr/>
                    <a:lstStyle/>
                    <a:p>
                      <a:pPr algn="ctr" fontAlgn="t"/>
                      <a:r>
                        <a:rPr lang="fa-IR" sz="600">
                          <a:effectLst/>
                          <a:latin typeface="Open Sans" panose="020B0606030504020204" pitchFamily="34" charset="0"/>
                        </a:rPr>
                        <a:t> </a:t>
                      </a:r>
                    </a:p>
                  </a:txBody>
                  <a:tcPr marL="16538" marR="16538" marT="14700" marB="14700">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a:noFill/>
                    </a:lnT>
                    <a:lnB w="9525" cap="flat" cmpd="sng" algn="ctr">
                      <a:solidFill>
                        <a:srgbClr val="000000"/>
                      </a:solidFill>
                      <a:prstDash val="solid"/>
                      <a:round/>
                      <a:headEnd type="none" w="med" len="med"/>
                      <a:tailEnd type="none" w="med" len="med"/>
                    </a:lnB>
                  </a:tcPr>
                </a:tc>
                <a:tc>
                  <a:txBody>
                    <a:bodyPr/>
                    <a:lstStyle/>
                    <a:p>
                      <a:pPr algn="ctr" fontAlgn="t"/>
                      <a:r>
                        <a:rPr lang="fa-IR" sz="600">
                          <a:effectLst/>
                          <a:latin typeface="Open Sans" panose="020B0606030504020204" pitchFamily="34" charset="0"/>
                        </a:rPr>
                        <a:t> </a:t>
                      </a:r>
                    </a:p>
                  </a:txBody>
                  <a:tcPr marL="16538" marR="16538" marT="14700" marB="14700">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a:noFill/>
                    </a:lnT>
                    <a:lnB w="9525" cap="flat" cmpd="sng" algn="ctr">
                      <a:solidFill>
                        <a:srgbClr val="000000"/>
                      </a:solidFill>
                      <a:prstDash val="solid"/>
                      <a:round/>
                      <a:headEnd type="none" w="med" len="med"/>
                      <a:tailEnd type="none" w="med" len="med"/>
                    </a:lnB>
                  </a:tcPr>
                </a:tc>
                <a:tc>
                  <a:txBody>
                    <a:bodyPr/>
                    <a:lstStyle/>
                    <a:p>
                      <a:pPr algn="ctr" fontAlgn="t"/>
                      <a:r>
                        <a:rPr lang="fa-IR" sz="600">
                          <a:effectLst/>
                          <a:latin typeface="Open Sans" panose="020B0606030504020204" pitchFamily="34" charset="0"/>
                        </a:rPr>
                        <a:t> </a:t>
                      </a:r>
                    </a:p>
                  </a:txBody>
                  <a:tcPr marL="16538" marR="16538" marT="14700" marB="14700">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a:noFill/>
                    </a:lnT>
                    <a:lnB w="9525" cap="flat" cmpd="sng" algn="ctr">
                      <a:solidFill>
                        <a:srgbClr val="000000"/>
                      </a:solidFill>
                      <a:prstDash val="solid"/>
                      <a:round/>
                      <a:headEnd type="none" w="med" len="med"/>
                      <a:tailEnd type="none" w="med" len="med"/>
                    </a:lnB>
                  </a:tcPr>
                </a:tc>
                <a:tc>
                  <a:txBody>
                    <a:bodyPr/>
                    <a:lstStyle/>
                    <a:p>
                      <a:pPr algn="ctr" fontAlgn="t"/>
                      <a:r>
                        <a:rPr lang="fa-IR" sz="600">
                          <a:effectLst/>
                          <a:latin typeface="Open Sans" panose="020B0606030504020204" pitchFamily="34" charset="0"/>
                        </a:rPr>
                        <a:t> </a:t>
                      </a:r>
                    </a:p>
                  </a:txBody>
                  <a:tcPr marL="16538" marR="16538" marT="14700" marB="14700">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a:noFill/>
                    </a:lnT>
                    <a:lnB w="9525" cap="flat" cmpd="sng" algn="ctr">
                      <a:solidFill>
                        <a:srgbClr val="000000"/>
                      </a:solidFill>
                      <a:prstDash val="solid"/>
                      <a:round/>
                      <a:headEnd type="none" w="med" len="med"/>
                      <a:tailEnd type="none" w="med" len="med"/>
                    </a:lnB>
                  </a:tcPr>
                </a:tc>
                <a:tc>
                  <a:txBody>
                    <a:bodyPr/>
                    <a:lstStyle/>
                    <a:p>
                      <a:pPr algn="ctr" fontAlgn="t"/>
                      <a:r>
                        <a:rPr lang="fa-IR" sz="600">
                          <a:effectLst/>
                          <a:latin typeface="Open Sans" panose="020B0606030504020204" pitchFamily="34" charset="0"/>
                        </a:rPr>
                        <a:t> </a:t>
                      </a:r>
                    </a:p>
                  </a:txBody>
                  <a:tcPr marL="16538" marR="16538" marT="14700" marB="14700">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a:noFill/>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893272222"/>
                  </a:ext>
                </a:extLst>
              </a:tr>
              <a:tr h="1071947">
                <a:tc>
                  <a:txBody>
                    <a:bodyPr/>
                    <a:lstStyle/>
                    <a:p>
                      <a:pPr fontAlgn="t"/>
                      <a:r>
                        <a:rPr lang="en-US" sz="600">
                          <a:effectLst/>
                          <a:latin typeface="Open Sans" panose="020B0606030504020204" pitchFamily="34" charset="0"/>
                        </a:rPr>
                        <a:t>Potassium</a:t>
                      </a:r>
                    </a:p>
                  </a:txBody>
                  <a:tcPr marL="16538" marR="16538" marT="14700" marB="14700">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FF"/>
                    </a:solidFill>
                  </a:tcPr>
                </a:tc>
                <a:tc>
                  <a:txBody>
                    <a:bodyPr/>
                    <a:lstStyle/>
                    <a:p>
                      <a:pPr algn="ctr" fontAlgn="t"/>
                      <a:r>
                        <a:rPr lang="en-US" sz="600">
                          <a:effectLst/>
                          <a:latin typeface="Open Sans" panose="020B0606030504020204" pitchFamily="34" charset="0"/>
                        </a:rPr>
                        <a:t>± 4.8-9.6%</a:t>
                      </a:r>
                    </a:p>
                    <a:p>
                      <a:pPr algn="ctr" fontAlgn="t"/>
                      <a:r>
                        <a:rPr lang="en-US" sz="600">
                          <a:effectLst/>
                          <a:latin typeface="Open Sans" panose="020B0606030504020204" pitchFamily="34" charset="0"/>
                        </a:rPr>
                        <a:t> </a:t>
                      </a:r>
                    </a:p>
                    <a:p>
                      <a:pPr algn="ctr" fontAlgn="t"/>
                      <a:r>
                        <a:rPr lang="en-US" sz="600">
                          <a:effectLst/>
                          <a:latin typeface="Open Sans" panose="020B0606030504020204" pitchFamily="34" charset="0"/>
                        </a:rPr>
                        <a:t>(indirect, questionnaire) </a:t>
                      </a:r>
                      <a:r>
                        <a:rPr lang="en-US" sz="600" baseline="30000">
                          <a:effectLst/>
                          <a:latin typeface="Open Sans" panose="020B0606030504020204" pitchFamily="34" charset="0"/>
                        </a:rPr>
                        <a:t>{43}</a:t>
                      </a:r>
                      <a:r>
                        <a:rPr lang="en-US" sz="600">
                          <a:effectLst/>
                          <a:latin typeface="Open Sans" panose="020B0606030504020204" pitchFamily="34" charset="0"/>
                        </a:rPr>
                        <a:t> </a:t>
                      </a:r>
                    </a:p>
                  </a:txBody>
                  <a:tcPr marL="16538" marR="16538" marT="14700" marB="14700">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fontAlgn="t"/>
                      <a:r>
                        <a:rPr lang="fa-IR" sz="600">
                          <a:effectLst/>
                          <a:latin typeface="Open Sans" panose="020B0606030504020204" pitchFamily="34" charset="0"/>
                        </a:rPr>
                        <a:t>± 4.8%</a:t>
                      </a:r>
                    </a:p>
                  </a:txBody>
                  <a:tcPr marL="16538" marR="16538" marT="14700" marB="14700">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FF"/>
                    </a:solidFill>
                  </a:tcPr>
                </a:tc>
                <a:tc>
                  <a:txBody>
                    <a:bodyPr/>
                    <a:lstStyle/>
                    <a:p>
                      <a:pPr algn="ctr" fontAlgn="t"/>
                      <a:r>
                        <a:rPr lang="fa-IR" sz="600">
                          <a:effectLst/>
                          <a:latin typeface="Open Sans" panose="020B0606030504020204" pitchFamily="34" charset="0"/>
                        </a:rPr>
                        <a:t>± 7.3%</a:t>
                      </a:r>
                    </a:p>
                  </a:txBody>
                  <a:tcPr marL="16538" marR="16538" marT="14700" marB="14700">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fontAlgn="t"/>
                      <a:r>
                        <a:rPr lang="fa-IR" sz="600">
                          <a:effectLst/>
                          <a:latin typeface="Open Sans" panose="020B0606030504020204" pitchFamily="34" charset="0"/>
                        </a:rPr>
                        <a:t> </a:t>
                      </a:r>
                    </a:p>
                  </a:txBody>
                  <a:tcPr marL="16538" marR="16538" marT="14700" marB="14700">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fontAlgn="t"/>
                      <a:r>
                        <a:rPr lang="en-US" sz="600">
                          <a:effectLst/>
                          <a:latin typeface="Open Sans" panose="020B0606030504020204" pitchFamily="34" charset="0"/>
                        </a:rPr>
                        <a:t>± 0.2 mmol/L or 5%</a:t>
                      </a:r>
                    </a:p>
                  </a:txBody>
                  <a:tcPr marL="16538" marR="16538" marT="14700" marB="14700">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fontAlgn="t"/>
                      <a:r>
                        <a:rPr lang="en-US" sz="600">
                          <a:effectLst/>
                          <a:latin typeface="Open Sans" panose="020B0606030504020204" pitchFamily="34" charset="0"/>
                        </a:rPr>
                        <a:t>± 0.5 mmol/L</a:t>
                      </a:r>
                    </a:p>
                  </a:txBody>
                  <a:tcPr marL="16538" marR="16538" marT="14700" marB="14700">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fontAlgn="t"/>
                      <a:r>
                        <a:rPr lang="en-US" sz="600">
                          <a:effectLst/>
                          <a:latin typeface="Open Sans" panose="020B0606030504020204" pitchFamily="34" charset="0"/>
                        </a:rPr>
                        <a:t>± 0.3 mmol/L</a:t>
                      </a:r>
                    </a:p>
                  </a:txBody>
                  <a:tcPr marL="16538" marR="16538" marT="14700" marB="14700">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fontAlgn="t"/>
                      <a:r>
                        <a:rPr lang="fa-IR" sz="600">
                          <a:effectLst/>
                          <a:latin typeface="Open Sans" panose="020B0606030504020204" pitchFamily="34" charset="0"/>
                        </a:rPr>
                        <a:t>± 8%</a:t>
                      </a:r>
                    </a:p>
                  </a:txBody>
                  <a:tcPr marL="16538" marR="16538" marT="14700" marB="14700">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660846915"/>
                  </a:ext>
                </a:extLst>
              </a:tr>
              <a:tr h="685499">
                <a:tc>
                  <a:txBody>
                    <a:bodyPr/>
                    <a:lstStyle/>
                    <a:p>
                      <a:pPr fontAlgn="t"/>
                      <a:r>
                        <a:rPr lang="en-US" sz="600">
                          <a:effectLst/>
                          <a:latin typeface="Open Sans" panose="020B0606030504020204" pitchFamily="34" charset="0"/>
                        </a:rPr>
                        <a:t>Glucose</a:t>
                      </a:r>
                    </a:p>
                  </a:txBody>
                  <a:tcPr marL="16538" marR="16538" marT="14700" marB="14700">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a:noFill/>
                    </a:lnB>
                    <a:solidFill>
                      <a:srgbClr val="FFFFFF"/>
                    </a:solidFill>
                  </a:tcPr>
                </a:tc>
                <a:tc>
                  <a:txBody>
                    <a:bodyPr/>
                    <a:lstStyle/>
                    <a:p>
                      <a:pPr algn="ctr" fontAlgn="t"/>
                      <a:r>
                        <a:rPr lang="fa-IR" sz="600">
                          <a:effectLst/>
                          <a:latin typeface="Open Sans" panose="020B0606030504020204" pitchFamily="34" charset="0"/>
                        </a:rPr>
                        <a:t>± 11.2-15.9%</a:t>
                      </a:r>
                    </a:p>
                  </a:txBody>
                  <a:tcPr marL="16538" marR="16538" marT="14700" marB="14700">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a:noFill/>
                    </a:lnB>
                  </a:tcPr>
                </a:tc>
                <a:tc>
                  <a:txBody>
                    <a:bodyPr/>
                    <a:lstStyle/>
                    <a:p>
                      <a:pPr algn="ctr" fontAlgn="t"/>
                      <a:r>
                        <a:rPr lang="fa-IR" sz="600">
                          <a:effectLst/>
                          <a:latin typeface="Open Sans" panose="020B0606030504020204" pitchFamily="34" charset="0"/>
                        </a:rPr>
                        <a:t>± 6.5%</a:t>
                      </a:r>
                    </a:p>
                  </a:txBody>
                  <a:tcPr marL="16538" marR="16538" marT="14700" marB="14700">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a:noFill/>
                    </a:lnB>
                    <a:solidFill>
                      <a:srgbClr val="FFFFFF"/>
                    </a:solidFill>
                  </a:tcPr>
                </a:tc>
                <a:tc>
                  <a:txBody>
                    <a:bodyPr/>
                    <a:lstStyle/>
                    <a:p>
                      <a:pPr algn="ctr" fontAlgn="t"/>
                      <a:r>
                        <a:rPr lang="fa-IR" sz="600">
                          <a:effectLst/>
                          <a:latin typeface="Open Sans" panose="020B0606030504020204" pitchFamily="34" charset="0"/>
                        </a:rPr>
                        <a:t>± 9.8%</a:t>
                      </a:r>
                    </a:p>
                  </a:txBody>
                  <a:tcPr marL="16538" marR="16538" marT="14700" marB="14700">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a:noFill/>
                    </a:lnB>
                  </a:tcPr>
                </a:tc>
                <a:tc>
                  <a:txBody>
                    <a:bodyPr/>
                    <a:lstStyle/>
                    <a:p>
                      <a:pPr algn="ctr" fontAlgn="t"/>
                      <a:r>
                        <a:rPr lang="fa-IR" sz="600">
                          <a:effectLst/>
                          <a:latin typeface="Open Sans" panose="020B0606030504020204" pitchFamily="34" charset="0"/>
                        </a:rPr>
                        <a:t> </a:t>
                      </a:r>
                    </a:p>
                  </a:txBody>
                  <a:tcPr marL="16538" marR="16538" marT="14700" marB="14700">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a:noFill/>
                    </a:lnB>
                  </a:tcPr>
                </a:tc>
                <a:tc>
                  <a:txBody>
                    <a:bodyPr/>
                    <a:lstStyle/>
                    <a:p>
                      <a:pPr algn="ctr" fontAlgn="t"/>
                      <a:r>
                        <a:rPr lang="en-US" sz="600">
                          <a:effectLst/>
                          <a:latin typeface="Open Sans" panose="020B0606030504020204" pitchFamily="34" charset="0"/>
                        </a:rPr>
                        <a:t>± 0.4 mmol/L</a:t>
                      </a:r>
                    </a:p>
                    <a:p>
                      <a:pPr algn="ctr" fontAlgn="t"/>
                      <a:r>
                        <a:rPr lang="en-US" sz="600">
                          <a:effectLst/>
                          <a:latin typeface="Open Sans" panose="020B0606030504020204" pitchFamily="34" charset="0"/>
                        </a:rPr>
                        <a:t>or ± 8%</a:t>
                      </a:r>
                    </a:p>
                  </a:txBody>
                  <a:tcPr marL="16538" marR="16538" marT="14700" marB="14700">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a:noFill/>
                    </a:lnB>
                  </a:tcPr>
                </a:tc>
                <a:tc>
                  <a:txBody>
                    <a:bodyPr/>
                    <a:lstStyle/>
                    <a:p>
                      <a:pPr algn="ctr" fontAlgn="t"/>
                      <a:r>
                        <a:rPr lang="en-US" sz="600">
                          <a:effectLst/>
                          <a:latin typeface="Open Sans" panose="020B0606030504020204" pitchFamily="34" charset="0"/>
                        </a:rPr>
                        <a:t>± 6.0 mg/dL or 10%</a:t>
                      </a:r>
                    </a:p>
                  </a:txBody>
                  <a:tcPr marL="16538" marR="16538" marT="14700" marB="14700">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a:noFill/>
                    </a:lnB>
                  </a:tcPr>
                </a:tc>
                <a:tc>
                  <a:txBody>
                    <a:bodyPr/>
                    <a:lstStyle/>
                    <a:p>
                      <a:pPr algn="ctr" fontAlgn="t"/>
                      <a:r>
                        <a:rPr lang="fa-IR" sz="600">
                          <a:effectLst/>
                          <a:latin typeface="Open Sans" panose="020B0606030504020204" pitchFamily="34" charset="0"/>
                        </a:rPr>
                        <a:t>± 8%</a:t>
                      </a:r>
                    </a:p>
                  </a:txBody>
                  <a:tcPr marL="16538" marR="16538" marT="14700" marB="14700">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a:noFill/>
                    </a:lnB>
                  </a:tcPr>
                </a:tc>
                <a:tc>
                  <a:txBody>
                    <a:bodyPr/>
                    <a:lstStyle/>
                    <a:p>
                      <a:pPr algn="ctr" fontAlgn="t"/>
                      <a:r>
                        <a:rPr lang="fa-IR" sz="600">
                          <a:effectLst/>
                          <a:latin typeface="Open Sans" panose="020B0606030504020204" pitchFamily="34" charset="0"/>
                        </a:rPr>
                        <a:t>± 8%</a:t>
                      </a:r>
                    </a:p>
                  </a:txBody>
                  <a:tcPr marL="16538" marR="16538" marT="14700" marB="14700">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a:noFill/>
                    </a:lnB>
                  </a:tcPr>
                </a:tc>
                <a:extLst>
                  <a:ext uri="{0D108BD9-81ED-4DB2-BD59-A6C34878D82A}">
                    <a16:rowId xmlns:a16="http://schemas.microsoft.com/office/drawing/2014/main" val="1139717537"/>
                  </a:ext>
                </a:extLst>
              </a:tr>
              <a:tr h="685499">
                <a:tc>
                  <a:txBody>
                    <a:bodyPr/>
                    <a:lstStyle/>
                    <a:p>
                      <a:pPr fontAlgn="t"/>
                      <a:r>
                        <a:rPr lang="fa-IR" sz="600">
                          <a:effectLst/>
                          <a:latin typeface="Open Sans" panose="020B0606030504020204" pitchFamily="34" charset="0"/>
                        </a:rPr>
                        <a:t> </a:t>
                      </a:r>
                    </a:p>
                  </a:txBody>
                  <a:tcPr marL="16538" marR="16538" marT="14700" marB="14700">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a:noFill/>
                    </a:lnT>
                    <a:lnB w="9525" cap="flat" cmpd="sng" algn="ctr">
                      <a:solidFill>
                        <a:srgbClr val="000000"/>
                      </a:solidFill>
                      <a:prstDash val="solid"/>
                      <a:round/>
                      <a:headEnd type="none" w="med" len="med"/>
                      <a:tailEnd type="none" w="med" len="med"/>
                    </a:lnB>
                    <a:solidFill>
                      <a:srgbClr val="FFFFFF"/>
                    </a:solidFill>
                  </a:tcPr>
                </a:tc>
                <a:tc>
                  <a:txBody>
                    <a:bodyPr/>
                    <a:lstStyle/>
                    <a:p>
                      <a:pPr algn="ctr" fontAlgn="t"/>
                      <a:r>
                        <a:rPr lang="en-US" sz="600">
                          <a:effectLst/>
                          <a:latin typeface="Open Sans" panose="020B0606030504020204" pitchFamily="34" charset="0"/>
                        </a:rPr>
                        <a:t>(indirect, questionnaire)</a:t>
                      </a:r>
                      <a:r>
                        <a:rPr lang="en-US" sz="600" baseline="30000">
                          <a:effectLst/>
                          <a:latin typeface="Open Sans" panose="020B0606030504020204" pitchFamily="34" charset="0"/>
                        </a:rPr>
                        <a:t>{43}</a:t>
                      </a:r>
                      <a:endParaRPr lang="en-US" sz="600">
                        <a:effectLst/>
                        <a:latin typeface="Open Sans" panose="020B0606030504020204" pitchFamily="34" charset="0"/>
                      </a:endParaRPr>
                    </a:p>
                  </a:txBody>
                  <a:tcPr marL="16538" marR="16538" marT="14700" marB="14700">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a:noFill/>
                    </a:lnT>
                    <a:lnB w="9525" cap="flat" cmpd="sng" algn="ctr">
                      <a:solidFill>
                        <a:srgbClr val="000000"/>
                      </a:solidFill>
                      <a:prstDash val="solid"/>
                      <a:round/>
                      <a:headEnd type="none" w="med" len="med"/>
                      <a:tailEnd type="none" w="med" len="med"/>
                    </a:lnB>
                  </a:tcPr>
                </a:tc>
                <a:tc>
                  <a:txBody>
                    <a:bodyPr/>
                    <a:lstStyle/>
                    <a:p>
                      <a:pPr algn="ctr" fontAlgn="t"/>
                      <a:r>
                        <a:rPr lang="fa-IR" sz="600">
                          <a:effectLst/>
                          <a:latin typeface="Open Sans" panose="020B0606030504020204" pitchFamily="34" charset="0"/>
                        </a:rPr>
                        <a:t> </a:t>
                      </a:r>
                    </a:p>
                  </a:txBody>
                  <a:tcPr marL="16538" marR="16538" marT="14700" marB="14700">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a:noFill/>
                    </a:lnT>
                    <a:lnB w="9525" cap="flat" cmpd="sng" algn="ctr">
                      <a:solidFill>
                        <a:srgbClr val="000000"/>
                      </a:solidFill>
                      <a:prstDash val="solid"/>
                      <a:round/>
                      <a:headEnd type="none" w="med" len="med"/>
                      <a:tailEnd type="none" w="med" len="med"/>
                    </a:lnB>
                    <a:solidFill>
                      <a:srgbClr val="FFFFFF"/>
                    </a:solidFill>
                  </a:tcPr>
                </a:tc>
                <a:tc>
                  <a:txBody>
                    <a:bodyPr/>
                    <a:lstStyle/>
                    <a:p>
                      <a:pPr algn="ctr" fontAlgn="t"/>
                      <a:r>
                        <a:rPr lang="fa-IR" sz="600">
                          <a:effectLst/>
                          <a:latin typeface="Open Sans" panose="020B0606030504020204" pitchFamily="34" charset="0"/>
                        </a:rPr>
                        <a:t> </a:t>
                      </a:r>
                    </a:p>
                  </a:txBody>
                  <a:tcPr marL="16538" marR="16538" marT="14700" marB="14700">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a:noFill/>
                    </a:lnT>
                    <a:lnB w="9525" cap="flat" cmpd="sng" algn="ctr">
                      <a:solidFill>
                        <a:srgbClr val="000000"/>
                      </a:solidFill>
                      <a:prstDash val="solid"/>
                      <a:round/>
                      <a:headEnd type="none" w="med" len="med"/>
                      <a:tailEnd type="none" w="med" len="med"/>
                    </a:lnB>
                  </a:tcPr>
                </a:tc>
                <a:tc>
                  <a:txBody>
                    <a:bodyPr/>
                    <a:lstStyle/>
                    <a:p>
                      <a:pPr algn="ctr" fontAlgn="t"/>
                      <a:r>
                        <a:rPr lang="fa-IR" sz="600">
                          <a:effectLst/>
                          <a:latin typeface="Open Sans" panose="020B0606030504020204" pitchFamily="34" charset="0"/>
                        </a:rPr>
                        <a:t> </a:t>
                      </a:r>
                    </a:p>
                  </a:txBody>
                  <a:tcPr marL="16538" marR="16538" marT="14700" marB="14700">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a:noFill/>
                    </a:lnT>
                    <a:lnB w="9525" cap="flat" cmpd="sng" algn="ctr">
                      <a:solidFill>
                        <a:srgbClr val="000000"/>
                      </a:solidFill>
                      <a:prstDash val="solid"/>
                      <a:round/>
                      <a:headEnd type="none" w="med" len="med"/>
                      <a:tailEnd type="none" w="med" len="med"/>
                    </a:lnB>
                  </a:tcPr>
                </a:tc>
                <a:tc>
                  <a:txBody>
                    <a:bodyPr/>
                    <a:lstStyle/>
                    <a:p>
                      <a:pPr algn="ctr" fontAlgn="t"/>
                      <a:r>
                        <a:rPr lang="fa-IR" sz="600">
                          <a:effectLst/>
                          <a:latin typeface="Open Sans" panose="020B0606030504020204" pitchFamily="34" charset="0"/>
                        </a:rPr>
                        <a:t> </a:t>
                      </a:r>
                    </a:p>
                  </a:txBody>
                  <a:tcPr marL="16538" marR="16538" marT="14700" marB="14700">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a:noFill/>
                    </a:lnT>
                    <a:lnB w="9525" cap="flat" cmpd="sng" algn="ctr">
                      <a:solidFill>
                        <a:srgbClr val="000000"/>
                      </a:solidFill>
                      <a:prstDash val="solid"/>
                      <a:round/>
                      <a:headEnd type="none" w="med" len="med"/>
                      <a:tailEnd type="none" w="med" len="med"/>
                    </a:lnB>
                  </a:tcPr>
                </a:tc>
                <a:tc>
                  <a:txBody>
                    <a:bodyPr/>
                    <a:lstStyle/>
                    <a:p>
                      <a:pPr algn="ctr" fontAlgn="t"/>
                      <a:r>
                        <a:rPr lang="fa-IR" sz="600">
                          <a:effectLst/>
                          <a:latin typeface="Open Sans" panose="020B0606030504020204" pitchFamily="34" charset="0"/>
                        </a:rPr>
                        <a:t> </a:t>
                      </a:r>
                    </a:p>
                  </a:txBody>
                  <a:tcPr marL="16538" marR="16538" marT="14700" marB="14700">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a:noFill/>
                    </a:lnT>
                    <a:lnB w="9525" cap="flat" cmpd="sng" algn="ctr">
                      <a:solidFill>
                        <a:srgbClr val="000000"/>
                      </a:solidFill>
                      <a:prstDash val="solid"/>
                      <a:round/>
                      <a:headEnd type="none" w="med" len="med"/>
                      <a:tailEnd type="none" w="med" len="med"/>
                    </a:lnB>
                  </a:tcPr>
                </a:tc>
                <a:tc>
                  <a:txBody>
                    <a:bodyPr/>
                    <a:lstStyle/>
                    <a:p>
                      <a:pPr algn="ctr" fontAlgn="t"/>
                      <a:r>
                        <a:rPr lang="fa-IR" sz="600">
                          <a:effectLst/>
                          <a:latin typeface="Open Sans" panose="020B0606030504020204" pitchFamily="34" charset="0"/>
                        </a:rPr>
                        <a:t> </a:t>
                      </a:r>
                    </a:p>
                  </a:txBody>
                  <a:tcPr marL="16538" marR="16538" marT="14700" marB="14700">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a:noFill/>
                    </a:lnT>
                    <a:lnB w="9525" cap="flat" cmpd="sng" algn="ctr">
                      <a:solidFill>
                        <a:srgbClr val="000000"/>
                      </a:solidFill>
                      <a:prstDash val="solid"/>
                      <a:round/>
                      <a:headEnd type="none" w="med" len="med"/>
                      <a:tailEnd type="none" w="med" len="med"/>
                    </a:lnB>
                  </a:tcPr>
                </a:tc>
                <a:tc>
                  <a:txBody>
                    <a:bodyPr/>
                    <a:lstStyle/>
                    <a:p>
                      <a:pPr algn="ctr" fontAlgn="t"/>
                      <a:r>
                        <a:rPr lang="fa-IR" sz="600">
                          <a:effectLst/>
                          <a:latin typeface="Open Sans" panose="020B0606030504020204" pitchFamily="34" charset="0"/>
                        </a:rPr>
                        <a:t> </a:t>
                      </a:r>
                    </a:p>
                  </a:txBody>
                  <a:tcPr marL="16538" marR="16538" marT="14700" marB="14700">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a:noFill/>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74652130"/>
                  </a:ext>
                </a:extLst>
              </a:tr>
              <a:tr h="556682">
                <a:tc>
                  <a:txBody>
                    <a:bodyPr/>
                    <a:lstStyle/>
                    <a:p>
                      <a:pPr fontAlgn="t"/>
                      <a:r>
                        <a:rPr lang="en-US" sz="600">
                          <a:effectLst/>
                          <a:latin typeface="Open Sans" panose="020B0606030504020204" pitchFamily="34" charset="0"/>
                        </a:rPr>
                        <a:t>Cholesterol</a:t>
                      </a:r>
                    </a:p>
                  </a:txBody>
                  <a:tcPr marL="16538" marR="16538" marT="14700" marB="14700">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a:noFill/>
                    </a:lnB>
                    <a:solidFill>
                      <a:srgbClr val="FFFFFF"/>
                    </a:solidFill>
                  </a:tcPr>
                </a:tc>
                <a:tc>
                  <a:txBody>
                    <a:bodyPr/>
                    <a:lstStyle/>
                    <a:p>
                      <a:pPr algn="ctr" fontAlgn="t"/>
                      <a:r>
                        <a:rPr lang="fa-IR" sz="600">
                          <a:effectLst/>
                          <a:latin typeface="Open Sans" panose="020B0606030504020204" pitchFamily="34" charset="0"/>
                        </a:rPr>
                        <a:t>± 12.3%</a:t>
                      </a:r>
                    </a:p>
                    <a:p>
                      <a:pPr algn="ctr" fontAlgn="t"/>
                      <a:r>
                        <a:rPr lang="fa-IR" sz="600">
                          <a:effectLst/>
                          <a:latin typeface="Open Sans" panose="020B0606030504020204" pitchFamily="34" charset="0"/>
                        </a:rPr>
                        <a:t> </a:t>
                      </a:r>
                    </a:p>
                    <a:p>
                      <a:pPr algn="ctr" fontAlgn="t"/>
                      <a:r>
                        <a:rPr lang="fa-IR" sz="600">
                          <a:effectLst/>
                          <a:latin typeface="Open Sans" panose="020B0606030504020204" pitchFamily="34" charset="0"/>
                        </a:rPr>
                        <a:t> </a:t>
                      </a:r>
                    </a:p>
                  </a:txBody>
                  <a:tcPr marL="16538" marR="16538" marT="14700" marB="14700">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a:noFill/>
                    </a:lnB>
                  </a:tcPr>
                </a:tc>
                <a:tc>
                  <a:txBody>
                    <a:bodyPr/>
                    <a:lstStyle/>
                    <a:p>
                      <a:pPr algn="ctr" fontAlgn="t"/>
                      <a:r>
                        <a:rPr lang="fa-IR" sz="600">
                          <a:effectLst/>
                          <a:latin typeface="Open Sans" panose="020B0606030504020204" pitchFamily="34" charset="0"/>
                        </a:rPr>
                        <a:t>± 8.8%</a:t>
                      </a:r>
                    </a:p>
                  </a:txBody>
                  <a:tcPr marL="16538" marR="16538" marT="14700" marB="14700">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a:noFill/>
                    </a:lnB>
                    <a:solidFill>
                      <a:srgbClr val="FFFFFF"/>
                    </a:solidFill>
                  </a:tcPr>
                </a:tc>
                <a:tc>
                  <a:txBody>
                    <a:bodyPr/>
                    <a:lstStyle/>
                    <a:p>
                      <a:pPr algn="ctr" fontAlgn="t"/>
                      <a:r>
                        <a:rPr lang="fa-IR" sz="600">
                          <a:effectLst/>
                          <a:latin typeface="Open Sans" panose="020B0606030504020204" pitchFamily="34" charset="0"/>
                        </a:rPr>
                        <a:t>± 13.1%</a:t>
                      </a:r>
                    </a:p>
                  </a:txBody>
                  <a:tcPr marL="16538" marR="16538" marT="14700" marB="14700">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a:noFill/>
                    </a:lnB>
                  </a:tcPr>
                </a:tc>
                <a:tc>
                  <a:txBody>
                    <a:bodyPr/>
                    <a:lstStyle/>
                    <a:p>
                      <a:pPr algn="ctr" fontAlgn="t"/>
                      <a:r>
                        <a:rPr lang="en-US" sz="600">
                          <a:effectLst/>
                          <a:latin typeface="Open Sans" panose="020B0606030504020204" pitchFamily="34" charset="0"/>
                        </a:rPr>
                        <a:t>± 9% (NCEP)</a:t>
                      </a:r>
                    </a:p>
                  </a:txBody>
                  <a:tcPr marL="16538" marR="16538" marT="14700" marB="14700">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a:noFill/>
                    </a:lnB>
                  </a:tcPr>
                </a:tc>
                <a:tc>
                  <a:txBody>
                    <a:bodyPr/>
                    <a:lstStyle/>
                    <a:p>
                      <a:pPr algn="ctr" fontAlgn="t"/>
                      <a:r>
                        <a:rPr lang="en-US" sz="600">
                          <a:effectLst/>
                          <a:latin typeface="Open Sans" panose="020B0606030504020204" pitchFamily="34" charset="0"/>
                        </a:rPr>
                        <a:t>± 0.30 mmol/L or 6%</a:t>
                      </a:r>
                    </a:p>
                  </a:txBody>
                  <a:tcPr marL="16538" marR="16538" marT="14700" marB="14700">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a:noFill/>
                    </a:lnB>
                  </a:tcPr>
                </a:tc>
                <a:tc>
                  <a:txBody>
                    <a:bodyPr/>
                    <a:lstStyle/>
                    <a:p>
                      <a:pPr algn="ctr" fontAlgn="t"/>
                      <a:r>
                        <a:rPr lang="fa-IR" sz="600">
                          <a:effectLst/>
                          <a:latin typeface="Open Sans" panose="020B0606030504020204" pitchFamily="34" charset="0"/>
                        </a:rPr>
                        <a:t>± 10%</a:t>
                      </a:r>
                    </a:p>
                  </a:txBody>
                  <a:tcPr marL="16538" marR="16538" marT="14700" marB="14700">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a:noFill/>
                    </a:lnB>
                  </a:tcPr>
                </a:tc>
                <a:tc>
                  <a:txBody>
                    <a:bodyPr/>
                    <a:lstStyle/>
                    <a:p>
                      <a:pPr algn="ctr" fontAlgn="t"/>
                      <a:r>
                        <a:rPr lang="fa-IR" sz="600">
                          <a:effectLst/>
                          <a:latin typeface="Open Sans" panose="020B0606030504020204" pitchFamily="34" charset="0"/>
                        </a:rPr>
                        <a:t>± 10%</a:t>
                      </a:r>
                    </a:p>
                  </a:txBody>
                  <a:tcPr marL="16538" marR="16538" marT="14700" marB="14700">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a:noFill/>
                    </a:lnB>
                  </a:tcPr>
                </a:tc>
                <a:tc>
                  <a:txBody>
                    <a:bodyPr/>
                    <a:lstStyle/>
                    <a:p>
                      <a:pPr algn="ctr" fontAlgn="t"/>
                      <a:r>
                        <a:rPr lang="fa-IR" sz="600">
                          <a:effectLst/>
                          <a:latin typeface="Open Sans" panose="020B0606030504020204" pitchFamily="34" charset="0"/>
                        </a:rPr>
                        <a:t>± 13%</a:t>
                      </a:r>
                    </a:p>
                  </a:txBody>
                  <a:tcPr marL="16538" marR="16538" marT="14700" marB="14700">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a:noFill/>
                    </a:lnB>
                  </a:tcPr>
                </a:tc>
                <a:extLst>
                  <a:ext uri="{0D108BD9-81ED-4DB2-BD59-A6C34878D82A}">
                    <a16:rowId xmlns:a16="http://schemas.microsoft.com/office/drawing/2014/main" val="2072341457"/>
                  </a:ext>
                </a:extLst>
              </a:tr>
              <a:tr h="685499">
                <a:tc>
                  <a:txBody>
                    <a:bodyPr/>
                    <a:lstStyle/>
                    <a:p>
                      <a:pPr fontAlgn="t"/>
                      <a:r>
                        <a:rPr lang="fa-IR" sz="600">
                          <a:effectLst/>
                          <a:latin typeface="Open Sans" panose="020B0606030504020204" pitchFamily="34" charset="0"/>
                        </a:rPr>
                        <a:t> </a:t>
                      </a:r>
                    </a:p>
                  </a:txBody>
                  <a:tcPr marL="16538" marR="16538" marT="14700" marB="14700">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a:noFill/>
                    </a:lnT>
                    <a:lnB w="9525" cap="flat" cmpd="sng" algn="ctr">
                      <a:solidFill>
                        <a:srgbClr val="000000"/>
                      </a:solidFill>
                      <a:prstDash val="solid"/>
                      <a:round/>
                      <a:headEnd type="none" w="med" len="med"/>
                      <a:tailEnd type="none" w="med" len="med"/>
                    </a:lnB>
                    <a:solidFill>
                      <a:srgbClr val="FFFFFF"/>
                    </a:solidFill>
                  </a:tcPr>
                </a:tc>
                <a:tc>
                  <a:txBody>
                    <a:bodyPr/>
                    <a:lstStyle/>
                    <a:p>
                      <a:pPr algn="ctr" fontAlgn="t"/>
                      <a:r>
                        <a:rPr lang="en-US" sz="600">
                          <a:effectLst/>
                          <a:latin typeface="Open Sans" panose="020B0606030504020204" pitchFamily="34" charset="0"/>
                        </a:rPr>
                        <a:t>(indirect, questionnaire)</a:t>
                      </a:r>
                      <a:r>
                        <a:rPr lang="en-US" sz="600" baseline="30000">
                          <a:effectLst/>
                          <a:latin typeface="Open Sans" panose="020B0606030504020204" pitchFamily="34" charset="0"/>
                        </a:rPr>
                        <a:t>{43}</a:t>
                      </a:r>
                      <a:endParaRPr lang="en-US" sz="600">
                        <a:effectLst/>
                        <a:latin typeface="Open Sans" panose="020B0606030504020204" pitchFamily="34" charset="0"/>
                      </a:endParaRPr>
                    </a:p>
                  </a:txBody>
                  <a:tcPr marL="16538" marR="16538" marT="14700" marB="14700">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a:noFill/>
                    </a:lnT>
                    <a:lnB w="9525" cap="flat" cmpd="sng" algn="ctr">
                      <a:solidFill>
                        <a:srgbClr val="000000"/>
                      </a:solidFill>
                      <a:prstDash val="solid"/>
                      <a:round/>
                      <a:headEnd type="none" w="med" len="med"/>
                      <a:tailEnd type="none" w="med" len="med"/>
                    </a:lnB>
                  </a:tcPr>
                </a:tc>
                <a:tc>
                  <a:txBody>
                    <a:bodyPr/>
                    <a:lstStyle/>
                    <a:p>
                      <a:pPr algn="ctr" fontAlgn="t"/>
                      <a:r>
                        <a:rPr lang="fa-IR" sz="600">
                          <a:effectLst/>
                          <a:latin typeface="Open Sans" panose="020B0606030504020204" pitchFamily="34" charset="0"/>
                        </a:rPr>
                        <a:t> </a:t>
                      </a:r>
                    </a:p>
                  </a:txBody>
                  <a:tcPr marL="16538" marR="16538" marT="14700" marB="14700">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a:noFill/>
                    </a:lnT>
                    <a:lnB w="9525" cap="flat" cmpd="sng" algn="ctr">
                      <a:solidFill>
                        <a:srgbClr val="000000"/>
                      </a:solidFill>
                      <a:prstDash val="solid"/>
                      <a:round/>
                      <a:headEnd type="none" w="med" len="med"/>
                      <a:tailEnd type="none" w="med" len="med"/>
                    </a:lnB>
                    <a:solidFill>
                      <a:srgbClr val="FFFFFF"/>
                    </a:solidFill>
                  </a:tcPr>
                </a:tc>
                <a:tc>
                  <a:txBody>
                    <a:bodyPr/>
                    <a:lstStyle/>
                    <a:p>
                      <a:pPr algn="ctr" fontAlgn="t"/>
                      <a:r>
                        <a:rPr lang="fa-IR" sz="600">
                          <a:effectLst/>
                          <a:latin typeface="Open Sans" panose="020B0606030504020204" pitchFamily="34" charset="0"/>
                        </a:rPr>
                        <a:t> </a:t>
                      </a:r>
                    </a:p>
                  </a:txBody>
                  <a:tcPr marL="16538" marR="16538" marT="14700" marB="14700">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a:noFill/>
                    </a:lnT>
                    <a:lnB w="9525" cap="flat" cmpd="sng" algn="ctr">
                      <a:solidFill>
                        <a:srgbClr val="000000"/>
                      </a:solidFill>
                      <a:prstDash val="solid"/>
                      <a:round/>
                      <a:headEnd type="none" w="med" len="med"/>
                      <a:tailEnd type="none" w="med" len="med"/>
                    </a:lnB>
                  </a:tcPr>
                </a:tc>
                <a:tc>
                  <a:txBody>
                    <a:bodyPr/>
                    <a:lstStyle/>
                    <a:p>
                      <a:pPr algn="ctr" fontAlgn="t"/>
                      <a:r>
                        <a:rPr lang="fa-IR" sz="600">
                          <a:effectLst/>
                          <a:latin typeface="Open Sans" panose="020B0606030504020204" pitchFamily="34" charset="0"/>
                        </a:rPr>
                        <a:t> </a:t>
                      </a:r>
                    </a:p>
                  </a:txBody>
                  <a:tcPr marL="16538" marR="16538" marT="14700" marB="14700">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a:noFill/>
                    </a:lnT>
                    <a:lnB w="9525" cap="flat" cmpd="sng" algn="ctr">
                      <a:solidFill>
                        <a:srgbClr val="000000"/>
                      </a:solidFill>
                      <a:prstDash val="solid"/>
                      <a:round/>
                      <a:headEnd type="none" w="med" len="med"/>
                      <a:tailEnd type="none" w="med" len="med"/>
                    </a:lnB>
                  </a:tcPr>
                </a:tc>
                <a:tc>
                  <a:txBody>
                    <a:bodyPr/>
                    <a:lstStyle/>
                    <a:p>
                      <a:pPr algn="ctr" fontAlgn="t"/>
                      <a:r>
                        <a:rPr lang="fa-IR" sz="600">
                          <a:effectLst/>
                          <a:latin typeface="Open Sans" panose="020B0606030504020204" pitchFamily="34" charset="0"/>
                        </a:rPr>
                        <a:t> </a:t>
                      </a:r>
                    </a:p>
                  </a:txBody>
                  <a:tcPr marL="16538" marR="16538" marT="14700" marB="14700">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a:noFill/>
                    </a:lnT>
                    <a:lnB w="9525" cap="flat" cmpd="sng" algn="ctr">
                      <a:solidFill>
                        <a:srgbClr val="000000"/>
                      </a:solidFill>
                      <a:prstDash val="solid"/>
                      <a:round/>
                      <a:headEnd type="none" w="med" len="med"/>
                      <a:tailEnd type="none" w="med" len="med"/>
                    </a:lnB>
                  </a:tcPr>
                </a:tc>
                <a:tc>
                  <a:txBody>
                    <a:bodyPr/>
                    <a:lstStyle/>
                    <a:p>
                      <a:pPr algn="ctr" fontAlgn="t"/>
                      <a:r>
                        <a:rPr lang="fa-IR" sz="600">
                          <a:effectLst/>
                          <a:latin typeface="Open Sans" panose="020B0606030504020204" pitchFamily="34" charset="0"/>
                        </a:rPr>
                        <a:t> </a:t>
                      </a:r>
                    </a:p>
                  </a:txBody>
                  <a:tcPr marL="16538" marR="16538" marT="14700" marB="14700">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a:noFill/>
                    </a:lnT>
                    <a:lnB w="9525" cap="flat" cmpd="sng" algn="ctr">
                      <a:solidFill>
                        <a:srgbClr val="000000"/>
                      </a:solidFill>
                      <a:prstDash val="solid"/>
                      <a:round/>
                      <a:headEnd type="none" w="med" len="med"/>
                      <a:tailEnd type="none" w="med" len="med"/>
                    </a:lnB>
                  </a:tcPr>
                </a:tc>
                <a:tc>
                  <a:txBody>
                    <a:bodyPr/>
                    <a:lstStyle/>
                    <a:p>
                      <a:pPr algn="ctr" fontAlgn="t"/>
                      <a:r>
                        <a:rPr lang="fa-IR" sz="600">
                          <a:effectLst/>
                          <a:latin typeface="Open Sans" panose="020B0606030504020204" pitchFamily="34" charset="0"/>
                        </a:rPr>
                        <a:t> </a:t>
                      </a:r>
                    </a:p>
                  </a:txBody>
                  <a:tcPr marL="16538" marR="16538" marT="14700" marB="14700">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a:noFill/>
                    </a:lnT>
                    <a:lnB w="9525" cap="flat" cmpd="sng" algn="ctr">
                      <a:solidFill>
                        <a:srgbClr val="000000"/>
                      </a:solidFill>
                      <a:prstDash val="solid"/>
                      <a:round/>
                      <a:headEnd type="none" w="med" len="med"/>
                      <a:tailEnd type="none" w="med" len="med"/>
                    </a:lnB>
                  </a:tcPr>
                </a:tc>
                <a:tc>
                  <a:txBody>
                    <a:bodyPr/>
                    <a:lstStyle/>
                    <a:p>
                      <a:pPr algn="ctr" fontAlgn="t"/>
                      <a:r>
                        <a:rPr lang="fa-IR" sz="600">
                          <a:effectLst/>
                          <a:latin typeface="Open Sans" panose="020B0606030504020204" pitchFamily="34" charset="0"/>
                        </a:rPr>
                        <a:t> </a:t>
                      </a:r>
                    </a:p>
                  </a:txBody>
                  <a:tcPr marL="16538" marR="16538" marT="14700" marB="14700">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a:noFill/>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390678381"/>
                  </a:ext>
                </a:extLst>
              </a:tr>
              <a:tr h="556682">
                <a:tc>
                  <a:txBody>
                    <a:bodyPr/>
                    <a:lstStyle/>
                    <a:p>
                      <a:pPr fontAlgn="t"/>
                      <a:r>
                        <a:rPr lang="en-US" sz="600">
                          <a:effectLst/>
                          <a:latin typeface="Open Sans" panose="020B0606030504020204" pitchFamily="34" charset="0"/>
                        </a:rPr>
                        <a:t>Triglycerides</a:t>
                      </a:r>
                    </a:p>
                  </a:txBody>
                  <a:tcPr marL="16538" marR="16538" marT="14700" marB="14700">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a:noFill/>
                    </a:lnB>
                    <a:solidFill>
                      <a:srgbClr val="FFFFFF"/>
                    </a:solidFill>
                  </a:tcPr>
                </a:tc>
                <a:tc>
                  <a:txBody>
                    <a:bodyPr/>
                    <a:lstStyle/>
                    <a:p>
                      <a:pPr algn="ctr" fontAlgn="t"/>
                      <a:r>
                        <a:rPr lang="fa-IR" sz="600">
                          <a:effectLst/>
                          <a:latin typeface="Open Sans" panose="020B0606030504020204" pitchFamily="34" charset="0"/>
                        </a:rPr>
                        <a:t>± 16.1%</a:t>
                      </a:r>
                    </a:p>
                    <a:p>
                      <a:pPr algn="ctr" fontAlgn="t"/>
                      <a:r>
                        <a:rPr lang="fa-IR" sz="600">
                          <a:effectLst/>
                          <a:latin typeface="Open Sans" panose="020B0606030504020204" pitchFamily="34" charset="0"/>
                        </a:rPr>
                        <a:t> </a:t>
                      </a:r>
                    </a:p>
                    <a:p>
                      <a:pPr algn="ctr" fontAlgn="t"/>
                      <a:r>
                        <a:rPr lang="fa-IR" sz="600">
                          <a:effectLst/>
                          <a:latin typeface="Open Sans" panose="020B0606030504020204" pitchFamily="34" charset="0"/>
                        </a:rPr>
                        <a:t> </a:t>
                      </a:r>
                    </a:p>
                  </a:txBody>
                  <a:tcPr marL="16538" marR="16538" marT="14700" marB="14700">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a:noFill/>
                    </a:lnB>
                  </a:tcPr>
                </a:tc>
                <a:tc>
                  <a:txBody>
                    <a:bodyPr/>
                    <a:lstStyle/>
                    <a:p>
                      <a:pPr algn="ctr" fontAlgn="t"/>
                      <a:r>
                        <a:rPr lang="fa-IR" sz="600">
                          <a:effectLst/>
                          <a:latin typeface="Open Sans" panose="020B0606030504020204" pitchFamily="34" charset="0"/>
                        </a:rPr>
                        <a:t>± 27.0%</a:t>
                      </a:r>
                    </a:p>
                  </a:txBody>
                  <a:tcPr marL="16538" marR="16538" marT="14700" marB="14700">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a:noFill/>
                    </a:lnB>
                    <a:solidFill>
                      <a:srgbClr val="FFFFFF"/>
                    </a:solidFill>
                  </a:tcPr>
                </a:tc>
                <a:tc>
                  <a:txBody>
                    <a:bodyPr/>
                    <a:lstStyle/>
                    <a:p>
                      <a:pPr algn="ctr" fontAlgn="t"/>
                      <a:r>
                        <a:rPr lang="fa-IR" sz="600">
                          <a:effectLst/>
                          <a:latin typeface="Open Sans" panose="020B0606030504020204" pitchFamily="34" charset="0"/>
                        </a:rPr>
                        <a:t>± 40.5%</a:t>
                      </a:r>
                    </a:p>
                  </a:txBody>
                  <a:tcPr marL="16538" marR="16538" marT="14700" marB="14700">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a:noFill/>
                    </a:lnB>
                  </a:tcPr>
                </a:tc>
                <a:tc>
                  <a:txBody>
                    <a:bodyPr/>
                    <a:lstStyle/>
                    <a:p>
                      <a:pPr algn="ctr" fontAlgn="t"/>
                      <a:r>
                        <a:rPr lang="en-US" sz="600">
                          <a:effectLst/>
                          <a:latin typeface="Open Sans" panose="020B0606030504020204" pitchFamily="34" charset="0"/>
                        </a:rPr>
                        <a:t>± 15% (NCEP)</a:t>
                      </a:r>
                    </a:p>
                  </a:txBody>
                  <a:tcPr marL="16538" marR="16538" marT="14700" marB="14700">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a:noFill/>
                    </a:lnB>
                  </a:tcPr>
                </a:tc>
                <a:tc>
                  <a:txBody>
                    <a:bodyPr/>
                    <a:lstStyle/>
                    <a:p>
                      <a:pPr algn="ctr" fontAlgn="t"/>
                      <a:r>
                        <a:rPr lang="en-US" sz="600">
                          <a:effectLst/>
                          <a:latin typeface="Open Sans" panose="020B0606030504020204" pitchFamily="34" charset="0"/>
                        </a:rPr>
                        <a:t>± 0.20 mmol/L or 12%</a:t>
                      </a:r>
                    </a:p>
                  </a:txBody>
                  <a:tcPr marL="16538" marR="16538" marT="14700" marB="14700">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a:noFill/>
                    </a:lnB>
                  </a:tcPr>
                </a:tc>
                <a:tc>
                  <a:txBody>
                    <a:bodyPr/>
                    <a:lstStyle/>
                    <a:p>
                      <a:pPr algn="ctr" fontAlgn="t"/>
                      <a:r>
                        <a:rPr lang="fa-IR" sz="600">
                          <a:effectLst/>
                          <a:latin typeface="Open Sans" panose="020B0606030504020204" pitchFamily="34" charset="0"/>
                        </a:rPr>
                        <a:t>± 25%</a:t>
                      </a:r>
                    </a:p>
                  </a:txBody>
                  <a:tcPr marL="16538" marR="16538" marT="14700" marB="14700">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a:noFill/>
                    </a:lnB>
                  </a:tcPr>
                </a:tc>
                <a:tc>
                  <a:txBody>
                    <a:bodyPr/>
                    <a:lstStyle/>
                    <a:p>
                      <a:pPr algn="ctr" fontAlgn="t"/>
                      <a:r>
                        <a:rPr lang="fa-IR" sz="600">
                          <a:effectLst/>
                          <a:latin typeface="Open Sans" panose="020B0606030504020204" pitchFamily="34" charset="0"/>
                        </a:rPr>
                        <a:t>± 15%</a:t>
                      </a:r>
                    </a:p>
                  </a:txBody>
                  <a:tcPr marL="16538" marR="16538" marT="14700" marB="14700">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a:noFill/>
                    </a:lnB>
                  </a:tcPr>
                </a:tc>
                <a:tc>
                  <a:txBody>
                    <a:bodyPr/>
                    <a:lstStyle/>
                    <a:p>
                      <a:pPr algn="ctr" fontAlgn="t"/>
                      <a:r>
                        <a:rPr lang="fa-IR" sz="600">
                          <a:effectLst/>
                          <a:latin typeface="Open Sans" panose="020B0606030504020204" pitchFamily="34" charset="0"/>
                        </a:rPr>
                        <a:t>± 16%</a:t>
                      </a:r>
                    </a:p>
                  </a:txBody>
                  <a:tcPr marL="16538" marR="16538" marT="14700" marB="14700">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a:noFill/>
                    </a:lnB>
                  </a:tcPr>
                </a:tc>
                <a:extLst>
                  <a:ext uri="{0D108BD9-81ED-4DB2-BD59-A6C34878D82A}">
                    <a16:rowId xmlns:a16="http://schemas.microsoft.com/office/drawing/2014/main" val="60244875"/>
                  </a:ext>
                </a:extLst>
              </a:tr>
              <a:tr h="685499">
                <a:tc>
                  <a:txBody>
                    <a:bodyPr/>
                    <a:lstStyle/>
                    <a:p>
                      <a:pPr fontAlgn="t"/>
                      <a:r>
                        <a:rPr lang="fa-IR" sz="600">
                          <a:effectLst/>
                          <a:latin typeface="Open Sans" panose="020B0606030504020204" pitchFamily="34" charset="0"/>
                        </a:rPr>
                        <a:t> </a:t>
                      </a:r>
                    </a:p>
                  </a:txBody>
                  <a:tcPr marL="16538" marR="16538" marT="14700" marB="14700">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a:noFill/>
                    </a:lnT>
                    <a:lnB w="9525" cap="flat" cmpd="sng" algn="ctr">
                      <a:solidFill>
                        <a:srgbClr val="000000"/>
                      </a:solidFill>
                      <a:prstDash val="solid"/>
                      <a:round/>
                      <a:headEnd type="none" w="med" len="med"/>
                      <a:tailEnd type="none" w="med" len="med"/>
                    </a:lnB>
                    <a:solidFill>
                      <a:srgbClr val="FFFFFF"/>
                    </a:solidFill>
                  </a:tcPr>
                </a:tc>
                <a:tc>
                  <a:txBody>
                    <a:bodyPr/>
                    <a:lstStyle/>
                    <a:p>
                      <a:pPr algn="ctr" fontAlgn="t"/>
                      <a:r>
                        <a:rPr lang="en-US" sz="600">
                          <a:effectLst/>
                          <a:latin typeface="Open Sans" panose="020B0606030504020204" pitchFamily="34" charset="0"/>
                        </a:rPr>
                        <a:t>(indirect, questionnaire)</a:t>
                      </a:r>
                      <a:r>
                        <a:rPr lang="en-US" sz="600" baseline="30000">
                          <a:effectLst/>
                          <a:latin typeface="Open Sans" panose="020B0606030504020204" pitchFamily="34" charset="0"/>
                        </a:rPr>
                        <a:t>{43}</a:t>
                      </a:r>
                      <a:endParaRPr lang="en-US" sz="600">
                        <a:effectLst/>
                        <a:latin typeface="Open Sans" panose="020B0606030504020204" pitchFamily="34" charset="0"/>
                      </a:endParaRPr>
                    </a:p>
                  </a:txBody>
                  <a:tcPr marL="16538" marR="16538" marT="14700" marB="14700">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a:noFill/>
                    </a:lnT>
                    <a:lnB w="9525" cap="flat" cmpd="sng" algn="ctr">
                      <a:solidFill>
                        <a:srgbClr val="000000"/>
                      </a:solidFill>
                      <a:prstDash val="solid"/>
                      <a:round/>
                      <a:headEnd type="none" w="med" len="med"/>
                      <a:tailEnd type="none" w="med" len="med"/>
                    </a:lnB>
                  </a:tcPr>
                </a:tc>
                <a:tc>
                  <a:txBody>
                    <a:bodyPr/>
                    <a:lstStyle/>
                    <a:p>
                      <a:pPr algn="ctr" fontAlgn="t"/>
                      <a:r>
                        <a:rPr lang="fa-IR" sz="600">
                          <a:effectLst/>
                          <a:latin typeface="Open Sans" panose="020B0606030504020204" pitchFamily="34" charset="0"/>
                        </a:rPr>
                        <a:t> </a:t>
                      </a:r>
                    </a:p>
                  </a:txBody>
                  <a:tcPr marL="16538" marR="16538" marT="14700" marB="14700">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a:noFill/>
                    </a:lnT>
                    <a:lnB w="9525" cap="flat" cmpd="sng" algn="ctr">
                      <a:solidFill>
                        <a:srgbClr val="000000"/>
                      </a:solidFill>
                      <a:prstDash val="solid"/>
                      <a:round/>
                      <a:headEnd type="none" w="med" len="med"/>
                      <a:tailEnd type="none" w="med" len="med"/>
                    </a:lnB>
                    <a:solidFill>
                      <a:srgbClr val="FFFFFF"/>
                    </a:solidFill>
                  </a:tcPr>
                </a:tc>
                <a:tc>
                  <a:txBody>
                    <a:bodyPr/>
                    <a:lstStyle/>
                    <a:p>
                      <a:pPr algn="ctr" fontAlgn="t"/>
                      <a:r>
                        <a:rPr lang="fa-IR" sz="600">
                          <a:effectLst/>
                          <a:latin typeface="Open Sans" panose="020B0606030504020204" pitchFamily="34" charset="0"/>
                        </a:rPr>
                        <a:t> </a:t>
                      </a:r>
                    </a:p>
                  </a:txBody>
                  <a:tcPr marL="16538" marR="16538" marT="14700" marB="14700">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a:noFill/>
                    </a:lnT>
                    <a:lnB w="9525" cap="flat" cmpd="sng" algn="ctr">
                      <a:solidFill>
                        <a:srgbClr val="000000"/>
                      </a:solidFill>
                      <a:prstDash val="solid"/>
                      <a:round/>
                      <a:headEnd type="none" w="med" len="med"/>
                      <a:tailEnd type="none" w="med" len="med"/>
                    </a:lnB>
                  </a:tcPr>
                </a:tc>
                <a:tc>
                  <a:txBody>
                    <a:bodyPr/>
                    <a:lstStyle/>
                    <a:p>
                      <a:pPr algn="ctr" fontAlgn="t"/>
                      <a:r>
                        <a:rPr lang="fa-IR" sz="600">
                          <a:effectLst/>
                          <a:latin typeface="Open Sans" panose="020B0606030504020204" pitchFamily="34" charset="0"/>
                        </a:rPr>
                        <a:t> </a:t>
                      </a:r>
                    </a:p>
                  </a:txBody>
                  <a:tcPr marL="16538" marR="16538" marT="14700" marB="14700">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a:noFill/>
                    </a:lnT>
                    <a:lnB w="9525" cap="flat" cmpd="sng" algn="ctr">
                      <a:solidFill>
                        <a:srgbClr val="000000"/>
                      </a:solidFill>
                      <a:prstDash val="solid"/>
                      <a:round/>
                      <a:headEnd type="none" w="med" len="med"/>
                      <a:tailEnd type="none" w="med" len="med"/>
                    </a:lnB>
                  </a:tcPr>
                </a:tc>
                <a:tc>
                  <a:txBody>
                    <a:bodyPr/>
                    <a:lstStyle/>
                    <a:p>
                      <a:pPr algn="ctr" fontAlgn="t"/>
                      <a:r>
                        <a:rPr lang="fa-IR" sz="600">
                          <a:effectLst/>
                          <a:latin typeface="Open Sans" panose="020B0606030504020204" pitchFamily="34" charset="0"/>
                        </a:rPr>
                        <a:t> </a:t>
                      </a:r>
                    </a:p>
                  </a:txBody>
                  <a:tcPr marL="16538" marR="16538" marT="14700" marB="14700">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a:noFill/>
                    </a:lnT>
                    <a:lnB w="9525" cap="flat" cmpd="sng" algn="ctr">
                      <a:solidFill>
                        <a:srgbClr val="000000"/>
                      </a:solidFill>
                      <a:prstDash val="solid"/>
                      <a:round/>
                      <a:headEnd type="none" w="med" len="med"/>
                      <a:tailEnd type="none" w="med" len="med"/>
                    </a:lnB>
                  </a:tcPr>
                </a:tc>
                <a:tc>
                  <a:txBody>
                    <a:bodyPr/>
                    <a:lstStyle/>
                    <a:p>
                      <a:pPr algn="ctr" fontAlgn="t"/>
                      <a:r>
                        <a:rPr lang="fa-IR" sz="600">
                          <a:effectLst/>
                          <a:latin typeface="Open Sans" panose="020B0606030504020204" pitchFamily="34" charset="0"/>
                        </a:rPr>
                        <a:t> </a:t>
                      </a:r>
                    </a:p>
                  </a:txBody>
                  <a:tcPr marL="16538" marR="16538" marT="14700" marB="14700">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a:noFill/>
                    </a:lnT>
                    <a:lnB w="9525" cap="flat" cmpd="sng" algn="ctr">
                      <a:solidFill>
                        <a:srgbClr val="000000"/>
                      </a:solidFill>
                      <a:prstDash val="solid"/>
                      <a:round/>
                      <a:headEnd type="none" w="med" len="med"/>
                      <a:tailEnd type="none" w="med" len="med"/>
                    </a:lnB>
                  </a:tcPr>
                </a:tc>
                <a:tc>
                  <a:txBody>
                    <a:bodyPr/>
                    <a:lstStyle/>
                    <a:p>
                      <a:pPr algn="ctr" fontAlgn="t"/>
                      <a:r>
                        <a:rPr lang="fa-IR" sz="600">
                          <a:effectLst/>
                          <a:latin typeface="Open Sans" panose="020B0606030504020204" pitchFamily="34" charset="0"/>
                        </a:rPr>
                        <a:t> </a:t>
                      </a:r>
                    </a:p>
                  </a:txBody>
                  <a:tcPr marL="16538" marR="16538" marT="14700" marB="14700">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a:noFill/>
                    </a:lnT>
                    <a:lnB w="9525" cap="flat" cmpd="sng" algn="ctr">
                      <a:solidFill>
                        <a:srgbClr val="000000"/>
                      </a:solidFill>
                      <a:prstDash val="solid"/>
                      <a:round/>
                      <a:headEnd type="none" w="med" len="med"/>
                      <a:tailEnd type="none" w="med" len="med"/>
                    </a:lnB>
                  </a:tcPr>
                </a:tc>
                <a:tc>
                  <a:txBody>
                    <a:bodyPr/>
                    <a:lstStyle/>
                    <a:p>
                      <a:pPr algn="ctr" fontAlgn="t"/>
                      <a:r>
                        <a:rPr lang="fa-IR" sz="600" dirty="0">
                          <a:effectLst/>
                          <a:latin typeface="Open Sans" panose="020B0606030504020204" pitchFamily="34" charset="0"/>
                        </a:rPr>
                        <a:t> </a:t>
                      </a:r>
                    </a:p>
                  </a:txBody>
                  <a:tcPr marL="16538" marR="16538" marT="14700" marB="14700">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a:noFill/>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434225172"/>
                  </a:ext>
                </a:extLst>
              </a:tr>
            </a:tbl>
          </a:graphicData>
        </a:graphic>
      </p:graphicFrame>
    </p:spTree>
    <p:extLst>
      <p:ext uri="{BB962C8B-B14F-4D97-AF65-F5344CB8AC3E}">
        <p14:creationId xmlns:p14="http://schemas.microsoft.com/office/powerpoint/2010/main" val="3577746297"/>
      </p:ext>
    </p:extLst>
  </p:cSld>
  <p:clrMapOvr>
    <a:masterClrMapping/>
  </p:clrMapOvr>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7E03860-9E6D-4DFC-AE54-EE284EA07AAD}"/>
              </a:ext>
            </a:extLst>
          </p:cNvPr>
          <p:cNvSpPr txBox="1"/>
          <p:nvPr/>
        </p:nvSpPr>
        <p:spPr>
          <a:xfrm>
            <a:off x="1547664" y="620688"/>
            <a:ext cx="4572000" cy="2031325"/>
          </a:xfrm>
          <a:prstGeom prst="rect">
            <a:avLst/>
          </a:prstGeom>
          <a:noFill/>
        </p:spPr>
        <p:txBody>
          <a:bodyPr wrap="square">
            <a:spAutoFit/>
          </a:bodyPr>
          <a:lstStyle/>
          <a:p>
            <a:r>
              <a:rPr lang="en-US" b="1" dirty="0">
                <a:solidFill>
                  <a:srgbClr val="FF0000"/>
                </a:solidFill>
              </a:rPr>
              <a:t>EP31 (Outcome-base APS)</a:t>
            </a:r>
          </a:p>
          <a:p>
            <a:endParaRPr lang="en-US" dirty="0">
              <a:solidFill>
                <a:srgbClr val="FF0000"/>
              </a:solidFill>
            </a:endParaRPr>
          </a:p>
          <a:p>
            <a:r>
              <a:rPr lang="en-US" dirty="0"/>
              <a:t>These can be direct outcome studies, which </a:t>
            </a:r>
            <a:r>
              <a:rPr lang="en-US" dirty="0">
                <a:highlight>
                  <a:srgbClr val="FFFF00"/>
                </a:highlight>
              </a:rPr>
              <a:t>quantitatively assess </a:t>
            </a:r>
            <a:r>
              <a:rPr lang="en-US" dirty="0"/>
              <a:t>the effect of analytical performance on clinical outcomes, or indirect studies that </a:t>
            </a:r>
            <a:r>
              <a:rPr lang="en-US" dirty="0">
                <a:highlight>
                  <a:srgbClr val="FFFF00"/>
                </a:highlight>
              </a:rPr>
              <a:t>subjectively</a:t>
            </a:r>
            <a:r>
              <a:rPr lang="en-US" dirty="0"/>
              <a:t> assess the effect on classification or management decisions.</a:t>
            </a:r>
            <a:endParaRPr lang="fa-IR" dirty="0"/>
          </a:p>
        </p:txBody>
      </p:sp>
      <p:sp>
        <p:nvSpPr>
          <p:cNvPr id="5" name="TextBox 4">
            <a:extLst>
              <a:ext uri="{FF2B5EF4-FFF2-40B4-BE49-F238E27FC236}">
                <a16:creationId xmlns:a16="http://schemas.microsoft.com/office/drawing/2014/main" id="{030F5C5C-47A8-4D1C-B0D9-B8A962A60785}"/>
              </a:ext>
            </a:extLst>
          </p:cNvPr>
          <p:cNvSpPr txBox="1"/>
          <p:nvPr/>
        </p:nvSpPr>
        <p:spPr>
          <a:xfrm>
            <a:off x="1547664" y="2652013"/>
            <a:ext cx="4572000" cy="1754326"/>
          </a:xfrm>
          <a:prstGeom prst="rect">
            <a:avLst/>
          </a:prstGeom>
          <a:noFill/>
        </p:spPr>
        <p:txBody>
          <a:bodyPr wrap="square">
            <a:spAutoFit/>
          </a:bodyPr>
          <a:lstStyle/>
          <a:p>
            <a:r>
              <a:rPr lang="en-US" dirty="0"/>
              <a:t>In summary, deriving ATE from clinical outcomes is only applicable in situations where the links between the test results, medical decisions, and health outcomes are clearly defined and </a:t>
            </a:r>
            <a:r>
              <a:rPr lang="en-US" dirty="0">
                <a:highlight>
                  <a:srgbClr val="FFFF00"/>
                </a:highlight>
              </a:rPr>
              <a:t>measurable</a:t>
            </a:r>
            <a:r>
              <a:rPr lang="en-US" dirty="0"/>
              <a:t> (</a:t>
            </a:r>
            <a:r>
              <a:rPr lang="en-US" dirty="0" err="1"/>
              <a:t>eg</a:t>
            </a:r>
            <a:r>
              <a:rPr lang="en-US" dirty="0"/>
              <a:t>, hemoglobin A1c (HbA1c), troponin, cholesterol).</a:t>
            </a:r>
            <a:endParaRPr lang="fa-IR" dirty="0"/>
          </a:p>
        </p:txBody>
      </p:sp>
      <p:sp>
        <p:nvSpPr>
          <p:cNvPr id="7" name="TextBox 6">
            <a:extLst>
              <a:ext uri="{FF2B5EF4-FFF2-40B4-BE49-F238E27FC236}">
                <a16:creationId xmlns:a16="http://schemas.microsoft.com/office/drawing/2014/main" id="{05853DA4-51A8-4DF4-801D-51DF216BF32D}"/>
              </a:ext>
            </a:extLst>
          </p:cNvPr>
          <p:cNvSpPr txBox="1"/>
          <p:nvPr/>
        </p:nvSpPr>
        <p:spPr>
          <a:xfrm>
            <a:off x="1763688" y="4594912"/>
            <a:ext cx="4572000" cy="1754326"/>
          </a:xfrm>
          <a:prstGeom prst="rect">
            <a:avLst/>
          </a:prstGeom>
          <a:noFill/>
        </p:spPr>
        <p:txBody>
          <a:bodyPr wrap="square">
            <a:spAutoFit/>
          </a:bodyPr>
          <a:lstStyle/>
          <a:p>
            <a:r>
              <a:rPr lang="en-US" dirty="0">
                <a:highlight>
                  <a:srgbClr val="FFFF00"/>
                </a:highlight>
              </a:rPr>
              <a:t>The authors are unaware of any studies </a:t>
            </a:r>
            <a:r>
              <a:rPr lang="en-US" dirty="0"/>
              <a:t>that have had an </a:t>
            </a:r>
            <a:r>
              <a:rPr lang="en-US" i="1" dirty="0"/>
              <a:t>a</a:t>
            </a:r>
            <a:r>
              <a:rPr lang="en-US" dirty="0"/>
              <a:t> </a:t>
            </a:r>
            <a:r>
              <a:rPr lang="en-US" i="1" dirty="0"/>
              <a:t>priori</a:t>
            </a:r>
            <a:r>
              <a:rPr lang="en-US" dirty="0"/>
              <a:t> objective of directly comparing outcomes in patients who are subjected to the same laboratory test or measurement method with varying analytical performance.</a:t>
            </a:r>
            <a:endParaRPr lang="fa-IR" dirty="0"/>
          </a:p>
        </p:txBody>
      </p:sp>
    </p:spTree>
    <p:extLst>
      <p:ext uri="{BB962C8B-B14F-4D97-AF65-F5344CB8AC3E}">
        <p14:creationId xmlns:p14="http://schemas.microsoft.com/office/powerpoint/2010/main" val="3906323578"/>
      </p:ext>
    </p:extLst>
  </p:cSld>
  <p:clrMapOvr>
    <a:masterClrMapping/>
  </p:clrMapOvr>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7B7B0FB-0785-4CE2-81C7-2CDC8503DDA0}"/>
              </a:ext>
            </a:extLst>
          </p:cNvPr>
          <p:cNvSpPr txBox="1"/>
          <p:nvPr/>
        </p:nvSpPr>
        <p:spPr>
          <a:xfrm>
            <a:off x="2286000" y="335846"/>
            <a:ext cx="4572000" cy="6186309"/>
          </a:xfrm>
          <a:prstGeom prst="rect">
            <a:avLst/>
          </a:prstGeom>
          <a:noFill/>
        </p:spPr>
        <p:txBody>
          <a:bodyPr wrap="square">
            <a:spAutoFit/>
          </a:bodyPr>
          <a:lstStyle/>
          <a:p>
            <a:r>
              <a:rPr lang="en-US" dirty="0"/>
              <a:t>An example of an examination with clinical outcomes–based data that can be used to make comparability recommendations is the use of the HbA1c examination for monitoring an individual’s diabetes control. The Diabetes Control and Complications Trial on Clinical Outcomes Related to HbA1c indicated that an HbA1c of 64 mmol/mol (8.0% NGSP) has a poorer clinical outcome compared to an HbA1c of 53 mmol/mol (7.0% NGSP) and should therefore be accompanied by a change in patient management. ATE between methods should be kept to below ± 11 mmol/mol (1.0% NGSP), so a patient with a poor clinical outcome (HbA1c ≥ 64 mmol/mol) cannot be misclassified as a well-controlled diabetic (HbA1c ≤ 53 mmol/mol). In percentage terms, 64 mmol/L ± 11 mmol/L is equivalent to ATE ± 17.2%. As ATE includes both imprecision and bias, when both measurement systems have low imprecision, some bias between methods can be tolerated.</a:t>
            </a:r>
            <a:endParaRPr lang="fa-IR" dirty="0"/>
          </a:p>
        </p:txBody>
      </p:sp>
    </p:spTree>
    <p:extLst>
      <p:ext uri="{BB962C8B-B14F-4D97-AF65-F5344CB8AC3E}">
        <p14:creationId xmlns:p14="http://schemas.microsoft.com/office/powerpoint/2010/main" val="1771396861"/>
      </p:ext>
    </p:extLst>
  </p:cSld>
  <p:clrMapOvr>
    <a:masterClrMapping/>
  </p:clrMapOvr>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A35C6DD-6388-4238-BF28-B635B844760B}"/>
              </a:ext>
            </a:extLst>
          </p:cNvPr>
          <p:cNvSpPr txBox="1"/>
          <p:nvPr/>
        </p:nvSpPr>
        <p:spPr>
          <a:xfrm>
            <a:off x="2286000" y="1997839"/>
            <a:ext cx="4572000" cy="2862322"/>
          </a:xfrm>
          <a:prstGeom prst="rect">
            <a:avLst/>
          </a:prstGeom>
          <a:noFill/>
        </p:spPr>
        <p:txBody>
          <a:bodyPr wrap="square">
            <a:spAutoFit/>
          </a:bodyPr>
          <a:lstStyle/>
          <a:p>
            <a:r>
              <a:rPr lang="en-US" b="1" dirty="0"/>
              <a:t>NOTE:</a:t>
            </a:r>
            <a:r>
              <a:rPr lang="en-US" dirty="0"/>
              <a:t> the risk of patient harm when the clinical outcome approach is used is highest in the region of the medical decision limits. Values away from medical decision limits will not necessarily be associated with a change in patient management, thereby not placing the patient at increased risk of harm.</a:t>
            </a:r>
            <a:r>
              <a:rPr lang="en-US" baseline="30000" dirty="0"/>
              <a:t>{25}</a:t>
            </a:r>
            <a:r>
              <a:rPr lang="en-US" dirty="0"/>
              <a:t> Therefore, the acceptance criteria established at medical decision limits will be the most stringent criteria.</a:t>
            </a:r>
            <a:endParaRPr lang="fa-IR" dirty="0"/>
          </a:p>
        </p:txBody>
      </p:sp>
    </p:spTree>
    <p:extLst>
      <p:ext uri="{BB962C8B-B14F-4D97-AF65-F5344CB8AC3E}">
        <p14:creationId xmlns:p14="http://schemas.microsoft.com/office/powerpoint/2010/main" val="1494623942"/>
      </p:ext>
    </p:extLst>
  </p:cSld>
  <p:clrMapOvr>
    <a:masterClrMapping/>
  </p:clrMapOvr>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5A3F3EE-63A6-4968-AC29-9695AC3A4595}"/>
              </a:ext>
            </a:extLst>
          </p:cNvPr>
          <p:cNvSpPr txBox="1"/>
          <p:nvPr/>
        </p:nvSpPr>
        <p:spPr>
          <a:xfrm>
            <a:off x="467544" y="1124744"/>
            <a:ext cx="7816619" cy="3139321"/>
          </a:xfrm>
          <a:prstGeom prst="rect">
            <a:avLst/>
          </a:prstGeom>
          <a:noFill/>
        </p:spPr>
        <p:txBody>
          <a:bodyPr wrap="square">
            <a:spAutoFit/>
          </a:bodyPr>
          <a:lstStyle/>
          <a:p>
            <a:r>
              <a:rPr lang="en-US" b="1" dirty="0"/>
              <a:t>Physician Survey of Patient Management Decisions</a:t>
            </a:r>
          </a:p>
          <a:p>
            <a:endParaRPr lang="en-US" b="1" dirty="0"/>
          </a:p>
          <a:p>
            <a:r>
              <a:rPr lang="en-US" dirty="0"/>
              <a:t>An alternative approach is to survey clinicians by questionnaire to determine their subjective expectations of analytical quality that would give them confidence in managing patients. The goal is a clinical consensus of the magnitude of change in an individual patient’s results that would result in a change in clinical management. The advantage of this approach is that it is based on clinical experience and therefore is acceptable to clinicians. The disadvantages of the approach are that clinicians’ expectations can be based on prevailing standards of analytical comparability. Another disadvantage is that the method necessitates a rigorous methodology to define the clinical scenario and its analytical correlate.</a:t>
            </a:r>
            <a:endParaRPr lang="fa-IR" dirty="0"/>
          </a:p>
        </p:txBody>
      </p:sp>
    </p:spTree>
    <p:extLst>
      <p:ext uri="{BB962C8B-B14F-4D97-AF65-F5344CB8AC3E}">
        <p14:creationId xmlns:p14="http://schemas.microsoft.com/office/powerpoint/2010/main" val="3361279492"/>
      </p:ext>
    </p:extLst>
  </p:cSld>
  <p:clrMapOvr>
    <a:masterClrMapping/>
  </p:clrMapOvr>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2115D6B-548E-4A01-AFEE-0BA6A3273889}"/>
              </a:ext>
            </a:extLst>
          </p:cNvPr>
          <p:cNvSpPr txBox="1"/>
          <p:nvPr/>
        </p:nvSpPr>
        <p:spPr>
          <a:xfrm>
            <a:off x="107504" y="0"/>
            <a:ext cx="9036496" cy="4524315"/>
          </a:xfrm>
          <a:prstGeom prst="rect">
            <a:avLst/>
          </a:prstGeom>
          <a:noFill/>
        </p:spPr>
        <p:txBody>
          <a:bodyPr wrap="square">
            <a:spAutoFit/>
          </a:bodyPr>
          <a:lstStyle/>
          <a:p>
            <a:r>
              <a:rPr lang="en-US" dirty="0"/>
              <a:t>5.1.2.3 Assessment of Clinical Outcome by Simulation.</a:t>
            </a:r>
          </a:p>
          <a:p>
            <a:endParaRPr lang="en-US" dirty="0"/>
          </a:p>
          <a:p>
            <a:r>
              <a:rPr lang="en-US" dirty="0"/>
              <a:t>Another indirect statistical approach is to take a real-world dataset and explore the effect of increasing bias or imprecision on the classification of patients. A high bias for HbA1c can result in either a falsely higher rate for diagnosis of diabetes or a higher rate of classification of patients as having poor diabetic control. Strengths and weaknesses of assessment of clinical outcomes by simulation include:</a:t>
            </a:r>
            <a:endParaRPr lang="en-US" b="1" dirty="0"/>
          </a:p>
          <a:p>
            <a:endParaRPr lang="en-US" b="1" dirty="0"/>
          </a:p>
          <a:p>
            <a:r>
              <a:rPr lang="en-US" dirty="0"/>
              <a:t>The strength of this approach is that it uses real-world data.</a:t>
            </a:r>
          </a:p>
          <a:p>
            <a:endParaRPr lang="en-US" dirty="0"/>
          </a:p>
          <a:p>
            <a:r>
              <a:rPr lang="en-US" dirty="0"/>
              <a:t>A weakness is the uncertain effect of an unexpected bias on medical decision making, especially when medical decision making is not dependent on a single analytical result.</a:t>
            </a:r>
          </a:p>
          <a:p>
            <a:endParaRPr lang="en-US" dirty="0"/>
          </a:p>
          <a:p>
            <a:r>
              <a:rPr lang="en-US" dirty="0"/>
              <a:t>Another weakness is that the relationship between bias and changes in classification might not be linear, but exponential, and the clinical and economic effects can be even more difficult to define.</a:t>
            </a:r>
            <a:endParaRPr lang="fa-IR" b="1" dirty="0"/>
          </a:p>
        </p:txBody>
      </p:sp>
    </p:spTree>
    <p:extLst>
      <p:ext uri="{BB962C8B-B14F-4D97-AF65-F5344CB8AC3E}">
        <p14:creationId xmlns:p14="http://schemas.microsoft.com/office/powerpoint/2010/main" val="1706624096"/>
      </p:ext>
    </p:extLst>
  </p:cSld>
  <p:clrMapOvr>
    <a:masterClrMapping/>
  </p:clrMapOvr>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61A980B-0419-4198-8CC9-739B504B359E}"/>
              </a:ext>
            </a:extLst>
          </p:cNvPr>
          <p:cNvSpPr txBox="1"/>
          <p:nvPr/>
        </p:nvSpPr>
        <p:spPr>
          <a:xfrm>
            <a:off x="0" y="0"/>
            <a:ext cx="9144000" cy="5355312"/>
          </a:xfrm>
          <a:prstGeom prst="rect">
            <a:avLst/>
          </a:prstGeom>
          <a:noFill/>
        </p:spPr>
        <p:txBody>
          <a:bodyPr wrap="square">
            <a:spAutoFit/>
          </a:bodyPr>
          <a:lstStyle/>
          <a:p>
            <a:r>
              <a:rPr lang="en-US" b="1" dirty="0"/>
              <a:t>Example 5.1.2.3 Indirect Simulation</a:t>
            </a:r>
          </a:p>
          <a:p>
            <a:endParaRPr lang="en-US" b="1" dirty="0"/>
          </a:p>
          <a:p>
            <a:r>
              <a:rPr lang="en-US" dirty="0"/>
              <a:t>In a study using health survey data as the basis for simulation modeling for HbA1c (NGSP), analytical imprecision was determined to be CV</a:t>
            </a:r>
            <a:r>
              <a:rPr lang="en-US" baseline="-25000" dirty="0"/>
              <a:t>A</a:t>
            </a:r>
            <a:r>
              <a:rPr lang="en-US" dirty="0"/>
              <a:t> = 2.0%,</a:t>
            </a:r>
          </a:p>
          <a:p>
            <a:endParaRPr lang="en-US" dirty="0"/>
          </a:p>
          <a:p>
            <a:r>
              <a:rPr lang="en-US" dirty="0"/>
              <a:t>With a positive bias of + 2.5%, 6.8% of prediabetics were classified as diabetic.</a:t>
            </a:r>
          </a:p>
          <a:p>
            <a:endParaRPr lang="en-US" dirty="0"/>
          </a:p>
          <a:p>
            <a:r>
              <a:rPr lang="en-US" dirty="0"/>
              <a:t>With a negative bias - 3.0%, 25.1% of diabetics were classified as prediabetic.</a:t>
            </a:r>
          </a:p>
          <a:p>
            <a:endParaRPr lang="en-US" dirty="0"/>
          </a:p>
          <a:p>
            <a:r>
              <a:rPr lang="en-US" dirty="0"/>
              <a:t>When an analytical imprecision of CV</a:t>
            </a:r>
            <a:r>
              <a:rPr lang="en-US" baseline="-25000" dirty="0"/>
              <a:t>A</a:t>
            </a:r>
            <a:r>
              <a:rPr lang="en-US" dirty="0"/>
              <a:t> = 3.0% was used, the same positive and negative biases led to:</a:t>
            </a:r>
          </a:p>
          <a:p>
            <a:endParaRPr lang="en-US" dirty="0"/>
          </a:p>
          <a:p>
            <a:r>
              <a:rPr lang="en-US" dirty="0"/>
              <a:t>9.7% prediabetics classified as diabetics or</a:t>
            </a:r>
          </a:p>
          <a:p>
            <a:endParaRPr lang="en-US" dirty="0"/>
          </a:p>
          <a:p>
            <a:r>
              <a:rPr lang="en-US" dirty="0"/>
              <a:t>24.9% diabetics classified as prediabetics, respectively.</a:t>
            </a:r>
          </a:p>
          <a:p>
            <a:endParaRPr lang="en-US" dirty="0"/>
          </a:p>
          <a:p>
            <a:r>
              <a:rPr lang="en-US" dirty="0"/>
              <a:t>If, for example, the latter scenario was deemed clinically tolerable, misclassifications of the ATE could be estimated as up to 8.0% (</a:t>
            </a:r>
            <a:r>
              <a:rPr lang="en-US" dirty="0" err="1"/>
              <a:t>ie</a:t>
            </a:r>
            <a:r>
              <a:rPr lang="en-US" dirty="0"/>
              <a:t>, 1.65 CV</a:t>
            </a:r>
            <a:r>
              <a:rPr lang="en-US" baseline="-25000" dirty="0"/>
              <a:t>A</a:t>
            </a:r>
            <a:r>
              <a:rPr lang="en-US" dirty="0"/>
              <a:t> + Bias).</a:t>
            </a:r>
          </a:p>
          <a:p>
            <a:endParaRPr lang="fa-IR" dirty="0"/>
          </a:p>
        </p:txBody>
      </p:sp>
    </p:spTree>
    <p:extLst>
      <p:ext uri="{BB962C8B-B14F-4D97-AF65-F5344CB8AC3E}">
        <p14:creationId xmlns:p14="http://schemas.microsoft.com/office/powerpoint/2010/main" val="3614465606"/>
      </p:ext>
    </p:extLst>
  </p:cSld>
  <p:clrMapOvr>
    <a:masterClrMapping/>
  </p:clrMapOvr>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50137A5-E74D-4567-96D3-4D5907FCAB8D}"/>
              </a:ext>
            </a:extLst>
          </p:cNvPr>
          <p:cNvSpPr txBox="1"/>
          <p:nvPr/>
        </p:nvSpPr>
        <p:spPr>
          <a:xfrm>
            <a:off x="0" y="811"/>
            <a:ext cx="9144000" cy="5909310"/>
          </a:xfrm>
          <a:prstGeom prst="rect">
            <a:avLst/>
          </a:prstGeom>
          <a:noFill/>
        </p:spPr>
        <p:txBody>
          <a:bodyPr wrap="square">
            <a:spAutoFit/>
          </a:bodyPr>
          <a:lstStyle/>
          <a:p>
            <a:r>
              <a:rPr lang="en-US" b="1" dirty="0"/>
              <a:t>5.2 Evaluation of Comparability Based on Biological Variation</a:t>
            </a:r>
          </a:p>
          <a:p>
            <a:endParaRPr lang="en-US" b="1" dirty="0"/>
          </a:p>
          <a:p>
            <a:r>
              <a:rPr lang="en-US" b="1" dirty="0"/>
              <a:t>S</a:t>
            </a:r>
            <a:r>
              <a:rPr lang="en-US" dirty="0"/>
              <a:t>trengths and weaknesses of evaluation of comparability based on BV include:</a:t>
            </a:r>
            <a:endParaRPr lang="en-US" b="1" dirty="0"/>
          </a:p>
          <a:p>
            <a:endParaRPr lang="en-US" b="1" dirty="0"/>
          </a:p>
          <a:p>
            <a:r>
              <a:rPr lang="en-US" dirty="0"/>
              <a:t>• The strength of the BV approach is that it uses a defined statistical approach, uses measurable BV parameters, and considers the effect of measurement error on clinical interpretation of results.</a:t>
            </a:r>
            <a:endParaRPr lang="en-US" b="1" dirty="0"/>
          </a:p>
          <a:p>
            <a:endParaRPr lang="en-US" b="1" dirty="0"/>
          </a:p>
          <a:p>
            <a:r>
              <a:rPr lang="en-US" dirty="0"/>
              <a:t>• An additional strength is that a quality-based resource for BV data is provided through the European Federation of Clinical Chemistry and Laboratory Medicine (EFLM) website for most routine measurands (see Additional Resources).</a:t>
            </a:r>
            <a:endParaRPr lang="en-US" b="1" dirty="0"/>
          </a:p>
          <a:p>
            <a:endParaRPr lang="en-US" b="1" dirty="0"/>
          </a:p>
          <a:p>
            <a:r>
              <a:rPr lang="en-US" dirty="0"/>
              <a:t>• The weaknesses of this approach include that it is not based on clinical outcomes, and the necessary parameters for the calculations are not available for all measurands. There are some other procedures based on data mining that are being developed to overcome these limitations and can provide alternative estimates of BV by indirect methods.</a:t>
            </a:r>
            <a:endParaRPr lang="en-US" b="1" dirty="0"/>
          </a:p>
          <a:p>
            <a:endParaRPr lang="en-US" b="1" dirty="0"/>
          </a:p>
          <a:p>
            <a:r>
              <a:rPr lang="en-US" dirty="0"/>
              <a:t>• An additional weakness is that the analytical performance of currently available methods might be insufficient to meet the ATE defined by the BV approach for several common measurands (</a:t>
            </a:r>
            <a:r>
              <a:rPr lang="en-US" dirty="0" err="1"/>
              <a:t>eg</a:t>
            </a:r>
            <a:r>
              <a:rPr lang="en-US" dirty="0"/>
              <a:t>, serum/plasma sodium and calcium measurements).</a:t>
            </a:r>
            <a:endParaRPr lang="en-US" b="1" dirty="0"/>
          </a:p>
          <a:p>
            <a:endParaRPr lang="fa-IR" dirty="0"/>
          </a:p>
        </p:txBody>
      </p:sp>
    </p:spTree>
    <p:extLst>
      <p:ext uri="{BB962C8B-B14F-4D97-AF65-F5344CB8AC3E}">
        <p14:creationId xmlns:p14="http://schemas.microsoft.com/office/powerpoint/2010/main" val="927213315"/>
      </p:ext>
    </p:extLst>
  </p:cSld>
  <p:clrMapOvr>
    <a:masterClrMapping/>
  </p:clrMapOvr>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5E9F327-4BCB-450E-A5B0-7904459C6DD9}"/>
              </a:ext>
            </a:extLst>
          </p:cNvPr>
          <p:cNvSpPr txBox="1"/>
          <p:nvPr/>
        </p:nvSpPr>
        <p:spPr>
          <a:xfrm>
            <a:off x="512676" y="188640"/>
            <a:ext cx="8118648" cy="369332"/>
          </a:xfrm>
          <a:prstGeom prst="rect">
            <a:avLst/>
          </a:prstGeom>
          <a:noFill/>
        </p:spPr>
        <p:txBody>
          <a:bodyPr wrap="square">
            <a:spAutoFit/>
          </a:bodyPr>
          <a:lstStyle/>
          <a:p>
            <a:r>
              <a:rPr lang="en-AU" b="1"/>
              <a:t>Evaluation of Analytical Performance Based on the State-of-the-Art</a:t>
            </a:r>
            <a:endParaRPr lang="fa-IR" dirty="0"/>
          </a:p>
        </p:txBody>
      </p:sp>
      <p:sp>
        <p:nvSpPr>
          <p:cNvPr id="5" name="TextBox 4">
            <a:extLst>
              <a:ext uri="{FF2B5EF4-FFF2-40B4-BE49-F238E27FC236}">
                <a16:creationId xmlns:a16="http://schemas.microsoft.com/office/drawing/2014/main" id="{C88027E6-905F-46A0-8A5B-CDBB4CC6D749}"/>
              </a:ext>
            </a:extLst>
          </p:cNvPr>
          <p:cNvSpPr txBox="1"/>
          <p:nvPr/>
        </p:nvSpPr>
        <p:spPr>
          <a:xfrm>
            <a:off x="0" y="899211"/>
            <a:ext cx="9144000" cy="3416320"/>
          </a:xfrm>
          <a:prstGeom prst="rect">
            <a:avLst/>
          </a:prstGeom>
          <a:noFill/>
        </p:spPr>
        <p:txBody>
          <a:bodyPr wrap="square">
            <a:spAutoFit/>
          </a:bodyPr>
          <a:lstStyle/>
          <a:p>
            <a:r>
              <a:rPr lang="en-AU" dirty="0"/>
              <a:t>In this approach, performance that is “state-of-the-art” (comparable to peers) is classified as acceptable. Biases between measurement systems that are within the usual interval of differences observed for similar measurement systems are defined as acceptable, because the industry and profession already accept those differences existing between laboratories and measurement systems.</a:t>
            </a:r>
          </a:p>
          <a:p>
            <a:endParaRPr lang="en-AU" dirty="0"/>
          </a:p>
          <a:p>
            <a:r>
              <a:rPr lang="en-AU" sz="1800" dirty="0">
                <a:effectLst/>
                <a:latin typeface="Symbol" panose="05050102010706020507" pitchFamily="18" charset="2"/>
                <a:ea typeface="Calibri" panose="020F0502020204030204" pitchFamily="34" charset="0"/>
                <a:cs typeface="Arial" panose="020B0604020202020204" pitchFamily="34" charset="0"/>
              </a:rPr>
              <a:t> </a:t>
            </a:r>
            <a:r>
              <a:rPr lang="en-AU" sz="1800" dirty="0">
                <a:effectLst/>
                <a:latin typeface="Calibri" panose="020F0502020204030204" pitchFamily="34" charset="0"/>
                <a:ea typeface="Calibri" panose="020F0502020204030204" pitchFamily="34" charset="0"/>
                <a:cs typeface="Arial" panose="020B0604020202020204" pitchFamily="34" charset="0"/>
              </a:rPr>
              <a:t>The approach’s weakness is that large differences can be tolerated in PT/EQA programs, and some can be due to matrix errors. There is also no assessment made of the possible differences in clinical interpretation that could result from the differences observed. Similarly, differences between laboratories can be corrected for by differences in reference intervals and decision limits that are not evident in results from PT/EQA programs.</a:t>
            </a:r>
            <a:endParaRPr lang="en-US" sz="1800" dirty="0">
              <a:effectLst/>
              <a:latin typeface="Calibri" panose="020F0502020204030204" pitchFamily="34" charset="0"/>
              <a:ea typeface="Calibri" panose="020F0502020204030204" pitchFamily="34" charset="0"/>
              <a:cs typeface="Arial" panose="020B0604020202020204" pitchFamily="34" charset="0"/>
            </a:endParaRPr>
          </a:p>
          <a:p>
            <a:endParaRPr lang="fa-IR" dirty="0"/>
          </a:p>
        </p:txBody>
      </p:sp>
      <p:sp>
        <p:nvSpPr>
          <p:cNvPr id="9" name="TextBox 8">
            <a:extLst>
              <a:ext uri="{FF2B5EF4-FFF2-40B4-BE49-F238E27FC236}">
                <a16:creationId xmlns:a16="http://schemas.microsoft.com/office/drawing/2014/main" id="{5D522D3B-3496-4409-8DFF-518D9CF0A246}"/>
              </a:ext>
            </a:extLst>
          </p:cNvPr>
          <p:cNvSpPr txBox="1"/>
          <p:nvPr/>
        </p:nvSpPr>
        <p:spPr>
          <a:xfrm>
            <a:off x="0" y="4343624"/>
            <a:ext cx="9144000" cy="1477328"/>
          </a:xfrm>
          <a:prstGeom prst="rect">
            <a:avLst/>
          </a:prstGeom>
          <a:noFill/>
        </p:spPr>
        <p:txBody>
          <a:bodyPr wrap="square">
            <a:spAutoFit/>
          </a:bodyPr>
          <a:lstStyle/>
          <a:p>
            <a:r>
              <a:rPr lang="en-AU" b="1" dirty="0"/>
              <a:t>EXAAMPLE (NGSP)</a:t>
            </a:r>
          </a:p>
          <a:p>
            <a:endParaRPr lang="en-AU" b="1" dirty="0"/>
          </a:p>
          <a:p>
            <a:r>
              <a:rPr lang="en-AU" dirty="0"/>
              <a:t>NGSP has witnessed improving agreement between laboratories for HbA1c and publications have shown that at least 90% of laboratories can report within ± 5% agreement</a:t>
            </a:r>
            <a:r>
              <a:rPr lang="en-AU" baseline="30000" dirty="0"/>
              <a:t>{29}</a:t>
            </a:r>
            <a:r>
              <a:rPr lang="en-AU" dirty="0"/>
              <a:t> and these are consistent with current guidelines that recommend an interlaboratory CV</a:t>
            </a:r>
            <a:r>
              <a:rPr lang="en-AU" baseline="-25000" dirty="0"/>
              <a:t>A</a:t>
            </a:r>
            <a:r>
              <a:rPr lang="en-AU" dirty="0"/>
              <a:t> of 2.5% (NGSP)</a:t>
            </a:r>
            <a:endParaRPr lang="fa-IR" dirty="0"/>
          </a:p>
        </p:txBody>
      </p:sp>
    </p:spTree>
    <p:extLst>
      <p:ext uri="{BB962C8B-B14F-4D97-AF65-F5344CB8AC3E}">
        <p14:creationId xmlns:p14="http://schemas.microsoft.com/office/powerpoint/2010/main" val="836929900"/>
      </p:ext>
    </p:extLst>
  </p:cSld>
  <p:clrMapOvr>
    <a:masterClrMapping/>
  </p:clrMapOvr>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1B703DF-60E6-47F7-9D8E-0D8C7E96B912}"/>
              </a:ext>
            </a:extLst>
          </p:cNvPr>
          <p:cNvSpPr txBox="1"/>
          <p:nvPr/>
        </p:nvSpPr>
        <p:spPr>
          <a:xfrm>
            <a:off x="0" y="0"/>
            <a:ext cx="9144000" cy="2585323"/>
          </a:xfrm>
          <a:prstGeom prst="rect">
            <a:avLst/>
          </a:prstGeom>
          <a:noFill/>
        </p:spPr>
        <p:txBody>
          <a:bodyPr wrap="square">
            <a:spAutoFit/>
          </a:bodyPr>
          <a:lstStyle/>
          <a:p>
            <a:r>
              <a:rPr lang="en-AU" b="1" dirty="0"/>
              <a:t>EXAMPLE (RCPA)</a:t>
            </a:r>
          </a:p>
          <a:p>
            <a:endParaRPr lang="en-AU" b="1" dirty="0"/>
          </a:p>
          <a:p>
            <a:r>
              <a:rPr lang="en-AU" dirty="0"/>
              <a:t>The histogram in Figure 3 shows the spread of PT/EQA results for HbA1c in whole blood expressed in IFCC units.</a:t>
            </a:r>
          </a:p>
          <a:p>
            <a:endParaRPr lang="en-AU" dirty="0"/>
          </a:p>
          <a:p>
            <a:r>
              <a:rPr lang="en-AU" dirty="0"/>
              <a:t>It shows that most laboratories return results between 54 and 64 mmol/mol for a sample whose traceable target value is 59 mmol/mol. The expected performance is therefore 59 ± 5 mmol/L which is equivalent to ± 8.5%.</a:t>
            </a:r>
          </a:p>
          <a:p>
            <a:endParaRPr lang="fa-IR" dirty="0"/>
          </a:p>
        </p:txBody>
      </p:sp>
      <p:pic>
        <p:nvPicPr>
          <p:cNvPr id="2050" name="Picture 2" descr="A graph of a bar graph  Description automatically generated">
            <a:extLst>
              <a:ext uri="{FF2B5EF4-FFF2-40B4-BE49-F238E27FC236}">
                <a16:creationId xmlns:a16="http://schemas.microsoft.com/office/drawing/2014/main" id="{969C2ACF-BC1F-4621-BDD4-BAE19818160C}"/>
              </a:ext>
            </a:extLst>
          </p:cNvPr>
          <p:cNvPicPr>
            <a:picLocks noChangeAspect="1" noChangeArrowheads="1"/>
          </p:cNvPicPr>
          <p:nvPr/>
        </p:nvPicPr>
        <p:blipFill>
          <a:blip r:embed="rId2">
            <a:duotone>
              <a:prstClr val="black"/>
              <a:schemeClr val="accent1">
                <a:tint val="45000"/>
                <a:satMod val="400000"/>
              </a:schemeClr>
            </a:duotone>
            <a:extLst>
              <a:ext uri="{BEBA8EAE-BF5A-486C-A8C5-ECC9F3942E4B}">
                <a14:imgProps xmlns:a14="http://schemas.microsoft.com/office/drawing/2010/main">
                  <a14:imgLayer r:embed="rId3">
                    <a14:imgEffect>
                      <a14:sharpenSoften amount="50000"/>
                    </a14:imgEffect>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677035" y="2585323"/>
            <a:ext cx="7789929" cy="39989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10426903"/>
      </p:ext>
    </p:extLst>
  </p:cSld>
  <p:clrMapOvr>
    <a:masterClrMapping/>
  </p:clrMapOvr>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57118F5A-5D5F-4AD8-A6E5-624DF5669ADC}"/>
              </a:ext>
            </a:extLst>
          </p:cNvPr>
          <p:cNvSpPr txBox="1"/>
          <p:nvPr/>
        </p:nvSpPr>
        <p:spPr>
          <a:xfrm>
            <a:off x="96146" y="686881"/>
            <a:ext cx="4588328" cy="400110"/>
          </a:xfrm>
          <a:prstGeom prst="rect">
            <a:avLst/>
          </a:prstGeom>
          <a:noFill/>
        </p:spPr>
        <p:txBody>
          <a:bodyPr wrap="square">
            <a:spAutoFit/>
          </a:bodyPr>
          <a:lstStyle/>
          <a:p>
            <a:r>
              <a:rPr lang="en-US" sz="2000" b="1" i="0" u="none" strike="noStrike" baseline="0" dirty="0">
                <a:latin typeface="Calibri-Light"/>
              </a:rPr>
              <a:t>4.2.3 Methods for Evidence Generation</a:t>
            </a:r>
            <a:endParaRPr lang="fa-IR" sz="2000" b="1" dirty="0"/>
          </a:p>
        </p:txBody>
      </p:sp>
      <p:sp>
        <p:nvSpPr>
          <p:cNvPr id="11" name="TextBox 10">
            <a:extLst>
              <a:ext uri="{FF2B5EF4-FFF2-40B4-BE49-F238E27FC236}">
                <a16:creationId xmlns:a16="http://schemas.microsoft.com/office/drawing/2014/main" id="{A6015D75-92E6-4EBB-ABE2-3F1F5AF893EC}"/>
              </a:ext>
            </a:extLst>
          </p:cNvPr>
          <p:cNvSpPr txBox="1"/>
          <p:nvPr/>
        </p:nvSpPr>
        <p:spPr>
          <a:xfrm>
            <a:off x="96146" y="1086991"/>
            <a:ext cx="9070572" cy="5078313"/>
          </a:xfrm>
          <a:prstGeom prst="rect">
            <a:avLst/>
          </a:prstGeom>
          <a:noFill/>
        </p:spPr>
        <p:txBody>
          <a:bodyPr wrap="square">
            <a:spAutoFit/>
          </a:bodyPr>
          <a:lstStyle/>
          <a:p>
            <a:r>
              <a:rPr lang="en-US" sz="1800" b="0" i="1" u="none" strike="noStrike" baseline="0" dirty="0">
                <a:solidFill>
                  <a:srgbClr val="00284B"/>
                </a:solidFill>
                <a:latin typeface="Calibri-LightItalic"/>
              </a:rPr>
              <a:t>4.2.3.1 Direct Evidence</a:t>
            </a:r>
          </a:p>
          <a:p>
            <a:endParaRPr lang="en-US" i="1" dirty="0">
              <a:solidFill>
                <a:srgbClr val="00284B"/>
              </a:solidFill>
              <a:latin typeface="Calibri-LightItalic"/>
            </a:endParaRPr>
          </a:p>
          <a:p>
            <a:pPr algn="l"/>
            <a:r>
              <a:rPr lang="en-US" sz="1800" b="0" i="0" u="none" strike="noStrike" baseline="0" dirty="0">
                <a:latin typeface="Calibri-Light"/>
              </a:rPr>
              <a:t>RCTs often are conducted for IVDs that are being developed as companion tests for new therapies, for which a</a:t>
            </a:r>
          </a:p>
          <a:p>
            <a:pPr algn="l"/>
            <a:r>
              <a:rPr lang="en-US" sz="1800" b="0" i="0" u="none" strike="noStrike" baseline="0" dirty="0">
                <a:latin typeface="Calibri-Light"/>
              </a:rPr>
              <a:t>specific test is integral to identifying or staging treatment candidates. In these cases, the role of the IVD is</a:t>
            </a:r>
          </a:p>
          <a:p>
            <a:pPr algn="l"/>
            <a:r>
              <a:rPr lang="en-US" sz="1800" b="0" i="0" u="none" strike="noStrike" baseline="0" dirty="0">
                <a:latin typeface="Calibri-Light"/>
              </a:rPr>
              <a:t>unambiguous and its clinical utility is presumed if the treatment itself improves outcomes.</a:t>
            </a:r>
          </a:p>
          <a:p>
            <a:pPr algn="l"/>
            <a:r>
              <a:rPr lang="en-US" sz="1800" b="0" i="0" u="none" strike="noStrike" baseline="0" dirty="0">
                <a:latin typeface="Calibri-Light"/>
              </a:rPr>
              <a:t>However, IVDs are more commonly incorporated into complex diagnostic frameworks where they provide only a</a:t>
            </a:r>
          </a:p>
          <a:p>
            <a:pPr algn="l"/>
            <a:r>
              <a:rPr lang="en-US" sz="1800" b="0" i="0" u="none" strike="noStrike" baseline="0" dirty="0">
                <a:latin typeface="Calibri-Light"/>
              </a:rPr>
              <a:t>part of the evidence required for making treatment decisions, and alternative tests often exist for obtaining the</a:t>
            </a:r>
          </a:p>
          <a:p>
            <a:pPr algn="l"/>
            <a:r>
              <a:rPr lang="en-US" sz="1800" b="0" i="0" u="none" strike="noStrike" baseline="0" dirty="0">
                <a:latin typeface="Calibri-Light"/>
              </a:rPr>
              <a:t>same or similar information. RCTs evaluating the entire chain of influence, from IVD to clinical decision to patient</a:t>
            </a:r>
          </a:p>
          <a:p>
            <a:pPr algn="l"/>
            <a:r>
              <a:rPr lang="en-US" sz="1800" b="0" i="0" u="none" strike="noStrike" baseline="0" dirty="0">
                <a:latin typeface="Calibri-Light"/>
              </a:rPr>
              <a:t>outcome, may be much more difficult to organize or may not be practical, or even necessary, for these scenarios. If</a:t>
            </a:r>
          </a:p>
          <a:p>
            <a:pPr algn="l"/>
            <a:r>
              <a:rPr lang="en-US" sz="1800" b="0" i="0" u="none" strike="noStrike" baseline="0" dirty="0">
                <a:latin typeface="Calibri-Light"/>
              </a:rPr>
              <a:t>an IVD can be shown to provide the same information as an existing test with less risk of complications, e.g.,</a:t>
            </a:r>
          </a:p>
          <a:p>
            <a:pPr algn="l"/>
            <a:r>
              <a:rPr lang="en-US" sz="1800" b="0" i="0" u="none" strike="noStrike" baseline="0" dirty="0">
                <a:latin typeface="Calibri-Light"/>
              </a:rPr>
              <a:t>avoiding or reducing the need for</a:t>
            </a:r>
            <a:endParaRPr lang="fa-IR" dirty="0"/>
          </a:p>
        </p:txBody>
      </p:sp>
      <p:sp>
        <p:nvSpPr>
          <p:cNvPr id="13" name="TextBox 12">
            <a:extLst>
              <a:ext uri="{FF2B5EF4-FFF2-40B4-BE49-F238E27FC236}">
                <a16:creationId xmlns:a16="http://schemas.microsoft.com/office/drawing/2014/main" id="{96944BCB-A94D-4E46-A91F-C7F0ECDF2E01}"/>
              </a:ext>
            </a:extLst>
          </p:cNvPr>
          <p:cNvSpPr txBox="1"/>
          <p:nvPr/>
        </p:nvSpPr>
        <p:spPr>
          <a:xfrm>
            <a:off x="611560" y="188640"/>
            <a:ext cx="4072914" cy="523220"/>
          </a:xfrm>
          <a:prstGeom prst="rect">
            <a:avLst/>
          </a:prstGeom>
          <a:noFill/>
        </p:spPr>
        <p:txBody>
          <a:bodyPr wrap="square" rtlCol="1">
            <a:spAutoFit/>
          </a:bodyPr>
          <a:lstStyle/>
          <a:p>
            <a:r>
              <a:rPr lang="en-US" sz="2800" b="1" dirty="0">
                <a:solidFill>
                  <a:srgbClr val="FF0000"/>
                </a:solidFill>
              </a:rPr>
              <a:t>MDIC</a:t>
            </a:r>
            <a:endParaRPr lang="fa-IR" sz="2800" b="1" dirty="0">
              <a:solidFill>
                <a:srgbClr val="FF0000"/>
              </a:solidFill>
            </a:endParaRPr>
          </a:p>
        </p:txBody>
      </p:sp>
    </p:spTree>
    <p:extLst>
      <p:ext uri="{BB962C8B-B14F-4D97-AF65-F5344CB8AC3E}">
        <p14:creationId xmlns:p14="http://schemas.microsoft.com/office/powerpoint/2010/main" val="3260540179"/>
      </p:ext>
    </p:extLst>
  </p:cSld>
  <p:clrMapOvr>
    <a:masterClrMapping/>
  </p:clrMapOvr>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210DB455-BCA6-4C56-AD75-874B87F5F4F7}"/>
              </a:ext>
            </a:extLst>
          </p:cNvPr>
          <p:cNvSpPr txBox="1"/>
          <p:nvPr/>
        </p:nvSpPr>
        <p:spPr>
          <a:xfrm>
            <a:off x="0" y="1700808"/>
            <a:ext cx="8964488" cy="2246769"/>
          </a:xfrm>
          <a:prstGeom prst="rect">
            <a:avLst/>
          </a:prstGeom>
          <a:noFill/>
        </p:spPr>
        <p:txBody>
          <a:bodyPr wrap="square">
            <a:spAutoFit/>
          </a:bodyPr>
          <a:lstStyle/>
          <a:p>
            <a:pPr algn="l"/>
            <a:r>
              <a:rPr lang="en-US" sz="2000" b="0" i="1" u="none" strike="noStrike" baseline="0" dirty="0">
                <a:solidFill>
                  <a:srgbClr val="00284B"/>
                </a:solidFill>
                <a:latin typeface="Calibri-LightItalic"/>
              </a:rPr>
              <a:t>4.2.3.2 Indirect Evidence</a:t>
            </a:r>
          </a:p>
          <a:p>
            <a:pPr algn="l"/>
            <a:r>
              <a:rPr lang="en-US" sz="2000" b="0" i="0" u="none" strike="noStrike" baseline="0" dirty="0">
                <a:solidFill>
                  <a:srgbClr val="000000"/>
                </a:solidFill>
                <a:latin typeface="Calibri-Light"/>
              </a:rPr>
              <a:t>More often, evidence of an IVD’s clinical utility is indirect. Indirect evidence includes observational studies of patient outcomes as well as theoretical constructs accounting for a test’s use in clinical decision-making. While such evidence is characterized as indirect because </a:t>
            </a:r>
            <a:r>
              <a:rPr lang="en-US" sz="2000" b="0" i="0" u="none" strike="noStrike" baseline="0" dirty="0">
                <a:solidFill>
                  <a:srgbClr val="000000"/>
                </a:solidFill>
                <a:highlight>
                  <a:srgbClr val="FFFF00"/>
                </a:highlight>
                <a:latin typeface="Calibri-Light"/>
              </a:rPr>
              <a:t>it does not isolate and directly test a hypothesis </a:t>
            </a:r>
            <a:r>
              <a:rPr lang="en-US" sz="2000" b="0" i="0" u="none" strike="noStrike" baseline="0" dirty="0">
                <a:solidFill>
                  <a:srgbClr val="000000"/>
                </a:solidFill>
                <a:latin typeface="Calibri-Light"/>
              </a:rPr>
              <a:t>about an IVD’s clinical impact, it is often necessary and can be compelling for guiding clinical decisions.</a:t>
            </a:r>
            <a:endParaRPr lang="fa-IR" sz="2000" dirty="0"/>
          </a:p>
        </p:txBody>
      </p:sp>
    </p:spTree>
    <p:extLst>
      <p:ext uri="{BB962C8B-B14F-4D97-AF65-F5344CB8AC3E}">
        <p14:creationId xmlns:p14="http://schemas.microsoft.com/office/powerpoint/2010/main" val="3363984274"/>
      </p:ext>
    </p:extLst>
  </p:cSld>
  <p:clrMapOvr>
    <a:masterClrMapping/>
  </p:clrMapOvr>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3C8213-7EE2-4690-9BF0-F1A0FDE11D39}"/>
              </a:ext>
            </a:extLst>
          </p:cNvPr>
          <p:cNvSpPr>
            <a:spLocks noGrp="1"/>
          </p:cNvSpPr>
          <p:nvPr>
            <p:ph type="title"/>
          </p:nvPr>
        </p:nvSpPr>
        <p:spPr/>
        <p:txBody>
          <a:bodyPr/>
          <a:lstStyle/>
          <a:p>
            <a:endParaRPr lang="fa-IR"/>
          </a:p>
        </p:txBody>
      </p:sp>
      <p:sp>
        <p:nvSpPr>
          <p:cNvPr id="3" name="Content Placeholder 2">
            <a:extLst>
              <a:ext uri="{FF2B5EF4-FFF2-40B4-BE49-F238E27FC236}">
                <a16:creationId xmlns:a16="http://schemas.microsoft.com/office/drawing/2014/main" id="{041A59BC-3B2A-4CBE-9120-F43AE87FB32A}"/>
              </a:ext>
            </a:extLst>
          </p:cNvPr>
          <p:cNvSpPr>
            <a:spLocks noGrp="1"/>
          </p:cNvSpPr>
          <p:nvPr>
            <p:ph idx="1"/>
          </p:nvPr>
        </p:nvSpPr>
        <p:spPr/>
        <p:txBody>
          <a:bodyPr/>
          <a:lstStyle/>
          <a:p>
            <a:endParaRPr lang="fa-IR"/>
          </a:p>
        </p:txBody>
      </p:sp>
      <p:sp>
        <p:nvSpPr>
          <p:cNvPr id="4" name="TextBox 3">
            <a:extLst>
              <a:ext uri="{FF2B5EF4-FFF2-40B4-BE49-F238E27FC236}">
                <a16:creationId xmlns:a16="http://schemas.microsoft.com/office/drawing/2014/main" id="{E8DC3138-1E02-486F-902F-50C7D7B5211B}"/>
              </a:ext>
            </a:extLst>
          </p:cNvPr>
          <p:cNvSpPr txBox="1"/>
          <p:nvPr/>
        </p:nvSpPr>
        <p:spPr>
          <a:xfrm>
            <a:off x="251520" y="1048668"/>
            <a:ext cx="4572000" cy="2308324"/>
          </a:xfrm>
          <a:prstGeom prst="rect">
            <a:avLst/>
          </a:prstGeom>
          <a:solidFill>
            <a:schemeClr val="bg1"/>
          </a:solidFill>
        </p:spPr>
        <p:txBody>
          <a:bodyPr wrap="square">
            <a:spAutoFit/>
          </a:bodyPr>
          <a:lstStyle/>
          <a:p>
            <a:r>
              <a:rPr lang="en-US" dirty="0"/>
              <a:t>Using the BV approach, the bias of a method should be small in relation to the reference interval width limiting the effect of bias on moving patients outside the reference limits. A statistical measure of the reference interval width is the combination or intraindividual variability (CV</a:t>
            </a:r>
            <a:r>
              <a:rPr lang="en-US" baseline="-25000" dirty="0"/>
              <a:t>I</a:t>
            </a:r>
            <a:r>
              <a:rPr lang="en-US" dirty="0"/>
              <a:t>) and between individual or group variability (CV</a:t>
            </a:r>
            <a:r>
              <a:rPr lang="en-US" baseline="-25000" dirty="0"/>
              <a:t>G</a:t>
            </a:r>
            <a:r>
              <a:rPr lang="en-US" dirty="0"/>
              <a:t>)</a:t>
            </a:r>
            <a:endParaRPr lang="fa-IR" dirty="0"/>
          </a:p>
        </p:txBody>
      </p:sp>
    </p:spTree>
    <p:extLst>
      <p:ext uri="{BB962C8B-B14F-4D97-AF65-F5344CB8AC3E}">
        <p14:creationId xmlns:p14="http://schemas.microsoft.com/office/powerpoint/2010/main" val="3085874122"/>
      </p:ext>
    </p:extLst>
  </p:cSld>
  <p:clrMapOvr>
    <a:masterClrMapping/>
  </p:clrMapOvr>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832CECF9-E4DD-4397-8144-B481369A2072}"/>
              </a:ext>
            </a:extLst>
          </p:cNvPr>
          <p:cNvSpPr/>
          <p:nvPr/>
        </p:nvSpPr>
        <p:spPr>
          <a:xfrm>
            <a:off x="179512" y="44623"/>
            <a:ext cx="8768412" cy="886810"/>
          </a:xfrm>
          <a:prstGeom prst="roundRect">
            <a:avLst/>
          </a:prstGeom>
          <a:solidFill>
            <a:schemeClr val="bg1">
              <a:lumMod val="95000"/>
            </a:schemeClr>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sp>
        <p:nvSpPr>
          <p:cNvPr id="2" name="Title 1"/>
          <p:cNvSpPr>
            <a:spLocks noGrp="1"/>
          </p:cNvSpPr>
          <p:nvPr>
            <p:ph type="title"/>
          </p:nvPr>
        </p:nvSpPr>
        <p:spPr>
          <a:xfrm>
            <a:off x="138087" y="-123009"/>
            <a:ext cx="7886700" cy="886810"/>
          </a:xfrm>
        </p:spPr>
        <p:txBody>
          <a:bodyPr>
            <a:normAutofit/>
          </a:bodyPr>
          <a:lstStyle/>
          <a:p>
            <a:r>
              <a:rPr lang="en-US" sz="4000" dirty="0"/>
              <a:t>Stockholm 1999 Hierarchy </a:t>
            </a:r>
          </a:p>
        </p:txBody>
      </p:sp>
      <p:sp>
        <p:nvSpPr>
          <p:cNvPr id="3" name="Content Placeholder 2"/>
          <p:cNvSpPr>
            <a:spLocks noGrp="1"/>
          </p:cNvSpPr>
          <p:nvPr>
            <p:ph idx="1"/>
          </p:nvPr>
        </p:nvSpPr>
        <p:spPr>
          <a:xfrm>
            <a:off x="345566" y="1196752"/>
            <a:ext cx="8602358" cy="5616625"/>
          </a:xfrm>
          <a:ln>
            <a:noFill/>
          </a:ln>
        </p:spPr>
        <p:txBody>
          <a:bodyPr>
            <a:normAutofit fontScale="85000" lnSpcReduction="20000"/>
          </a:bodyPr>
          <a:lstStyle/>
          <a:p>
            <a:pPr marL="0" indent="0">
              <a:spcAft>
                <a:spcPts val="1200"/>
              </a:spcAft>
              <a:buNone/>
            </a:pPr>
            <a:r>
              <a:rPr lang="en-US" b="1" dirty="0">
                <a:solidFill>
                  <a:srgbClr val="0070C0"/>
                </a:solidFill>
              </a:rPr>
              <a:t>1. Clinical outcome for specific clinical setting</a:t>
            </a:r>
          </a:p>
          <a:p>
            <a:pPr marL="0" indent="0">
              <a:buNone/>
            </a:pPr>
            <a:r>
              <a:rPr lang="en-US" b="1" dirty="0">
                <a:solidFill>
                  <a:schemeClr val="accent5">
                    <a:lumMod val="75000"/>
                  </a:schemeClr>
                </a:solidFill>
              </a:rPr>
              <a:t>2. Clinical decisions in general:</a:t>
            </a:r>
          </a:p>
          <a:p>
            <a:pPr marL="0" indent="0">
              <a:buNone/>
            </a:pPr>
            <a:r>
              <a:rPr lang="en-US" dirty="0"/>
              <a:t>	- Biological variation</a:t>
            </a:r>
          </a:p>
          <a:p>
            <a:pPr marL="0" indent="0">
              <a:spcAft>
                <a:spcPts val="1200"/>
              </a:spcAft>
              <a:buNone/>
            </a:pPr>
            <a:r>
              <a:rPr lang="en-US" dirty="0"/>
              <a:t>	- Clinicians’ opinion</a:t>
            </a:r>
          </a:p>
          <a:p>
            <a:pPr marL="0" indent="0">
              <a:buNone/>
            </a:pPr>
            <a:r>
              <a:rPr lang="en-US" b="1" dirty="0">
                <a:solidFill>
                  <a:srgbClr val="0070C0"/>
                </a:solidFill>
              </a:rPr>
              <a:t>3. Professional recommendations</a:t>
            </a:r>
            <a:r>
              <a:rPr lang="en-US" dirty="0">
                <a:solidFill>
                  <a:srgbClr val="0070C0"/>
                </a:solidFill>
              </a:rPr>
              <a:t>:</a:t>
            </a:r>
          </a:p>
          <a:p>
            <a:pPr marL="0" indent="0">
              <a:buNone/>
            </a:pPr>
            <a:r>
              <a:rPr lang="en-US" dirty="0"/>
              <a:t>	- National/International</a:t>
            </a:r>
          </a:p>
          <a:p>
            <a:pPr marL="0" indent="0">
              <a:spcAft>
                <a:spcPts val="1200"/>
              </a:spcAft>
              <a:buNone/>
            </a:pPr>
            <a:r>
              <a:rPr lang="en-US" dirty="0"/>
              <a:t>	- Local groups/individuals</a:t>
            </a:r>
          </a:p>
          <a:p>
            <a:pPr marL="0" indent="0">
              <a:buNone/>
            </a:pPr>
            <a:r>
              <a:rPr lang="en-US" b="1" dirty="0">
                <a:solidFill>
                  <a:schemeClr val="accent5">
                    <a:lumMod val="75000"/>
                  </a:schemeClr>
                </a:solidFill>
              </a:rPr>
              <a:t>4. Performance goals:</a:t>
            </a:r>
          </a:p>
          <a:p>
            <a:pPr marL="0" indent="0">
              <a:buNone/>
            </a:pPr>
            <a:r>
              <a:rPr lang="en-US" dirty="0"/>
              <a:t>	- Regulatory bodies</a:t>
            </a:r>
          </a:p>
          <a:p>
            <a:pPr marL="0" indent="0">
              <a:spcAft>
                <a:spcPts val="1200"/>
              </a:spcAft>
              <a:buNone/>
            </a:pPr>
            <a:r>
              <a:rPr lang="en-US" dirty="0"/>
              <a:t>	- EQA</a:t>
            </a:r>
          </a:p>
          <a:p>
            <a:pPr marL="0" indent="0">
              <a:buNone/>
            </a:pPr>
            <a:r>
              <a:rPr lang="en-US" b="1" dirty="0">
                <a:solidFill>
                  <a:srgbClr val="0070C0"/>
                </a:solidFill>
              </a:rPr>
              <a:t>5. State of the art:</a:t>
            </a:r>
          </a:p>
          <a:p>
            <a:pPr marL="0" indent="0">
              <a:buNone/>
            </a:pPr>
            <a:r>
              <a:rPr lang="en-US" dirty="0"/>
              <a:t>	- EQA/PT</a:t>
            </a:r>
          </a:p>
          <a:p>
            <a:pPr marL="0" indent="0">
              <a:buNone/>
            </a:pPr>
            <a:r>
              <a:rPr lang="en-US" dirty="0"/>
              <a:t>	- Evaluation studies</a:t>
            </a:r>
          </a:p>
          <a:p>
            <a:pPr marL="0" indent="0">
              <a:buNone/>
            </a:pPr>
            <a:endParaRPr lang="en-US" dirty="0"/>
          </a:p>
        </p:txBody>
      </p:sp>
      <p:sp>
        <p:nvSpPr>
          <p:cNvPr id="4" name="TextBox 3"/>
          <p:cNvSpPr txBox="1"/>
          <p:nvPr/>
        </p:nvSpPr>
        <p:spPr>
          <a:xfrm>
            <a:off x="179512" y="539388"/>
            <a:ext cx="7543750" cy="369332"/>
          </a:xfrm>
          <a:prstGeom prst="rect">
            <a:avLst/>
          </a:prstGeom>
          <a:noFill/>
        </p:spPr>
        <p:txBody>
          <a:bodyPr wrap="square" rtlCol="0">
            <a:spAutoFit/>
          </a:bodyPr>
          <a:lstStyle/>
          <a:p>
            <a:r>
              <a:rPr lang="en-US" b="1" dirty="0">
                <a:solidFill>
                  <a:srgbClr val="002060"/>
                </a:solidFill>
              </a:rPr>
              <a:t>IUPAC, the IFCC, WHO. Stockholm, Sweden. 25-56 April 1999</a:t>
            </a:r>
          </a:p>
        </p:txBody>
      </p:sp>
      <p:sp>
        <p:nvSpPr>
          <p:cNvPr id="6" name="Rectangle 5"/>
          <p:cNvSpPr/>
          <p:nvPr/>
        </p:nvSpPr>
        <p:spPr>
          <a:xfrm>
            <a:off x="5513824" y="2047016"/>
            <a:ext cx="3301139" cy="400110"/>
          </a:xfrm>
          <a:prstGeom prst="rect">
            <a:avLst/>
          </a:prstGeom>
        </p:spPr>
        <p:txBody>
          <a:bodyPr wrap="square">
            <a:spAutoFit/>
          </a:bodyPr>
          <a:lstStyle/>
          <a:p>
            <a:pPr algn="r" rtl="1"/>
            <a:r>
              <a:rPr lang="fa-IR" sz="2000" b="1" dirty="0">
                <a:latin typeface="DGMetaSerifScience"/>
                <a:ea typeface="Calibri" panose="020F0502020204030204" pitchFamily="34" charset="0"/>
              </a:rPr>
              <a:t>وابستگی به کیفیت موجود (سطح 5)</a:t>
            </a:r>
            <a:endParaRPr lang="en-US" sz="2000" b="1" dirty="0"/>
          </a:p>
        </p:txBody>
      </p:sp>
      <p:cxnSp>
        <p:nvCxnSpPr>
          <p:cNvPr id="8" name="Straight Arrow Connector 7"/>
          <p:cNvCxnSpPr>
            <a:cxnSpLocks/>
          </p:cNvCxnSpPr>
          <p:nvPr/>
        </p:nvCxnSpPr>
        <p:spPr>
          <a:xfrm>
            <a:off x="4427984" y="1570273"/>
            <a:ext cx="1224136" cy="550648"/>
          </a:xfrm>
          <a:prstGeom prst="straightConnector1">
            <a:avLst/>
          </a:prstGeom>
          <a:ln w="57150">
            <a:solidFill>
              <a:srgbClr val="002060"/>
            </a:solidFill>
            <a:tailEnd type="triangle"/>
          </a:ln>
        </p:spPr>
        <p:style>
          <a:lnRef idx="1">
            <a:schemeClr val="accent1"/>
          </a:lnRef>
          <a:fillRef idx="0">
            <a:schemeClr val="accent1"/>
          </a:fillRef>
          <a:effectRef idx="0">
            <a:schemeClr val="accent1"/>
          </a:effectRef>
          <a:fontRef idx="minor">
            <a:schemeClr val="tx1"/>
          </a:fontRef>
        </p:style>
      </p:cxnSp>
      <p:cxnSp>
        <p:nvCxnSpPr>
          <p:cNvPr id="9" name="Straight Arrow Connector 8"/>
          <p:cNvCxnSpPr>
            <a:cxnSpLocks/>
          </p:cNvCxnSpPr>
          <p:nvPr/>
        </p:nvCxnSpPr>
        <p:spPr>
          <a:xfrm>
            <a:off x="3991959" y="2298896"/>
            <a:ext cx="1660161" cy="0"/>
          </a:xfrm>
          <a:prstGeom prst="straightConnector1">
            <a:avLst/>
          </a:prstGeom>
          <a:ln w="57150">
            <a:solidFill>
              <a:srgbClr val="002060"/>
            </a:solidFill>
            <a:tailEnd type="triangle"/>
          </a:ln>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a:cxnSpLocks/>
          </p:cNvCxnSpPr>
          <p:nvPr/>
        </p:nvCxnSpPr>
        <p:spPr>
          <a:xfrm>
            <a:off x="4572000" y="3717032"/>
            <a:ext cx="941824" cy="0"/>
          </a:xfrm>
          <a:prstGeom prst="straightConnector1">
            <a:avLst/>
          </a:prstGeom>
          <a:ln w="57150">
            <a:solidFill>
              <a:srgbClr val="002060"/>
            </a:solidFill>
            <a:tailEnd type="triangle"/>
          </a:ln>
        </p:spPr>
        <p:style>
          <a:lnRef idx="1">
            <a:schemeClr val="accent1"/>
          </a:lnRef>
          <a:fillRef idx="0">
            <a:schemeClr val="accent1"/>
          </a:fillRef>
          <a:effectRef idx="0">
            <a:schemeClr val="accent1"/>
          </a:effectRef>
          <a:fontRef idx="minor">
            <a:schemeClr val="tx1"/>
          </a:fontRef>
        </p:style>
      </p:cxnSp>
      <p:sp>
        <p:nvSpPr>
          <p:cNvPr id="17" name="Rectangle 16"/>
          <p:cNvSpPr/>
          <p:nvPr/>
        </p:nvSpPr>
        <p:spPr>
          <a:xfrm>
            <a:off x="5245861" y="3512988"/>
            <a:ext cx="3727852" cy="400110"/>
          </a:xfrm>
          <a:prstGeom prst="rect">
            <a:avLst/>
          </a:prstGeom>
        </p:spPr>
        <p:txBody>
          <a:bodyPr wrap="square">
            <a:spAutoFit/>
          </a:bodyPr>
          <a:lstStyle/>
          <a:p>
            <a:pPr algn="r" rtl="1"/>
            <a:r>
              <a:rPr lang="fa-IR" sz="2000" b="1" dirty="0">
                <a:latin typeface="DGMetaSerifScience"/>
                <a:ea typeface="Calibri" panose="020F0502020204030204" pitchFamily="34" charset="0"/>
              </a:rPr>
              <a:t>تحت تاثیر سطح کنونی کیفیت (سطح 5)</a:t>
            </a:r>
            <a:endParaRPr lang="en-US" sz="2000" b="1" dirty="0">
              <a:latin typeface="DGMetaSerifScience"/>
              <a:ea typeface="Calibri" panose="020F0502020204030204" pitchFamily="34" charset="0"/>
            </a:endParaRPr>
          </a:p>
        </p:txBody>
      </p:sp>
      <p:cxnSp>
        <p:nvCxnSpPr>
          <p:cNvPr id="18" name="Straight Arrow Connector 17"/>
          <p:cNvCxnSpPr>
            <a:cxnSpLocks/>
          </p:cNvCxnSpPr>
          <p:nvPr/>
        </p:nvCxnSpPr>
        <p:spPr>
          <a:xfrm>
            <a:off x="4580282" y="4029133"/>
            <a:ext cx="1215854" cy="565513"/>
          </a:xfrm>
          <a:prstGeom prst="straightConnector1">
            <a:avLst/>
          </a:prstGeom>
          <a:ln w="57150">
            <a:solidFill>
              <a:srgbClr val="002060"/>
            </a:solidFill>
            <a:tailEnd type="triangle"/>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a:cxnSpLocks/>
          </p:cNvCxnSpPr>
          <p:nvPr/>
        </p:nvCxnSpPr>
        <p:spPr>
          <a:xfrm flipV="1">
            <a:off x="3991959" y="4679374"/>
            <a:ext cx="1804177" cy="310076"/>
          </a:xfrm>
          <a:prstGeom prst="straightConnector1">
            <a:avLst/>
          </a:prstGeom>
          <a:ln w="57150">
            <a:solidFill>
              <a:srgbClr val="002060"/>
            </a:solidFill>
            <a:tailEnd type="triangle"/>
          </a:ln>
        </p:spPr>
        <p:style>
          <a:lnRef idx="1">
            <a:schemeClr val="accent1"/>
          </a:lnRef>
          <a:fillRef idx="0">
            <a:schemeClr val="accent1"/>
          </a:fillRef>
          <a:effectRef idx="0">
            <a:schemeClr val="accent1"/>
          </a:effectRef>
          <a:fontRef idx="minor">
            <a:schemeClr val="tx1"/>
          </a:fontRef>
        </p:style>
      </p:cxnSp>
      <p:sp>
        <p:nvSpPr>
          <p:cNvPr id="25" name="Rectangle 24"/>
          <p:cNvSpPr/>
          <p:nvPr/>
        </p:nvSpPr>
        <p:spPr>
          <a:xfrm>
            <a:off x="3991959" y="4430142"/>
            <a:ext cx="4981754" cy="1231106"/>
          </a:xfrm>
          <a:prstGeom prst="rect">
            <a:avLst/>
          </a:prstGeom>
        </p:spPr>
        <p:txBody>
          <a:bodyPr wrap="square">
            <a:spAutoFit/>
          </a:bodyPr>
          <a:lstStyle/>
          <a:p>
            <a:pPr algn="r" rtl="1"/>
            <a:r>
              <a:rPr lang="fa-IR" sz="2000" b="1" dirty="0">
                <a:latin typeface="DGMetaSerifScience"/>
                <a:ea typeface="Calibri" panose="020F0502020204030204" pitchFamily="34" charset="0"/>
              </a:rPr>
              <a:t>میتواند مبتنی بر سطح 1 یا 2 باشد</a:t>
            </a:r>
            <a:endParaRPr lang="en-US" sz="2000" b="1" dirty="0">
              <a:latin typeface="DGMetaSerifScience"/>
              <a:ea typeface="Calibri" panose="020F0502020204030204" pitchFamily="34" charset="0"/>
            </a:endParaRPr>
          </a:p>
          <a:p>
            <a:pPr algn="r" rtl="1"/>
            <a:r>
              <a:rPr lang="fa-IR" b="1" dirty="0">
                <a:latin typeface="DGMetaSerifScience"/>
                <a:ea typeface="Calibri" panose="020F0502020204030204" pitchFamily="34" charset="0"/>
              </a:rPr>
              <a:t>مثال:</a:t>
            </a:r>
            <a:endParaRPr lang="en-US" b="1" dirty="0">
              <a:latin typeface="DGMetaSerifScience"/>
              <a:ea typeface="Calibri" panose="020F0502020204030204" pitchFamily="34" charset="0"/>
            </a:endParaRPr>
          </a:p>
          <a:p>
            <a:pPr marL="285750" indent="-285750" algn="r" rtl="1">
              <a:buFontTx/>
              <a:buChar char="-"/>
            </a:pPr>
            <a:r>
              <a:rPr lang="fa-IR" b="1" dirty="0">
                <a:latin typeface="DGMetaSerifScience"/>
                <a:ea typeface="Calibri" panose="020F0502020204030204" pitchFamily="34" charset="0"/>
              </a:rPr>
              <a:t>معیار </a:t>
            </a:r>
            <a:r>
              <a:rPr lang="en-US" b="1" dirty="0">
                <a:latin typeface="DGMetaSerifScience"/>
                <a:ea typeface="Calibri" panose="020F0502020204030204" pitchFamily="34" charset="0"/>
              </a:rPr>
              <a:t>CAP</a:t>
            </a:r>
            <a:r>
              <a:rPr lang="fa-IR" b="1" dirty="0">
                <a:latin typeface="DGMetaSerifScience"/>
                <a:ea typeface="Calibri" panose="020F0502020204030204" pitchFamily="34" charset="0"/>
              </a:rPr>
              <a:t> برای </a:t>
            </a:r>
            <a:r>
              <a:rPr lang="en-US" b="1" dirty="0">
                <a:latin typeface="DGMetaSerifScience"/>
                <a:ea typeface="Calibri" panose="020F0502020204030204" pitchFamily="34" charset="0"/>
              </a:rPr>
              <a:t>A1C</a:t>
            </a:r>
            <a:r>
              <a:rPr lang="fa-IR" b="1" dirty="0">
                <a:latin typeface="DGMetaSerifScience"/>
                <a:ea typeface="Calibri" panose="020F0502020204030204" pitchFamily="34" charset="0"/>
              </a:rPr>
              <a:t> بر اساس پیامد بالینی است</a:t>
            </a:r>
          </a:p>
          <a:p>
            <a:pPr marL="285750" indent="-285750" algn="r" rtl="1">
              <a:buFontTx/>
              <a:buChar char="-"/>
            </a:pPr>
            <a:r>
              <a:rPr lang="en-US" b="1" dirty="0">
                <a:latin typeface="DGMetaSerifScience"/>
                <a:ea typeface="Calibri" panose="020F0502020204030204" pitchFamily="34" charset="0"/>
              </a:rPr>
              <a:t>SKML</a:t>
            </a:r>
            <a:r>
              <a:rPr lang="fa-IR" b="1" dirty="0">
                <a:latin typeface="DGMetaSerifScience"/>
                <a:ea typeface="Calibri" panose="020F0502020204030204" pitchFamily="34" charset="0"/>
              </a:rPr>
              <a:t> هلند از نوسان زیستی استفاده میکند </a:t>
            </a:r>
            <a:endParaRPr lang="en-US" b="1" dirty="0">
              <a:latin typeface="DGMetaSerifScience"/>
              <a:ea typeface="Calibri" panose="020F0502020204030204" pitchFamily="34" charset="0"/>
            </a:endParaRPr>
          </a:p>
        </p:txBody>
      </p:sp>
    </p:spTree>
    <p:extLst>
      <p:ext uri="{BB962C8B-B14F-4D97-AF65-F5344CB8AC3E}">
        <p14:creationId xmlns:p14="http://schemas.microsoft.com/office/powerpoint/2010/main" val="901608670"/>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Effect transition="in" filter="fade">
                                      <p:cBhvr>
                                        <p:cTn id="19" dur="1000"/>
                                        <p:tgtEl>
                                          <p:spTgt spid="3">
                                            <p:txEl>
                                              <p:pRg st="2" end="2"/>
                                            </p:txEl>
                                          </p:spTgt>
                                        </p:tgtEl>
                                      </p:cBhvr>
                                    </p:animEffect>
                                    <p:anim calcmode="lin" valueType="num">
                                      <p:cBhvr>
                                        <p:cTn id="20"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3">
                                            <p:txEl>
                                              <p:pRg st="3" end="3"/>
                                            </p:txEl>
                                          </p:spTgt>
                                        </p:tgtEl>
                                        <p:attrNameLst>
                                          <p:attrName>style.visibility</p:attrName>
                                        </p:attrNameLst>
                                      </p:cBhvr>
                                      <p:to>
                                        <p:strVal val="visible"/>
                                      </p:to>
                                    </p:set>
                                    <p:animEffect transition="in" filter="fade">
                                      <p:cBhvr>
                                        <p:cTn id="24" dur="1000"/>
                                        <p:tgtEl>
                                          <p:spTgt spid="3">
                                            <p:txEl>
                                              <p:pRg st="3" end="3"/>
                                            </p:txEl>
                                          </p:spTgt>
                                        </p:tgtEl>
                                      </p:cBhvr>
                                    </p:animEffect>
                                    <p:anim calcmode="lin" valueType="num">
                                      <p:cBhvr>
                                        <p:cTn id="25"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6"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Effect transition="in" filter="fade">
                                      <p:cBhvr>
                                        <p:cTn id="31" dur="1000"/>
                                        <p:tgtEl>
                                          <p:spTgt spid="3">
                                            <p:txEl>
                                              <p:pRg st="4" end="4"/>
                                            </p:txEl>
                                          </p:spTgt>
                                        </p:tgtEl>
                                      </p:cBhvr>
                                    </p:animEffect>
                                    <p:anim calcmode="lin" valueType="num">
                                      <p:cBhvr>
                                        <p:cTn id="32"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3" dur="1000" fill="hold"/>
                                        <p:tgtEl>
                                          <p:spTgt spid="3">
                                            <p:txEl>
                                              <p:pRg st="4" end="4"/>
                                            </p:txEl>
                                          </p:spTgt>
                                        </p:tgtEl>
                                        <p:attrNameLst>
                                          <p:attrName>ppt_y</p:attrName>
                                        </p:attrNameLst>
                                      </p:cBhvr>
                                      <p:tavLst>
                                        <p:tav tm="0">
                                          <p:val>
                                            <p:strVal val="#ppt_y+.1"/>
                                          </p:val>
                                        </p:tav>
                                        <p:tav tm="100000">
                                          <p:val>
                                            <p:strVal val="#ppt_y"/>
                                          </p:val>
                                        </p:tav>
                                      </p:tavLst>
                                    </p:anim>
                                  </p:childTnLst>
                                </p:cTn>
                              </p:par>
                              <p:par>
                                <p:cTn id="34" presetID="42" presetClass="entr" presetSubtype="0" fill="hold" nodeType="withEffect">
                                  <p:stCondLst>
                                    <p:cond delay="0"/>
                                  </p:stCondLst>
                                  <p:childTnLst>
                                    <p:set>
                                      <p:cBhvr>
                                        <p:cTn id="35" dur="1" fill="hold">
                                          <p:stCondLst>
                                            <p:cond delay="0"/>
                                          </p:stCondLst>
                                        </p:cTn>
                                        <p:tgtEl>
                                          <p:spTgt spid="3">
                                            <p:txEl>
                                              <p:pRg st="5" end="5"/>
                                            </p:txEl>
                                          </p:spTgt>
                                        </p:tgtEl>
                                        <p:attrNameLst>
                                          <p:attrName>style.visibility</p:attrName>
                                        </p:attrNameLst>
                                      </p:cBhvr>
                                      <p:to>
                                        <p:strVal val="visible"/>
                                      </p:to>
                                    </p:set>
                                    <p:animEffect transition="in" filter="fade">
                                      <p:cBhvr>
                                        <p:cTn id="36" dur="1000"/>
                                        <p:tgtEl>
                                          <p:spTgt spid="3">
                                            <p:txEl>
                                              <p:pRg st="5" end="5"/>
                                            </p:txEl>
                                          </p:spTgt>
                                        </p:tgtEl>
                                      </p:cBhvr>
                                    </p:animEffect>
                                    <p:anim calcmode="lin" valueType="num">
                                      <p:cBhvr>
                                        <p:cTn id="37"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8" dur="1000" fill="hold"/>
                                        <p:tgtEl>
                                          <p:spTgt spid="3">
                                            <p:txEl>
                                              <p:pRg st="5" end="5"/>
                                            </p:txEl>
                                          </p:spTgt>
                                        </p:tgtEl>
                                        <p:attrNameLst>
                                          <p:attrName>ppt_y</p:attrName>
                                        </p:attrNameLst>
                                      </p:cBhvr>
                                      <p:tavLst>
                                        <p:tav tm="0">
                                          <p:val>
                                            <p:strVal val="#ppt_y+.1"/>
                                          </p:val>
                                        </p:tav>
                                        <p:tav tm="100000">
                                          <p:val>
                                            <p:strVal val="#ppt_y"/>
                                          </p:val>
                                        </p:tav>
                                      </p:tavLst>
                                    </p:anim>
                                  </p:childTnLst>
                                </p:cTn>
                              </p:par>
                              <p:par>
                                <p:cTn id="39" presetID="42" presetClass="entr" presetSubtype="0" fill="hold" nodeType="withEffect">
                                  <p:stCondLst>
                                    <p:cond delay="0"/>
                                  </p:stCondLst>
                                  <p:childTnLst>
                                    <p:set>
                                      <p:cBhvr>
                                        <p:cTn id="40" dur="1" fill="hold">
                                          <p:stCondLst>
                                            <p:cond delay="0"/>
                                          </p:stCondLst>
                                        </p:cTn>
                                        <p:tgtEl>
                                          <p:spTgt spid="3">
                                            <p:txEl>
                                              <p:pRg st="6" end="6"/>
                                            </p:txEl>
                                          </p:spTgt>
                                        </p:tgtEl>
                                        <p:attrNameLst>
                                          <p:attrName>style.visibility</p:attrName>
                                        </p:attrNameLst>
                                      </p:cBhvr>
                                      <p:to>
                                        <p:strVal val="visible"/>
                                      </p:to>
                                    </p:set>
                                    <p:animEffect transition="in" filter="fade">
                                      <p:cBhvr>
                                        <p:cTn id="41" dur="1000"/>
                                        <p:tgtEl>
                                          <p:spTgt spid="3">
                                            <p:txEl>
                                              <p:pRg st="6" end="6"/>
                                            </p:txEl>
                                          </p:spTgt>
                                        </p:tgtEl>
                                      </p:cBhvr>
                                    </p:animEffect>
                                    <p:anim calcmode="lin" valueType="num">
                                      <p:cBhvr>
                                        <p:cTn id="42"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43"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42" presetClass="entr" presetSubtype="0" fill="hold" nodeType="clickEffect">
                                  <p:stCondLst>
                                    <p:cond delay="0"/>
                                  </p:stCondLst>
                                  <p:childTnLst>
                                    <p:set>
                                      <p:cBhvr>
                                        <p:cTn id="47" dur="1" fill="hold">
                                          <p:stCondLst>
                                            <p:cond delay="0"/>
                                          </p:stCondLst>
                                        </p:cTn>
                                        <p:tgtEl>
                                          <p:spTgt spid="3">
                                            <p:txEl>
                                              <p:pRg st="7" end="7"/>
                                            </p:txEl>
                                          </p:spTgt>
                                        </p:tgtEl>
                                        <p:attrNameLst>
                                          <p:attrName>style.visibility</p:attrName>
                                        </p:attrNameLst>
                                      </p:cBhvr>
                                      <p:to>
                                        <p:strVal val="visible"/>
                                      </p:to>
                                    </p:set>
                                    <p:animEffect transition="in" filter="fade">
                                      <p:cBhvr>
                                        <p:cTn id="48" dur="1000"/>
                                        <p:tgtEl>
                                          <p:spTgt spid="3">
                                            <p:txEl>
                                              <p:pRg st="7" end="7"/>
                                            </p:txEl>
                                          </p:spTgt>
                                        </p:tgtEl>
                                      </p:cBhvr>
                                    </p:animEffect>
                                    <p:anim calcmode="lin" valueType="num">
                                      <p:cBhvr>
                                        <p:cTn id="49"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50" dur="1000" fill="hold"/>
                                        <p:tgtEl>
                                          <p:spTgt spid="3">
                                            <p:txEl>
                                              <p:pRg st="7" end="7"/>
                                            </p:txEl>
                                          </p:spTgt>
                                        </p:tgtEl>
                                        <p:attrNameLst>
                                          <p:attrName>ppt_y</p:attrName>
                                        </p:attrNameLst>
                                      </p:cBhvr>
                                      <p:tavLst>
                                        <p:tav tm="0">
                                          <p:val>
                                            <p:strVal val="#ppt_y+.1"/>
                                          </p:val>
                                        </p:tav>
                                        <p:tav tm="100000">
                                          <p:val>
                                            <p:strVal val="#ppt_y"/>
                                          </p:val>
                                        </p:tav>
                                      </p:tavLst>
                                    </p:anim>
                                  </p:childTnLst>
                                </p:cTn>
                              </p:par>
                              <p:par>
                                <p:cTn id="51" presetID="42" presetClass="entr" presetSubtype="0" fill="hold" nodeType="withEffect">
                                  <p:stCondLst>
                                    <p:cond delay="0"/>
                                  </p:stCondLst>
                                  <p:childTnLst>
                                    <p:set>
                                      <p:cBhvr>
                                        <p:cTn id="52" dur="1" fill="hold">
                                          <p:stCondLst>
                                            <p:cond delay="0"/>
                                          </p:stCondLst>
                                        </p:cTn>
                                        <p:tgtEl>
                                          <p:spTgt spid="3">
                                            <p:txEl>
                                              <p:pRg st="8" end="8"/>
                                            </p:txEl>
                                          </p:spTgt>
                                        </p:tgtEl>
                                        <p:attrNameLst>
                                          <p:attrName>style.visibility</p:attrName>
                                        </p:attrNameLst>
                                      </p:cBhvr>
                                      <p:to>
                                        <p:strVal val="visible"/>
                                      </p:to>
                                    </p:set>
                                    <p:animEffect transition="in" filter="fade">
                                      <p:cBhvr>
                                        <p:cTn id="53" dur="1000"/>
                                        <p:tgtEl>
                                          <p:spTgt spid="3">
                                            <p:txEl>
                                              <p:pRg st="8" end="8"/>
                                            </p:txEl>
                                          </p:spTgt>
                                        </p:tgtEl>
                                      </p:cBhvr>
                                    </p:animEffect>
                                    <p:anim calcmode="lin" valueType="num">
                                      <p:cBhvr>
                                        <p:cTn id="54"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55" dur="1000" fill="hold"/>
                                        <p:tgtEl>
                                          <p:spTgt spid="3">
                                            <p:txEl>
                                              <p:pRg st="8" end="8"/>
                                            </p:txEl>
                                          </p:spTgt>
                                        </p:tgtEl>
                                        <p:attrNameLst>
                                          <p:attrName>ppt_y</p:attrName>
                                        </p:attrNameLst>
                                      </p:cBhvr>
                                      <p:tavLst>
                                        <p:tav tm="0">
                                          <p:val>
                                            <p:strVal val="#ppt_y+.1"/>
                                          </p:val>
                                        </p:tav>
                                        <p:tav tm="100000">
                                          <p:val>
                                            <p:strVal val="#ppt_y"/>
                                          </p:val>
                                        </p:tav>
                                      </p:tavLst>
                                    </p:anim>
                                  </p:childTnLst>
                                </p:cTn>
                              </p:par>
                              <p:par>
                                <p:cTn id="56" presetID="42" presetClass="entr" presetSubtype="0" fill="hold" nodeType="withEffect">
                                  <p:stCondLst>
                                    <p:cond delay="0"/>
                                  </p:stCondLst>
                                  <p:childTnLst>
                                    <p:set>
                                      <p:cBhvr>
                                        <p:cTn id="57" dur="1" fill="hold">
                                          <p:stCondLst>
                                            <p:cond delay="0"/>
                                          </p:stCondLst>
                                        </p:cTn>
                                        <p:tgtEl>
                                          <p:spTgt spid="3">
                                            <p:txEl>
                                              <p:pRg st="9" end="9"/>
                                            </p:txEl>
                                          </p:spTgt>
                                        </p:tgtEl>
                                        <p:attrNameLst>
                                          <p:attrName>style.visibility</p:attrName>
                                        </p:attrNameLst>
                                      </p:cBhvr>
                                      <p:to>
                                        <p:strVal val="visible"/>
                                      </p:to>
                                    </p:set>
                                    <p:animEffect transition="in" filter="fade">
                                      <p:cBhvr>
                                        <p:cTn id="58" dur="1000"/>
                                        <p:tgtEl>
                                          <p:spTgt spid="3">
                                            <p:txEl>
                                              <p:pRg st="9" end="9"/>
                                            </p:txEl>
                                          </p:spTgt>
                                        </p:tgtEl>
                                      </p:cBhvr>
                                    </p:animEffect>
                                    <p:anim calcmode="lin" valueType="num">
                                      <p:cBhvr>
                                        <p:cTn id="59" dur="1000" fill="hold"/>
                                        <p:tgtEl>
                                          <p:spTgt spid="3">
                                            <p:txEl>
                                              <p:pRg st="9" end="9"/>
                                            </p:txEl>
                                          </p:spTgt>
                                        </p:tgtEl>
                                        <p:attrNameLst>
                                          <p:attrName>ppt_x</p:attrName>
                                        </p:attrNameLst>
                                      </p:cBhvr>
                                      <p:tavLst>
                                        <p:tav tm="0">
                                          <p:val>
                                            <p:strVal val="#ppt_x"/>
                                          </p:val>
                                        </p:tav>
                                        <p:tav tm="100000">
                                          <p:val>
                                            <p:strVal val="#ppt_x"/>
                                          </p:val>
                                        </p:tav>
                                      </p:tavLst>
                                    </p:anim>
                                    <p:anim calcmode="lin" valueType="num">
                                      <p:cBhvr>
                                        <p:cTn id="60" dur="1000" fill="hold"/>
                                        <p:tgtEl>
                                          <p:spTgt spid="3">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61" fill="hold">
                      <p:stCondLst>
                        <p:cond delay="indefinite"/>
                      </p:stCondLst>
                      <p:childTnLst>
                        <p:par>
                          <p:cTn id="62" fill="hold">
                            <p:stCondLst>
                              <p:cond delay="0"/>
                            </p:stCondLst>
                            <p:childTnLst>
                              <p:par>
                                <p:cTn id="63" presetID="42" presetClass="entr" presetSubtype="0" fill="hold" nodeType="clickEffect">
                                  <p:stCondLst>
                                    <p:cond delay="0"/>
                                  </p:stCondLst>
                                  <p:childTnLst>
                                    <p:set>
                                      <p:cBhvr>
                                        <p:cTn id="64" dur="1" fill="hold">
                                          <p:stCondLst>
                                            <p:cond delay="0"/>
                                          </p:stCondLst>
                                        </p:cTn>
                                        <p:tgtEl>
                                          <p:spTgt spid="3">
                                            <p:txEl>
                                              <p:pRg st="10" end="10"/>
                                            </p:txEl>
                                          </p:spTgt>
                                        </p:tgtEl>
                                        <p:attrNameLst>
                                          <p:attrName>style.visibility</p:attrName>
                                        </p:attrNameLst>
                                      </p:cBhvr>
                                      <p:to>
                                        <p:strVal val="visible"/>
                                      </p:to>
                                    </p:set>
                                    <p:animEffect transition="in" filter="fade">
                                      <p:cBhvr>
                                        <p:cTn id="65" dur="1000"/>
                                        <p:tgtEl>
                                          <p:spTgt spid="3">
                                            <p:txEl>
                                              <p:pRg st="10" end="10"/>
                                            </p:txEl>
                                          </p:spTgt>
                                        </p:tgtEl>
                                      </p:cBhvr>
                                    </p:animEffect>
                                    <p:anim calcmode="lin" valueType="num">
                                      <p:cBhvr>
                                        <p:cTn id="66" dur="1000" fill="hold"/>
                                        <p:tgtEl>
                                          <p:spTgt spid="3">
                                            <p:txEl>
                                              <p:pRg st="10" end="10"/>
                                            </p:txEl>
                                          </p:spTgt>
                                        </p:tgtEl>
                                        <p:attrNameLst>
                                          <p:attrName>ppt_x</p:attrName>
                                        </p:attrNameLst>
                                      </p:cBhvr>
                                      <p:tavLst>
                                        <p:tav tm="0">
                                          <p:val>
                                            <p:strVal val="#ppt_x"/>
                                          </p:val>
                                        </p:tav>
                                        <p:tav tm="100000">
                                          <p:val>
                                            <p:strVal val="#ppt_x"/>
                                          </p:val>
                                        </p:tav>
                                      </p:tavLst>
                                    </p:anim>
                                    <p:anim calcmode="lin" valueType="num">
                                      <p:cBhvr>
                                        <p:cTn id="67" dur="1000" fill="hold"/>
                                        <p:tgtEl>
                                          <p:spTgt spid="3">
                                            <p:txEl>
                                              <p:pRg st="10" end="10"/>
                                            </p:txEl>
                                          </p:spTgt>
                                        </p:tgtEl>
                                        <p:attrNameLst>
                                          <p:attrName>ppt_y</p:attrName>
                                        </p:attrNameLst>
                                      </p:cBhvr>
                                      <p:tavLst>
                                        <p:tav tm="0">
                                          <p:val>
                                            <p:strVal val="#ppt_y+.1"/>
                                          </p:val>
                                        </p:tav>
                                        <p:tav tm="100000">
                                          <p:val>
                                            <p:strVal val="#ppt_y"/>
                                          </p:val>
                                        </p:tav>
                                      </p:tavLst>
                                    </p:anim>
                                  </p:childTnLst>
                                </p:cTn>
                              </p:par>
                              <p:par>
                                <p:cTn id="68" presetID="42" presetClass="entr" presetSubtype="0" fill="hold" nodeType="withEffect">
                                  <p:stCondLst>
                                    <p:cond delay="0"/>
                                  </p:stCondLst>
                                  <p:childTnLst>
                                    <p:set>
                                      <p:cBhvr>
                                        <p:cTn id="69" dur="1" fill="hold">
                                          <p:stCondLst>
                                            <p:cond delay="0"/>
                                          </p:stCondLst>
                                        </p:cTn>
                                        <p:tgtEl>
                                          <p:spTgt spid="3">
                                            <p:txEl>
                                              <p:pRg st="11" end="11"/>
                                            </p:txEl>
                                          </p:spTgt>
                                        </p:tgtEl>
                                        <p:attrNameLst>
                                          <p:attrName>style.visibility</p:attrName>
                                        </p:attrNameLst>
                                      </p:cBhvr>
                                      <p:to>
                                        <p:strVal val="visible"/>
                                      </p:to>
                                    </p:set>
                                    <p:animEffect transition="in" filter="fade">
                                      <p:cBhvr>
                                        <p:cTn id="70" dur="1000"/>
                                        <p:tgtEl>
                                          <p:spTgt spid="3">
                                            <p:txEl>
                                              <p:pRg st="11" end="11"/>
                                            </p:txEl>
                                          </p:spTgt>
                                        </p:tgtEl>
                                      </p:cBhvr>
                                    </p:animEffect>
                                    <p:anim calcmode="lin" valueType="num">
                                      <p:cBhvr>
                                        <p:cTn id="71" dur="1000" fill="hold"/>
                                        <p:tgtEl>
                                          <p:spTgt spid="3">
                                            <p:txEl>
                                              <p:pRg st="11" end="11"/>
                                            </p:txEl>
                                          </p:spTgt>
                                        </p:tgtEl>
                                        <p:attrNameLst>
                                          <p:attrName>ppt_x</p:attrName>
                                        </p:attrNameLst>
                                      </p:cBhvr>
                                      <p:tavLst>
                                        <p:tav tm="0">
                                          <p:val>
                                            <p:strVal val="#ppt_x"/>
                                          </p:val>
                                        </p:tav>
                                        <p:tav tm="100000">
                                          <p:val>
                                            <p:strVal val="#ppt_x"/>
                                          </p:val>
                                        </p:tav>
                                      </p:tavLst>
                                    </p:anim>
                                    <p:anim calcmode="lin" valueType="num">
                                      <p:cBhvr>
                                        <p:cTn id="72" dur="1000" fill="hold"/>
                                        <p:tgtEl>
                                          <p:spTgt spid="3">
                                            <p:txEl>
                                              <p:pRg st="11" end="11"/>
                                            </p:txEl>
                                          </p:spTgt>
                                        </p:tgtEl>
                                        <p:attrNameLst>
                                          <p:attrName>ppt_y</p:attrName>
                                        </p:attrNameLst>
                                      </p:cBhvr>
                                      <p:tavLst>
                                        <p:tav tm="0">
                                          <p:val>
                                            <p:strVal val="#ppt_y+.1"/>
                                          </p:val>
                                        </p:tav>
                                        <p:tav tm="100000">
                                          <p:val>
                                            <p:strVal val="#ppt_y"/>
                                          </p:val>
                                        </p:tav>
                                      </p:tavLst>
                                    </p:anim>
                                  </p:childTnLst>
                                </p:cTn>
                              </p:par>
                              <p:par>
                                <p:cTn id="73" presetID="42" presetClass="entr" presetSubtype="0" fill="hold" nodeType="withEffect">
                                  <p:stCondLst>
                                    <p:cond delay="0"/>
                                  </p:stCondLst>
                                  <p:childTnLst>
                                    <p:set>
                                      <p:cBhvr>
                                        <p:cTn id="74" dur="1" fill="hold">
                                          <p:stCondLst>
                                            <p:cond delay="0"/>
                                          </p:stCondLst>
                                        </p:cTn>
                                        <p:tgtEl>
                                          <p:spTgt spid="3">
                                            <p:txEl>
                                              <p:pRg st="12" end="12"/>
                                            </p:txEl>
                                          </p:spTgt>
                                        </p:tgtEl>
                                        <p:attrNameLst>
                                          <p:attrName>style.visibility</p:attrName>
                                        </p:attrNameLst>
                                      </p:cBhvr>
                                      <p:to>
                                        <p:strVal val="visible"/>
                                      </p:to>
                                    </p:set>
                                    <p:animEffect transition="in" filter="fade">
                                      <p:cBhvr>
                                        <p:cTn id="75" dur="1000"/>
                                        <p:tgtEl>
                                          <p:spTgt spid="3">
                                            <p:txEl>
                                              <p:pRg st="12" end="12"/>
                                            </p:txEl>
                                          </p:spTgt>
                                        </p:tgtEl>
                                      </p:cBhvr>
                                    </p:animEffect>
                                    <p:anim calcmode="lin" valueType="num">
                                      <p:cBhvr>
                                        <p:cTn id="76" dur="1000" fill="hold"/>
                                        <p:tgtEl>
                                          <p:spTgt spid="3">
                                            <p:txEl>
                                              <p:pRg st="12" end="12"/>
                                            </p:txEl>
                                          </p:spTgt>
                                        </p:tgtEl>
                                        <p:attrNameLst>
                                          <p:attrName>ppt_x</p:attrName>
                                        </p:attrNameLst>
                                      </p:cBhvr>
                                      <p:tavLst>
                                        <p:tav tm="0">
                                          <p:val>
                                            <p:strVal val="#ppt_x"/>
                                          </p:val>
                                        </p:tav>
                                        <p:tav tm="100000">
                                          <p:val>
                                            <p:strVal val="#ppt_x"/>
                                          </p:val>
                                        </p:tav>
                                      </p:tavLst>
                                    </p:anim>
                                    <p:anim calcmode="lin" valueType="num">
                                      <p:cBhvr>
                                        <p:cTn id="77" dur="1000" fill="hold"/>
                                        <p:tgtEl>
                                          <p:spTgt spid="3">
                                            <p:txEl>
                                              <p:pRg st="12" end="12"/>
                                            </p:txEl>
                                          </p:spTgt>
                                        </p:tgtEl>
                                        <p:attrNameLst>
                                          <p:attrName>ppt_y</p:attrName>
                                        </p:attrNameLst>
                                      </p:cBhvr>
                                      <p:tavLst>
                                        <p:tav tm="0">
                                          <p:val>
                                            <p:strVal val="#ppt_y+.1"/>
                                          </p:val>
                                        </p:tav>
                                        <p:tav tm="100000">
                                          <p:val>
                                            <p:strVal val="#ppt_y"/>
                                          </p:val>
                                        </p:tav>
                                      </p:tavLst>
                                    </p:anim>
                                  </p:childTnLst>
                                </p:cTn>
                              </p:par>
                            </p:childTnLst>
                          </p:cTn>
                        </p:par>
                      </p:childTnLst>
                    </p:cTn>
                  </p:par>
                  <p:par>
                    <p:cTn id="78" fill="hold">
                      <p:stCondLst>
                        <p:cond delay="indefinite"/>
                      </p:stCondLst>
                      <p:childTnLst>
                        <p:par>
                          <p:cTn id="79" fill="hold">
                            <p:stCondLst>
                              <p:cond delay="0"/>
                            </p:stCondLst>
                            <p:childTnLst>
                              <p:par>
                                <p:cTn id="80" presetID="22" presetClass="entr" presetSubtype="8" fill="hold" nodeType="clickEffect">
                                  <p:stCondLst>
                                    <p:cond delay="0"/>
                                  </p:stCondLst>
                                  <p:childTnLst>
                                    <p:set>
                                      <p:cBhvr>
                                        <p:cTn id="81" dur="1" fill="hold">
                                          <p:stCondLst>
                                            <p:cond delay="0"/>
                                          </p:stCondLst>
                                        </p:cTn>
                                        <p:tgtEl>
                                          <p:spTgt spid="8"/>
                                        </p:tgtEl>
                                        <p:attrNameLst>
                                          <p:attrName>style.visibility</p:attrName>
                                        </p:attrNameLst>
                                      </p:cBhvr>
                                      <p:to>
                                        <p:strVal val="visible"/>
                                      </p:to>
                                    </p:set>
                                    <p:animEffect transition="in" filter="wipe(left)">
                                      <p:cBhvr>
                                        <p:cTn id="82" dur="500"/>
                                        <p:tgtEl>
                                          <p:spTgt spid="8"/>
                                        </p:tgtEl>
                                      </p:cBhvr>
                                    </p:animEffect>
                                  </p:childTnLst>
                                </p:cTn>
                              </p:par>
                              <p:par>
                                <p:cTn id="83" presetID="22" presetClass="entr" presetSubtype="8" fill="hold" nodeType="withEffect">
                                  <p:stCondLst>
                                    <p:cond delay="0"/>
                                  </p:stCondLst>
                                  <p:childTnLst>
                                    <p:set>
                                      <p:cBhvr>
                                        <p:cTn id="84" dur="1" fill="hold">
                                          <p:stCondLst>
                                            <p:cond delay="0"/>
                                          </p:stCondLst>
                                        </p:cTn>
                                        <p:tgtEl>
                                          <p:spTgt spid="9"/>
                                        </p:tgtEl>
                                        <p:attrNameLst>
                                          <p:attrName>style.visibility</p:attrName>
                                        </p:attrNameLst>
                                      </p:cBhvr>
                                      <p:to>
                                        <p:strVal val="visible"/>
                                      </p:to>
                                    </p:set>
                                    <p:animEffect transition="in" filter="wipe(left)">
                                      <p:cBhvr>
                                        <p:cTn id="85" dur="500"/>
                                        <p:tgtEl>
                                          <p:spTgt spid="9"/>
                                        </p:tgtEl>
                                      </p:cBhvr>
                                    </p:animEffect>
                                  </p:childTnLst>
                                </p:cTn>
                              </p:par>
                              <p:par>
                                <p:cTn id="86" presetID="10" presetClass="entr" presetSubtype="0" fill="hold" grpId="0" nodeType="withEffect">
                                  <p:stCondLst>
                                    <p:cond delay="0"/>
                                  </p:stCondLst>
                                  <p:childTnLst>
                                    <p:set>
                                      <p:cBhvr>
                                        <p:cTn id="87" dur="1" fill="hold">
                                          <p:stCondLst>
                                            <p:cond delay="0"/>
                                          </p:stCondLst>
                                        </p:cTn>
                                        <p:tgtEl>
                                          <p:spTgt spid="6"/>
                                        </p:tgtEl>
                                        <p:attrNameLst>
                                          <p:attrName>style.visibility</p:attrName>
                                        </p:attrNameLst>
                                      </p:cBhvr>
                                      <p:to>
                                        <p:strVal val="visible"/>
                                      </p:to>
                                    </p:set>
                                    <p:animEffect transition="in" filter="fade">
                                      <p:cBhvr>
                                        <p:cTn id="88" dur="500"/>
                                        <p:tgtEl>
                                          <p:spTgt spid="6"/>
                                        </p:tgtEl>
                                      </p:cBhvr>
                                    </p:animEffect>
                                  </p:childTnLst>
                                </p:cTn>
                              </p:par>
                            </p:childTnLst>
                          </p:cTn>
                        </p:par>
                      </p:childTnLst>
                    </p:cTn>
                  </p:par>
                  <p:par>
                    <p:cTn id="89" fill="hold">
                      <p:stCondLst>
                        <p:cond delay="indefinite"/>
                      </p:stCondLst>
                      <p:childTnLst>
                        <p:par>
                          <p:cTn id="90" fill="hold">
                            <p:stCondLst>
                              <p:cond delay="0"/>
                            </p:stCondLst>
                            <p:childTnLst>
                              <p:par>
                                <p:cTn id="91" presetID="22" presetClass="entr" presetSubtype="8" fill="hold" nodeType="clickEffect">
                                  <p:stCondLst>
                                    <p:cond delay="0"/>
                                  </p:stCondLst>
                                  <p:childTnLst>
                                    <p:set>
                                      <p:cBhvr>
                                        <p:cTn id="92" dur="1" fill="hold">
                                          <p:stCondLst>
                                            <p:cond delay="0"/>
                                          </p:stCondLst>
                                        </p:cTn>
                                        <p:tgtEl>
                                          <p:spTgt spid="12"/>
                                        </p:tgtEl>
                                        <p:attrNameLst>
                                          <p:attrName>style.visibility</p:attrName>
                                        </p:attrNameLst>
                                      </p:cBhvr>
                                      <p:to>
                                        <p:strVal val="visible"/>
                                      </p:to>
                                    </p:set>
                                    <p:animEffect transition="in" filter="wipe(left)">
                                      <p:cBhvr>
                                        <p:cTn id="93" dur="500"/>
                                        <p:tgtEl>
                                          <p:spTgt spid="12"/>
                                        </p:tgtEl>
                                      </p:cBhvr>
                                    </p:animEffect>
                                  </p:childTnLst>
                                </p:cTn>
                              </p:par>
                              <p:par>
                                <p:cTn id="94" presetID="10" presetClass="entr" presetSubtype="0" fill="hold" grpId="0" nodeType="withEffect">
                                  <p:stCondLst>
                                    <p:cond delay="0"/>
                                  </p:stCondLst>
                                  <p:childTnLst>
                                    <p:set>
                                      <p:cBhvr>
                                        <p:cTn id="95" dur="1" fill="hold">
                                          <p:stCondLst>
                                            <p:cond delay="0"/>
                                          </p:stCondLst>
                                        </p:cTn>
                                        <p:tgtEl>
                                          <p:spTgt spid="17"/>
                                        </p:tgtEl>
                                        <p:attrNameLst>
                                          <p:attrName>style.visibility</p:attrName>
                                        </p:attrNameLst>
                                      </p:cBhvr>
                                      <p:to>
                                        <p:strVal val="visible"/>
                                      </p:to>
                                    </p:set>
                                    <p:animEffect transition="in" filter="fade">
                                      <p:cBhvr>
                                        <p:cTn id="96" dur="500"/>
                                        <p:tgtEl>
                                          <p:spTgt spid="17"/>
                                        </p:tgtEl>
                                      </p:cBhvr>
                                    </p:animEffect>
                                  </p:childTnLst>
                                </p:cTn>
                              </p:par>
                            </p:childTnLst>
                          </p:cTn>
                        </p:par>
                      </p:childTnLst>
                    </p:cTn>
                  </p:par>
                  <p:par>
                    <p:cTn id="97" fill="hold">
                      <p:stCondLst>
                        <p:cond delay="indefinite"/>
                      </p:stCondLst>
                      <p:childTnLst>
                        <p:par>
                          <p:cTn id="98" fill="hold">
                            <p:stCondLst>
                              <p:cond delay="0"/>
                            </p:stCondLst>
                            <p:childTnLst>
                              <p:par>
                                <p:cTn id="99" presetID="22" presetClass="entr" presetSubtype="8" fill="hold" nodeType="clickEffect">
                                  <p:stCondLst>
                                    <p:cond delay="0"/>
                                  </p:stCondLst>
                                  <p:childTnLst>
                                    <p:set>
                                      <p:cBhvr>
                                        <p:cTn id="100" dur="1" fill="hold">
                                          <p:stCondLst>
                                            <p:cond delay="0"/>
                                          </p:stCondLst>
                                        </p:cTn>
                                        <p:tgtEl>
                                          <p:spTgt spid="18"/>
                                        </p:tgtEl>
                                        <p:attrNameLst>
                                          <p:attrName>style.visibility</p:attrName>
                                        </p:attrNameLst>
                                      </p:cBhvr>
                                      <p:to>
                                        <p:strVal val="visible"/>
                                      </p:to>
                                    </p:set>
                                    <p:animEffect transition="in" filter="wipe(left)">
                                      <p:cBhvr>
                                        <p:cTn id="101" dur="500"/>
                                        <p:tgtEl>
                                          <p:spTgt spid="18"/>
                                        </p:tgtEl>
                                      </p:cBhvr>
                                    </p:animEffect>
                                  </p:childTnLst>
                                </p:cTn>
                              </p:par>
                              <p:par>
                                <p:cTn id="102" presetID="22" presetClass="entr" presetSubtype="8" fill="hold" nodeType="withEffect">
                                  <p:stCondLst>
                                    <p:cond delay="0"/>
                                  </p:stCondLst>
                                  <p:childTnLst>
                                    <p:set>
                                      <p:cBhvr>
                                        <p:cTn id="103" dur="1" fill="hold">
                                          <p:stCondLst>
                                            <p:cond delay="0"/>
                                          </p:stCondLst>
                                        </p:cTn>
                                        <p:tgtEl>
                                          <p:spTgt spid="21"/>
                                        </p:tgtEl>
                                        <p:attrNameLst>
                                          <p:attrName>style.visibility</p:attrName>
                                        </p:attrNameLst>
                                      </p:cBhvr>
                                      <p:to>
                                        <p:strVal val="visible"/>
                                      </p:to>
                                    </p:set>
                                    <p:animEffect transition="in" filter="wipe(left)">
                                      <p:cBhvr>
                                        <p:cTn id="104" dur="500"/>
                                        <p:tgtEl>
                                          <p:spTgt spid="21"/>
                                        </p:tgtEl>
                                      </p:cBhvr>
                                    </p:animEffect>
                                  </p:childTnLst>
                                </p:cTn>
                              </p:par>
                              <p:par>
                                <p:cTn id="105" presetID="10" presetClass="entr" presetSubtype="0" fill="hold" grpId="0" nodeType="withEffect">
                                  <p:stCondLst>
                                    <p:cond delay="0"/>
                                  </p:stCondLst>
                                  <p:childTnLst>
                                    <p:set>
                                      <p:cBhvr>
                                        <p:cTn id="106" dur="1" fill="hold">
                                          <p:stCondLst>
                                            <p:cond delay="0"/>
                                          </p:stCondLst>
                                        </p:cTn>
                                        <p:tgtEl>
                                          <p:spTgt spid="25"/>
                                        </p:tgtEl>
                                        <p:attrNameLst>
                                          <p:attrName>style.visibility</p:attrName>
                                        </p:attrNameLst>
                                      </p:cBhvr>
                                      <p:to>
                                        <p:strVal val="visible"/>
                                      </p:to>
                                    </p:set>
                                    <p:animEffect transition="in" filter="fade">
                                      <p:cBhvr>
                                        <p:cTn id="107"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7" grpId="0"/>
      <p:bldP spid="25" grpId="0"/>
    </p:bldLst>
  </p:timing>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8FE076F-27C6-432A-BD34-BBC26C5BE2DA}"/>
              </a:ext>
            </a:extLst>
          </p:cNvPr>
          <p:cNvPicPr>
            <a:picLocks noChangeAspect="1"/>
          </p:cNvPicPr>
          <p:nvPr/>
        </p:nvPicPr>
        <p:blipFill>
          <a:blip r:embed="rId2"/>
          <a:stretch>
            <a:fillRect/>
          </a:stretch>
        </p:blipFill>
        <p:spPr>
          <a:xfrm>
            <a:off x="0" y="116632"/>
            <a:ext cx="9144000" cy="3414251"/>
          </a:xfrm>
          <a:prstGeom prst="rect">
            <a:avLst/>
          </a:prstGeom>
        </p:spPr>
      </p:pic>
      <p:sp>
        <p:nvSpPr>
          <p:cNvPr id="4" name="TextBox 3">
            <a:extLst>
              <a:ext uri="{FF2B5EF4-FFF2-40B4-BE49-F238E27FC236}">
                <a16:creationId xmlns:a16="http://schemas.microsoft.com/office/drawing/2014/main" id="{7E87A387-2294-476E-85F4-43B4CE8E4572}"/>
              </a:ext>
            </a:extLst>
          </p:cNvPr>
          <p:cNvSpPr txBox="1"/>
          <p:nvPr/>
        </p:nvSpPr>
        <p:spPr>
          <a:xfrm>
            <a:off x="899592" y="3717032"/>
            <a:ext cx="4156483" cy="646331"/>
          </a:xfrm>
          <a:prstGeom prst="rect">
            <a:avLst/>
          </a:prstGeom>
          <a:noFill/>
        </p:spPr>
        <p:txBody>
          <a:bodyPr wrap="square">
            <a:spAutoFit/>
          </a:bodyPr>
          <a:lstStyle/>
          <a:p>
            <a:pPr algn="l"/>
            <a:r>
              <a:rPr lang="en-US" sz="1200" b="0" i="0" u="none" strike="noStrike" baseline="0" dirty="0">
                <a:latin typeface="AdvTT052d8736"/>
              </a:rPr>
              <a:t>https://doi.org/10.1515/cclm-2024-0125</a:t>
            </a:r>
          </a:p>
          <a:p>
            <a:pPr algn="l"/>
            <a:r>
              <a:rPr lang="en-US" sz="1200" b="0" i="0" u="none" strike="noStrike" baseline="0" dirty="0">
                <a:latin typeface="AdvTT052d8736"/>
              </a:rPr>
              <a:t>Received January 25, 2024; accepted May 18, 2024;</a:t>
            </a:r>
          </a:p>
          <a:p>
            <a:pPr algn="l"/>
            <a:r>
              <a:rPr lang="en-US" sz="1200" b="0" i="0" u="none" strike="noStrike" baseline="0" dirty="0">
                <a:latin typeface="AdvTT052d8736"/>
              </a:rPr>
              <a:t>published online June 6, 2024</a:t>
            </a:r>
            <a:endParaRPr lang="fa-IR" sz="2400" dirty="0"/>
          </a:p>
        </p:txBody>
      </p:sp>
    </p:spTree>
    <p:extLst>
      <p:ext uri="{BB962C8B-B14F-4D97-AF65-F5344CB8AC3E}">
        <p14:creationId xmlns:p14="http://schemas.microsoft.com/office/powerpoint/2010/main" val="318891032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Office Them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32090</TotalTime>
  <Words>7594</Words>
  <Application>Microsoft Office PowerPoint</Application>
  <PresentationFormat>On-screen Show (4:3)</PresentationFormat>
  <Paragraphs>923</Paragraphs>
  <Slides>135</Slides>
  <Notes>5</Notes>
  <HiddenSlides>0</HiddenSlides>
  <MMClips>0</MMClips>
  <ScaleCrop>false</ScaleCrop>
  <HeadingPairs>
    <vt:vector size="6" baseType="variant">
      <vt:variant>
        <vt:lpstr>Fonts Used</vt:lpstr>
      </vt:variant>
      <vt:variant>
        <vt:i4>17</vt:i4>
      </vt:variant>
      <vt:variant>
        <vt:lpstr>Theme</vt:lpstr>
      </vt:variant>
      <vt:variant>
        <vt:i4>1</vt:i4>
      </vt:variant>
      <vt:variant>
        <vt:lpstr>Slide Titles</vt:lpstr>
      </vt:variant>
      <vt:variant>
        <vt:i4>135</vt:i4>
      </vt:variant>
    </vt:vector>
  </HeadingPairs>
  <TitlesOfParts>
    <vt:vector size="153" baseType="lpstr">
      <vt:lpstr>AdvTT052d8736</vt:lpstr>
      <vt:lpstr>AdvTTd027cc2c</vt:lpstr>
      <vt:lpstr>AdvTTd027cc2c+20</vt:lpstr>
      <vt:lpstr>AdvTTd027cc2c+fb</vt:lpstr>
      <vt:lpstr>AGaramond-Regular</vt:lpstr>
      <vt:lpstr>Arial</vt:lpstr>
      <vt:lpstr>AvenirNextLTPro-Cn</vt:lpstr>
      <vt:lpstr>Calibri</vt:lpstr>
      <vt:lpstr>Calibri Light</vt:lpstr>
      <vt:lpstr>Calibri-Light</vt:lpstr>
      <vt:lpstr>Calibri-LightItalic</vt:lpstr>
      <vt:lpstr>Courier New</vt:lpstr>
      <vt:lpstr>DGMetaSerifScience</vt:lpstr>
      <vt:lpstr>Open Sans</vt:lpstr>
      <vt:lpstr>Symbol</vt:lpstr>
      <vt:lpstr>Times New Roman</vt:lpstr>
      <vt:lpstr>Wingdings</vt:lpstr>
      <vt:lpstr>Office Theme</vt:lpstr>
      <vt:lpstr>ویژگی عملکرد سنجشی (خطای مجاز) Analytical Performance Specification, APS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عملکرد آزمایشگاهی با کیفیت</vt:lpstr>
      <vt:lpstr>PowerPoint Presentation</vt:lpstr>
      <vt:lpstr>PowerPoint Presentation</vt:lpstr>
      <vt:lpstr>موارد استفاده:</vt:lpstr>
      <vt:lpstr>اسامی گوناگون</vt:lpstr>
      <vt:lpstr>CLSI EP46 ED1PD:2024 (پیش نویس) Determining Allowable Total Error Goals and Limits for Quantitative Medical Laboratory Measurement Procedures</vt:lpstr>
      <vt:lpstr>تاریخچه</vt:lpstr>
      <vt:lpstr>PowerPoint Presentation</vt:lpstr>
      <vt:lpstr>Stockholm 1999 Hierarchy </vt:lpstr>
      <vt:lpstr>PowerPoint Presentation</vt:lpstr>
      <vt:lpstr>Milan 2014 Models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بهبود مطالعات نوسان زیستی</vt:lpstr>
      <vt:lpstr>PowerPoint Presentation</vt:lpstr>
      <vt:lpstr>دستاورد کنفرانس پراگ 2023</vt:lpstr>
      <vt:lpstr>تناقض در تعیین APS بر اساس نوسان زیستی</vt:lpstr>
      <vt:lpstr>مدل خطای کل</vt:lpstr>
      <vt:lpstr>مدل خطای کل</vt:lpstr>
      <vt:lpstr>مدل خطای کل</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Stockholm 1999 Hierarchy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Analytical Performance Specification (APS)</dc:title>
  <dc:creator>RST</dc:creator>
  <cp:lastModifiedBy>Hassan Bayat</cp:lastModifiedBy>
  <cp:revision>579</cp:revision>
  <cp:lastPrinted>2019-09-03T17:37:38Z</cp:lastPrinted>
  <dcterms:created xsi:type="dcterms:W3CDTF">2019-09-01T10:52:07Z</dcterms:created>
  <dcterms:modified xsi:type="dcterms:W3CDTF">2024-10-17T05:05:18Z</dcterms:modified>
</cp:coreProperties>
</file>