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9"/>
  </p:notesMasterIdLst>
  <p:sldIdLst>
    <p:sldId id="544" r:id="rId2"/>
    <p:sldId id="1067" r:id="rId3"/>
    <p:sldId id="1068" r:id="rId4"/>
    <p:sldId id="581" r:id="rId5"/>
    <p:sldId id="256" r:id="rId6"/>
    <p:sldId id="258" r:id="rId7"/>
    <p:sldId id="411" r:id="rId8"/>
    <p:sldId id="554" r:id="rId9"/>
    <p:sldId id="412" r:id="rId10"/>
    <p:sldId id="415" r:id="rId11"/>
    <p:sldId id="277" r:id="rId12"/>
    <p:sldId id="603" r:id="rId13"/>
    <p:sldId id="604" r:id="rId14"/>
    <p:sldId id="605" r:id="rId15"/>
    <p:sldId id="606" r:id="rId16"/>
    <p:sldId id="607" r:id="rId17"/>
    <p:sldId id="966" r:id="rId18"/>
    <p:sldId id="416" r:id="rId19"/>
    <p:sldId id="608" r:id="rId20"/>
    <p:sldId id="609" r:id="rId21"/>
    <p:sldId id="1000" r:id="rId22"/>
    <p:sldId id="1001" r:id="rId23"/>
    <p:sldId id="430" r:id="rId24"/>
    <p:sldId id="1004" r:id="rId25"/>
    <p:sldId id="434" r:id="rId26"/>
    <p:sldId id="1003" r:id="rId27"/>
    <p:sldId id="1005" r:id="rId28"/>
    <p:sldId id="435" r:id="rId29"/>
    <p:sldId id="610" r:id="rId30"/>
    <p:sldId id="611" r:id="rId31"/>
    <p:sldId id="478" r:id="rId32"/>
    <p:sldId id="968" r:id="rId33"/>
    <p:sldId id="584" r:id="rId34"/>
    <p:sldId id="441" r:id="rId35"/>
    <p:sldId id="442" r:id="rId36"/>
    <p:sldId id="969" r:id="rId37"/>
    <p:sldId id="446" r:id="rId38"/>
    <p:sldId id="953" r:id="rId39"/>
    <p:sldId id="955" r:id="rId40"/>
    <p:sldId id="956" r:id="rId41"/>
    <p:sldId id="957" r:id="rId42"/>
    <p:sldId id="452" r:id="rId43"/>
    <p:sldId id="961" r:id="rId44"/>
    <p:sldId id="959" r:id="rId45"/>
    <p:sldId id="962" r:id="rId46"/>
    <p:sldId id="963" r:id="rId47"/>
    <p:sldId id="970" r:id="rId48"/>
    <p:sldId id="561" r:id="rId49"/>
    <p:sldId id="971" r:id="rId50"/>
    <p:sldId id="461" r:id="rId51"/>
    <p:sldId id="462" r:id="rId52"/>
    <p:sldId id="468" r:id="rId53"/>
    <p:sldId id="587" r:id="rId54"/>
    <p:sldId id="972" r:id="rId55"/>
    <p:sldId id="470" r:id="rId56"/>
    <p:sldId id="973" r:id="rId57"/>
    <p:sldId id="974" r:id="rId58"/>
    <p:sldId id="976" r:id="rId59"/>
    <p:sldId id="977" r:id="rId60"/>
    <p:sldId id="978" r:id="rId61"/>
    <p:sldId id="979" r:id="rId62"/>
    <p:sldId id="980" r:id="rId63"/>
    <p:sldId id="981" r:id="rId64"/>
    <p:sldId id="982" r:id="rId65"/>
    <p:sldId id="983" r:id="rId66"/>
    <p:sldId id="984" r:id="rId67"/>
    <p:sldId id="589" r:id="rId68"/>
    <p:sldId id="986" r:id="rId69"/>
    <p:sldId id="987" r:id="rId70"/>
    <p:sldId id="988" r:id="rId71"/>
    <p:sldId id="989" r:id="rId72"/>
    <p:sldId id="990" r:id="rId73"/>
    <p:sldId id="991" r:id="rId74"/>
    <p:sldId id="992" r:id="rId75"/>
    <p:sldId id="590" r:id="rId76"/>
    <p:sldId id="995" r:id="rId77"/>
    <p:sldId id="996" r:id="rId78"/>
    <p:sldId id="997" r:id="rId79"/>
    <p:sldId id="998" r:id="rId80"/>
    <p:sldId id="999" r:id="rId81"/>
    <p:sldId id="1007" r:id="rId82"/>
    <p:sldId id="1008" r:id="rId83"/>
    <p:sldId id="1009" r:id="rId84"/>
    <p:sldId id="1010" r:id="rId85"/>
    <p:sldId id="1011" r:id="rId86"/>
    <p:sldId id="340" r:id="rId87"/>
    <p:sldId id="1064" r:id="rId88"/>
    <p:sldId id="1023" r:id="rId89"/>
    <p:sldId id="1024" r:id="rId90"/>
    <p:sldId id="1025" r:id="rId91"/>
    <p:sldId id="1037" r:id="rId92"/>
    <p:sldId id="1038" r:id="rId93"/>
    <p:sldId id="1039" r:id="rId94"/>
    <p:sldId id="1020" r:id="rId95"/>
    <p:sldId id="1014" r:id="rId96"/>
    <p:sldId id="1017" r:id="rId97"/>
    <p:sldId id="1018" r:id="rId98"/>
    <p:sldId id="1019" r:id="rId99"/>
    <p:sldId id="1027" r:id="rId100"/>
    <p:sldId id="1028" r:id="rId101"/>
    <p:sldId id="1029" r:id="rId102"/>
    <p:sldId id="1030" r:id="rId103"/>
    <p:sldId id="1031" r:id="rId104"/>
    <p:sldId id="1032" r:id="rId105"/>
    <p:sldId id="1033" r:id="rId106"/>
    <p:sldId id="1035" r:id="rId107"/>
    <p:sldId id="1036" r:id="rId108"/>
    <p:sldId id="550" r:id="rId109"/>
    <p:sldId id="1042" r:id="rId110"/>
    <p:sldId id="1043" r:id="rId111"/>
    <p:sldId id="1044" r:id="rId112"/>
    <p:sldId id="1045" r:id="rId113"/>
    <p:sldId id="579" r:id="rId114"/>
    <p:sldId id="1046" r:id="rId115"/>
    <p:sldId id="1047" r:id="rId116"/>
    <p:sldId id="1048" r:id="rId117"/>
    <p:sldId id="1065" r:id="rId118"/>
    <p:sldId id="1066" r:id="rId119"/>
    <p:sldId id="1054" r:id="rId120"/>
    <p:sldId id="1055" r:id="rId121"/>
    <p:sldId id="1056" r:id="rId122"/>
    <p:sldId id="1057" r:id="rId123"/>
    <p:sldId id="1059" r:id="rId124"/>
    <p:sldId id="1049" r:id="rId125"/>
    <p:sldId id="1060" r:id="rId126"/>
    <p:sldId id="543" r:id="rId127"/>
    <p:sldId id="398" r:id="rId1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FF7D"/>
    <a:srgbClr val="FFFFFF"/>
    <a:srgbClr val="FFFF37"/>
    <a:srgbClr val="E5E5E5"/>
    <a:srgbClr val="0055A6"/>
    <a:srgbClr val="FF6969"/>
    <a:srgbClr val="0070C0"/>
    <a:srgbClr val="FBFBFB"/>
    <a:srgbClr val="ECFE94"/>
    <a:srgbClr val="F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>
        <p:scale>
          <a:sx n="20" d="100"/>
          <a:sy n="20" d="100"/>
        </p:scale>
        <p:origin x="2454" y="954"/>
      </p:cViewPr>
      <p:guideLst>
        <p:guide orient="horz" pos="165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8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notesMaster" Target="notesMasters/notesMaster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presProps" Target="pres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theme" Target="theme/theme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P15-A3%20Percision_EXAMPL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P15-A3%20Percision_EXAMPL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oja\Downloads\Outlier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P15-A3%20Percision_EXAMPLE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P15-A3%20Percision_EXAMPLE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XAMPLE_CLSI%20EP15-A3%20Percision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&#1605;&#1591;&#1575;&#1604;&#1593;&#1607;\QC\CLSI\EP15A3\Calculators\EXAMPLE\EXAMPLE_CLSI%20EP15-A3%20Percision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265378801447406E-2"/>
          <c:y val="5.5458024694636926E-2"/>
          <c:w val="0.91090199516912418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General</c:formatCode>
                <c:ptCount val="5"/>
                <c:pt idx="0">
                  <c:v>140</c:v>
                </c:pt>
                <c:pt idx="1">
                  <c:v>139</c:v>
                </c:pt>
                <c:pt idx="2">
                  <c:v>138</c:v>
                </c:pt>
                <c:pt idx="3">
                  <c:v>138</c:v>
                </c:pt>
                <c:pt idx="4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12A-4F3A-9C58-F151ECFEA691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General</c:formatCode>
                <c:ptCount val="5"/>
                <c:pt idx="0">
                  <c:v>140</c:v>
                </c:pt>
                <c:pt idx="1">
                  <c:v>143</c:v>
                </c:pt>
                <c:pt idx="2">
                  <c:v>141</c:v>
                </c:pt>
                <c:pt idx="3">
                  <c:v>143</c:v>
                </c:pt>
                <c:pt idx="4">
                  <c:v>137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12A-4F3A-9C58-F151ECFEA691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General</c:formatCode>
                <c:ptCount val="5"/>
                <c:pt idx="0">
                  <c:v>140</c:v>
                </c:pt>
                <c:pt idx="1">
                  <c:v>138</c:v>
                </c:pt>
                <c:pt idx="2">
                  <c:v>136</c:v>
                </c:pt>
                <c:pt idx="3">
                  <c:v>141</c:v>
                </c:pt>
                <c:pt idx="4">
                  <c:v>136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12A-4F3A-9C58-F151ECFEA691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General</c:formatCode>
                <c:ptCount val="5"/>
                <c:pt idx="0">
                  <c:v>141</c:v>
                </c:pt>
                <c:pt idx="1">
                  <c:v>144</c:v>
                </c:pt>
                <c:pt idx="2">
                  <c:v>142</c:v>
                </c:pt>
                <c:pt idx="3">
                  <c:v>143</c:v>
                </c:pt>
                <c:pt idx="4">
                  <c:v>144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12A-4F3A-9C58-F151ECFEA691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General</c:formatCode>
                <c:ptCount val="5"/>
                <c:pt idx="0">
                  <c:v>139</c:v>
                </c:pt>
                <c:pt idx="1">
                  <c:v>140</c:v>
                </c:pt>
                <c:pt idx="2">
                  <c:v>141</c:v>
                </c:pt>
                <c:pt idx="3">
                  <c:v>138</c:v>
                </c:pt>
                <c:pt idx="4">
                  <c:v>141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D12A-4F3A-9C58-F151ECFEA691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D12A-4F3A-9C58-F151ECFEA691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D12A-4F3A-9C58-F151ECFEA691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140.12</c:v>
                </c:pt>
                <c:pt idx="1">
                  <c:v>140.12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D12A-4F3A-9C58-F151ECFEA691}"/>
            </c:ext>
          </c:extLst>
        </c:ser>
        <c:ser>
          <c:idx val="9"/>
          <c:order val="8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139</c:v>
                </c:pt>
                <c:pt idx="1">
                  <c:v>139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D12A-4F3A-9C58-F151ECFEA691}"/>
            </c:ext>
          </c:extLst>
        </c:ser>
        <c:ser>
          <c:idx val="10"/>
          <c:order val="9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140.80000000000001</c:v>
                </c:pt>
                <c:pt idx="1">
                  <c:v>140.80000000000001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D12A-4F3A-9C58-F151ECFEA691}"/>
            </c:ext>
          </c:extLst>
        </c:ser>
        <c:ser>
          <c:idx val="11"/>
          <c:order val="10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138.19999999999999</c:v>
                </c:pt>
                <c:pt idx="1">
                  <c:v>138.19999999999999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D12A-4F3A-9C58-F151ECFEA691}"/>
            </c:ext>
          </c:extLst>
        </c:ser>
        <c:ser>
          <c:idx val="12"/>
          <c:order val="11"/>
          <c:spPr>
            <a:ln w="9525" cap="rnd">
              <a:solidFill>
                <a:sysClr val="windowText" lastClr="000000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142.80000000000001</c:v>
                </c:pt>
                <c:pt idx="1">
                  <c:v>142.80000000000001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D12A-4F3A-9C58-F151ECFEA691}"/>
            </c:ext>
          </c:extLst>
        </c:ser>
        <c:ser>
          <c:idx val="13"/>
          <c:order val="12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139.80000000000001</c:v>
                </c:pt>
                <c:pt idx="1">
                  <c:v>139.80000000000001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D12A-4F3A-9C58-F151ECFEA691}"/>
            </c:ext>
          </c:extLst>
        </c:ser>
        <c:ser>
          <c:idx val="14"/>
          <c:order val="13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D12A-4F3A-9C58-F151ECFEA691}"/>
            </c:ext>
          </c:extLst>
        </c:ser>
        <c:ser>
          <c:idx val="0"/>
          <c:order val="14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D12A-4F3A-9C58-F151ECFEA6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6619512"/>
        <c:axId val="127551144"/>
      </c:scatterChart>
      <c:valAx>
        <c:axId val="146619512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27551144"/>
        <c:crosses val="autoZero"/>
        <c:crossBetween val="midCat"/>
      </c:valAx>
      <c:valAx>
        <c:axId val="127551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619512"/>
        <c:crosses val="autoZero"/>
        <c:crossBetween val="midCat"/>
      </c:valAx>
      <c:spPr>
        <a:solidFill>
          <a:schemeClr val="accent3">
            <a:lumMod val="20000"/>
            <a:lumOff val="80000"/>
          </a:schemeClr>
        </a:solidFill>
        <a:ln>
          <a:solidFill>
            <a:srgbClr val="002060"/>
          </a:solidFill>
        </a:ln>
        <a:effectLst/>
      </c:spPr>
    </c:plotArea>
    <c:plotVisOnly val="1"/>
    <c:dispBlanksAs val="gap"/>
    <c:showDLblsOverMax val="0"/>
  </c:chart>
  <c:spPr>
    <a:solidFill>
      <a:schemeClr val="tx2">
        <a:lumMod val="60000"/>
        <a:lumOff val="40000"/>
      </a:schemeClr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265378801447406E-2"/>
          <c:y val="5.5458024694636926E-2"/>
          <c:w val="0.91090199516912418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General</c:formatCode>
                <c:ptCount val="5"/>
                <c:pt idx="0">
                  <c:v>140</c:v>
                </c:pt>
                <c:pt idx="1">
                  <c:v>139</c:v>
                </c:pt>
                <c:pt idx="2">
                  <c:v>138</c:v>
                </c:pt>
                <c:pt idx="3">
                  <c:v>138</c:v>
                </c:pt>
                <c:pt idx="4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12A-4F3A-9C58-F151ECFEA691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General</c:formatCode>
                <c:ptCount val="5"/>
                <c:pt idx="0">
                  <c:v>140</c:v>
                </c:pt>
                <c:pt idx="1">
                  <c:v>143</c:v>
                </c:pt>
                <c:pt idx="2">
                  <c:v>141</c:v>
                </c:pt>
                <c:pt idx="3">
                  <c:v>143</c:v>
                </c:pt>
                <c:pt idx="4">
                  <c:v>137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12A-4F3A-9C58-F151ECFEA691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General</c:formatCode>
                <c:ptCount val="5"/>
                <c:pt idx="0">
                  <c:v>140</c:v>
                </c:pt>
                <c:pt idx="1">
                  <c:v>138</c:v>
                </c:pt>
                <c:pt idx="2">
                  <c:v>136</c:v>
                </c:pt>
                <c:pt idx="3">
                  <c:v>141</c:v>
                </c:pt>
                <c:pt idx="4">
                  <c:v>136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12A-4F3A-9C58-F151ECFEA691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General</c:formatCode>
                <c:ptCount val="5"/>
                <c:pt idx="0">
                  <c:v>141</c:v>
                </c:pt>
                <c:pt idx="1">
                  <c:v>144</c:v>
                </c:pt>
                <c:pt idx="2">
                  <c:v>142</c:v>
                </c:pt>
                <c:pt idx="3">
                  <c:v>143</c:v>
                </c:pt>
                <c:pt idx="4">
                  <c:v>144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12A-4F3A-9C58-F151ECFEA691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General</c:formatCode>
                <c:ptCount val="5"/>
                <c:pt idx="0">
                  <c:v>139</c:v>
                </c:pt>
                <c:pt idx="1">
                  <c:v>140</c:v>
                </c:pt>
                <c:pt idx="2">
                  <c:v>141</c:v>
                </c:pt>
                <c:pt idx="3">
                  <c:v>138</c:v>
                </c:pt>
                <c:pt idx="4">
                  <c:v>141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D12A-4F3A-9C58-F151ECFEA691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D12A-4F3A-9C58-F151ECFEA691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D12A-4F3A-9C58-F151ECFEA691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140.12</c:v>
                </c:pt>
                <c:pt idx="1">
                  <c:v>140.12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D12A-4F3A-9C58-F151ECFEA691}"/>
            </c:ext>
          </c:extLst>
        </c:ser>
        <c:ser>
          <c:idx val="9"/>
          <c:order val="8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139</c:v>
                </c:pt>
                <c:pt idx="1">
                  <c:v>139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D12A-4F3A-9C58-F151ECFEA691}"/>
            </c:ext>
          </c:extLst>
        </c:ser>
        <c:ser>
          <c:idx val="10"/>
          <c:order val="9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140.80000000000001</c:v>
                </c:pt>
                <c:pt idx="1">
                  <c:v>140.80000000000001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D12A-4F3A-9C58-F151ECFEA691}"/>
            </c:ext>
          </c:extLst>
        </c:ser>
        <c:ser>
          <c:idx val="11"/>
          <c:order val="10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138.19999999999999</c:v>
                </c:pt>
                <c:pt idx="1">
                  <c:v>138.19999999999999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D12A-4F3A-9C58-F151ECFEA691}"/>
            </c:ext>
          </c:extLst>
        </c:ser>
        <c:ser>
          <c:idx val="12"/>
          <c:order val="11"/>
          <c:spPr>
            <a:ln w="9525" cap="rnd">
              <a:solidFill>
                <a:sysClr val="windowText" lastClr="000000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142.80000000000001</c:v>
                </c:pt>
                <c:pt idx="1">
                  <c:v>142.80000000000001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D12A-4F3A-9C58-F151ECFEA691}"/>
            </c:ext>
          </c:extLst>
        </c:ser>
        <c:ser>
          <c:idx val="13"/>
          <c:order val="12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139.80000000000001</c:v>
                </c:pt>
                <c:pt idx="1">
                  <c:v>139.80000000000001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D12A-4F3A-9C58-F151ECFEA691}"/>
            </c:ext>
          </c:extLst>
        </c:ser>
        <c:ser>
          <c:idx val="14"/>
          <c:order val="13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D12A-4F3A-9C58-F151ECFEA691}"/>
            </c:ext>
          </c:extLst>
        </c:ser>
        <c:ser>
          <c:idx val="0"/>
          <c:order val="14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D12A-4F3A-9C58-F151ECFEA6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6619512"/>
        <c:axId val="127551144"/>
      </c:scatterChart>
      <c:valAx>
        <c:axId val="146619512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27551144"/>
        <c:crosses val="autoZero"/>
        <c:crossBetween val="midCat"/>
      </c:valAx>
      <c:valAx>
        <c:axId val="127551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619512"/>
        <c:crosses val="autoZero"/>
        <c:crossBetween val="midCat"/>
      </c:valAx>
      <c:spPr>
        <a:solidFill>
          <a:schemeClr val="accent3">
            <a:lumMod val="20000"/>
            <a:lumOff val="80000"/>
          </a:schemeClr>
        </a:solidFill>
        <a:ln>
          <a:solidFill>
            <a:srgbClr val="002060"/>
          </a:solidFill>
        </a:ln>
        <a:effectLst/>
      </c:spPr>
    </c:plotArea>
    <c:plotVisOnly val="1"/>
    <c:dispBlanksAs val="gap"/>
    <c:showDLblsOverMax val="0"/>
  </c:chart>
  <c:spPr>
    <a:solidFill>
      <a:schemeClr val="tx2">
        <a:lumMod val="60000"/>
        <a:lumOff val="40000"/>
      </a:schemeClr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4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C084-4E41-9449-76C38BFE8CFF}"/>
              </c:ext>
            </c:extLst>
          </c:dPt>
          <c:xVal>
            <c:numRef>
              <c:f>[Outlier.xlsx]Sheet1!$I$49:$I$54</c:f>
              <c:numCache>
                <c:formatCode>General</c:formatCode>
                <c:ptCount val="6"/>
                <c:pt idx="0">
                  <c:v>47</c:v>
                </c:pt>
                <c:pt idx="1">
                  <c:v>48</c:v>
                </c:pt>
                <c:pt idx="2">
                  <c:v>49</c:v>
                </c:pt>
                <c:pt idx="3">
                  <c:v>50</c:v>
                </c:pt>
                <c:pt idx="4">
                  <c:v>51</c:v>
                </c:pt>
                <c:pt idx="5">
                  <c:v>52</c:v>
                </c:pt>
              </c:numCache>
            </c:numRef>
          </c:xVal>
          <c:yVal>
            <c:numRef>
              <c:f>[Outlier.xlsx]Sheet1!$K$49:$K$54</c:f>
              <c:numCache>
                <c:formatCode>General</c:formatCode>
                <c:ptCount val="6"/>
                <c:pt idx="0">
                  <c:v>220</c:v>
                </c:pt>
                <c:pt idx="1">
                  <c:v>221</c:v>
                </c:pt>
                <c:pt idx="2">
                  <c:v>220</c:v>
                </c:pt>
                <c:pt idx="3">
                  <c:v>221</c:v>
                </c:pt>
                <c:pt idx="4">
                  <c:v>226</c:v>
                </c:pt>
                <c:pt idx="5">
                  <c:v>221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084-4E41-9449-76C38BFE8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075968"/>
        <c:axId val="145101184"/>
      </c:scatterChart>
      <c:valAx>
        <c:axId val="145075968"/>
        <c:scaling>
          <c:orientation val="minMax"/>
          <c:max val="53"/>
          <c:min val="46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45101184"/>
        <c:crosses val="autoZero"/>
        <c:crossBetween val="midCat"/>
      </c:valAx>
      <c:valAx>
        <c:axId val="14510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075968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50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EA0E-45A2-ABF7-474C9F62E95A}"/>
              </c:ext>
            </c:extLst>
          </c:dPt>
          <c:xVal>
            <c:numRef>
              <c:f>[Outlier.xlsx]Sheet1!$I$3:$I$202</c:f>
              <c:numCache>
                <c:formatCode>General</c:formatCode>
                <c:ptCount val="20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  <c:pt idx="154">
                  <c:v>155</c:v>
                </c:pt>
                <c:pt idx="155">
                  <c:v>156</c:v>
                </c:pt>
                <c:pt idx="156">
                  <c:v>157</c:v>
                </c:pt>
                <c:pt idx="157">
                  <c:v>158</c:v>
                </c:pt>
                <c:pt idx="158">
                  <c:v>159</c:v>
                </c:pt>
                <c:pt idx="159">
                  <c:v>160</c:v>
                </c:pt>
                <c:pt idx="160">
                  <c:v>161</c:v>
                </c:pt>
                <c:pt idx="161">
                  <c:v>162</c:v>
                </c:pt>
                <c:pt idx="162">
                  <c:v>163</c:v>
                </c:pt>
                <c:pt idx="163">
                  <c:v>164</c:v>
                </c:pt>
                <c:pt idx="164">
                  <c:v>165</c:v>
                </c:pt>
                <c:pt idx="165">
                  <c:v>166</c:v>
                </c:pt>
                <c:pt idx="166">
                  <c:v>167</c:v>
                </c:pt>
                <c:pt idx="167">
                  <c:v>168</c:v>
                </c:pt>
                <c:pt idx="168">
                  <c:v>169</c:v>
                </c:pt>
                <c:pt idx="169">
                  <c:v>170</c:v>
                </c:pt>
                <c:pt idx="170">
                  <c:v>171</c:v>
                </c:pt>
                <c:pt idx="171">
                  <c:v>172</c:v>
                </c:pt>
                <c:pt idx="172">
                  <c:v>173</c:v>
                </c:pt>
                <c:pt idx="173">
                  <c:v>174</c:v>
                </c:pt>
                <c:pt idx="174">
                  <c:v>175</c:v>
                </c:pt>
                <c:pt idx="175">
                  <c:v>176</c:v>
                </c:pt>
                <c:pt idx="176">
                  <c:v>177</c:v>
                </c:pt>
                <c:pt idx="177">
                  <c:v>178</c:v>
                </c:pt>
                <c:pt idx="178">
                  <c:v>179</c:v>
                </c:pt>
                <c:pt idx="179">
                  <c:v>180</c:v>
                </c:pt>
                <c:pt idx="180">
                  <c:v>181</c:v>
                </c:pt>
                <c:pt idx="181">
                  <c:v>182</c:v>
                </c:pt>
                <c:pt idx="182">
                  <c:v>183</c:v>
                </c:pt>
                <c:pt idx="183">
                  <c:v>184</c:v>
                </c:pt>
                <c:pt idx="184">
                  <c:v>185</c:v>
                </c:pt>
                <c:pt idx="185">
                  <c:v>186</c:v>
                </c:pt>
                <c:pt idx="186">
                  <c:v>187</c:v>
                </c:pt>
                <c:pt idx="187">
                  <c:v>188</c:v>
                </c:pt>
                <c:pt idx="188">
                  <c:v>189</c:v>
                </c:pt>
                <c:pt idx="189">
                  <c:v>190</c:v>
                </c:pt>
                <c:pt idx="190">
                  <c:v>191</c:v>
                </c:pt>
                <c:pt idx="191">
                  <c:v>192</c:v>
                </c:pt>
                <c:pt idx="192">
                  <c:v>193</c:v>
                </c:pt>
                <c:pt idx="193">
                  <c:v>194</c:v>
                </c:pt>
                <c:pt idx="194">
                  <c:v>195</c:v>
                </c:pt>
                <c:pt idx="195">
                  <c:v>196</c:v>
                </c:pt>
                <c:pt idx="196">
                  <c:v>197</c:v>
                </c:pt>
                <c:pt idx="197">
                  <c:v>198</c:v>
                </c:pt>
                <c:pt idx="198">
                  <c:v>199</c:v>
                </c:pt>
                <c:pt idx="199">
                  <c:v>200</c:v>
                </c:pt>
              </c:numCache>
            </c:numRef>
          </c:xVal>
          <c:yVal>
            <c:numRef>
              <c:f>[Outlier.xlsx]Sheet1!$K$3:$K$202</c:f>
              <c:numCache>
                <c:formatCode>General</c:formatCode>
                <c:ptCount val="200"/>
                <c:pt idx="0">
                  <c:v>225</c:v>
                </c:pt>
                <c:pt idx="1">
                  <c:v>226</c:v>
                </c:pt>
                <c:pt idx="2">
                  <c:v>223</c:v>
                </c:pt>
                <c:pt idx="3">
                  <c:v>222</c:v>
                </c:pt>
                <c:pt idx="4">
                  <c:v>223</c:v>
                </c:pt>
                <c:pt idx="5">
                  <c:v>222</c:v>
                </c:pt>
                <c:pt idx="6">
                  <c:v>224</c:v>
                </c:pt>
                <c:pt idx="7">
                  <c:v>225</c:v>
                </c:pt>
                <c:pt idx="8">
                  <c:v>222</c:v>
                </c:pt>
                <c:pt idx="9">
                  <c:v>225</c:v>
                </c:pt>
                <c:pt idx="10">
                  <c:v>225</c:v>
                </c:pt>
                <c:pt idx="11">
                  <c:v>223</c:v>
                </c:pt>
                <c:pt idx="12">
                  <c:v>221</c:v>
                </c:pt>
                <c:pt idx="13">
                  <c:v>223</c:v>
                </c:pt>
                <c:pt idx="14">
                  <c:v>221</c:v>
                </c:pt>
                <c:pt idx="15">
                  <c:v>220</c:v>
                </c:pt>
                <c:pt idx="16">
                  <c:v>224</c:v>
                </c:pt>
                <c:pt idx="17">
                  <c:v>222</c:v>
                </c:pt>
                <c:pt idx="18">
                  <c:v>219</c:v>
                </c:pt>
                <c:pt idx="19">
                  <c:v>218</c:v>
                </c:pt>
                <c:pt idx="20">
                  <c:v>221</c:v>
                </c:pt>
                <c:pt idx="21">
                  <c:v>223</c:v>
                </c:pt>
                <c:pt idx="22">
                  <c:v>222</c:v>
                </c:pt>
                <c:pt idx="23">
                  <c:v>220</c:v>
                </c:pt>
                <c:pt idx="24">
                  <c:v>224</c:v>
                </c:pt>
                <c:pt idx="25">
                  <c:v>222</c:v>
                </c:pt>
                <c:pt idx="26">
                  <c:v>220</c:v>
                </c:pt>
                <c:pt idx="27">
                  <c:v>221</c:v>
                </c:pt>
                <c:pt idx="28">
                  <c:v>225</c:v>
                </c:pt>
                <c:pt idx="29">
                  <c:v>225</c:v>
                </c:pt>
                <c:pt idx="30">
                  <c:v>220</c:v>
                </c:pt>
                <c:pt idx="31">
                  <c:v>224</c:v>
                </c:pt>
                <c:pt idx="32">
                  <c:v>226</c:v>
                </c:pt>
                <c:pt idx="33">
                  <c:v>223</c:v>
                </c:pt>
                <c:pt idx="34">
                  <c:v>227</c:v>
                </c:pt>
                <c:pt idx="35">
                  <c:v>218</c:v>
                </c:pt>
                <c:pt idx="36">
                  <c:v>219</c:v>
                </c:pt>
                <c:pt idx="37">
                  <c:v>223</c:v>
                </c:pt>
                <c:pt idx="38">
                  <c:v>222</c:v>
                </c:pt>
                <c:pt idx="39">
                  <c:v>225</c:v>
                </c:pt>
                <c:pt idx="40">
                  <c:v>222</c:v>
                </c:pt>
                <c:pt idx="41">
                  <c:v>222</c:v>
                </c:pt>
                <c:pt idx="42">
                  <c:v>228</c:v>
                </c:pt>
                <c:pt idx="43">
                  <c:v>227</c:v>
                </c:pt>
                <c:pt idx="44">
                  <c:v>222</c:v>
                </c:pt>
                <c:pt idx="45">
                  <c:v>224</c:v>
                </c:pt>
                <c:pt idx="46">
                  <c:v>220</c:v>
                </c:pt>
                <c:pt idx="47">
                  <c:v>221</c:v>
                </c:pt>
                <c:pt idx="48">
                  <c:v>220</c:v>
                </c:pt>
                <c:pt idx="49">
                  <c:v>221</c:v>
                </c:pt>
                <c:pt idx="50">
                  <c:v>226</c:v>
                </c:pt>
                <c:pt idx="51">
                  <c:v>221</c:v>
                </c:pt>
                <c:pt idx="52">
                  <c:v>224</c:v>
                </c:pt>
                <c:pt idx="53">
                  <c:v>224</c:v>
                </c:pt>
                <c:pt idx="54">
                  <c:v>222</c:v>
                </c:pt>
                <c:pt idx="55">
                  <c:v>218</c:v>
                </c:pt>
                <c:pt idx="56">
                  <c:v>221</c:v>
                </c:pt>
                <c:pt idx="57">
                  <c:v>223</c:v>
                </c:pt>
                <c:pt idx="58">
                  <c:v>223</c:v>
                </c:pt>
                <c:pt idx="59">
                  <c:v>225</c:v>
                </c:pt>
                <c:pt idx="60">
                  <c:v>221</c:v>
                </c:pt>
                <c:pt idx="61">
                  <c:v>223</c:v>
                </c:pt>
                <c:pt idx="62">
                  <c:v>222</c:v>
                </c:pt>
                <c:pt idx="63">
                  <c:v>222</c:v>
                </c:pt>
                <c:pt idx="64">
                  <c:v>224</c:v>
                </c:pt>
                <c:pt idx="65">
                  <c:v>224</c:v>
                </c:pt>
                <c:pt idx="66">
                  <c:v>223</c:v>
                </c:pt>
                <c:pt idx="67">
                  <c:v>220</c:v>
                </c:pt>
                <c:pt idx="68">
                  <c:v>223</c:v>
                </c:pt>
                <c:pt idx="69">
                  <c:v>222</c:v>
                </c:pt>
                <c:pt idx="70">
                  <c:v>226</c:v>
                </c:pt>
                <c:pt idx="71">
                  <c:v>222</c:v>
                </c:pt>
                <c:pt idx="72">
                  <c:v>222</c:v>
                </c:pt>
                <c:pt idx="73">
                  <c:v>222</c:v>
                </c:pt>
                <c:pt idx="74">
                  <c:v>220</c:v>
                </c:pt>
                <c:pt idx="75">
                  <c:v>224</c:v>
                </c:pt>
                <c:pt idx="76">
                  <c:v>221</c:v>
                </c:pt>
                <c:pt idx="77">
                  <c:v>221</c:v>
                </c:pt>
                <c:pt idx="78">
                  <c:v>224</c:v>
                </c:pt>
                <c:pt idx="79">
                  <c:v>223</c:v>
                </c:pt>
                <c:pt idx="80">
                  <c:v>223</c:v>
                </c:pt>
                <c:pt idx="81">
                  <c:v>222</c:v>
                </c:pt>
                <c:pt idx="82">
                  <c:v>219</c:v>
                </c:pt>
                <c:pt idx="83">
                  <c:v>223</c:v>
                </c:pt>
                <c:pt idx="84">
                  <c:v>220</c:v>
                </c:pt>
                <c:pt idx="85">
                  <c:v>222</c:v>
                </c:pt>
                <c:pt idx="86">
                  <c:v>221</c:v>
                </c:pt>
                <c:pt idx="87">
                  <c:v>226</c:v>
                </c:pt>
                <c:pt idx="88">
                  <c:v>221</c:v>
                </c:pt>
                <c:pt idx="89">
                  <c:v>228</c:v>
                </c:pt>
                <c:pt idx="90">
                  <c:v>219</c:v>
                </c:pt>
                <c:pt idx="91">
                  <c:v>225</c:v>
                </c:pt>
                <c:pt idx="92">
                  <c:v>222</c:v>
                </c:pt>
                <c:pt idx="93">
                  <c:v>223</c:v>
                </c:pt>
                <c:pt idx="94">
                  <c:v>221</c:v>
                </c:pt>
                <c:pt idx="95">
                  <c:v>222</c:v>
                </c:pt>
                <c:pt idx="96">
                  <c:v>221</c:v>
                </c:pt>
                <c:pt idx="97">
                  <c:v>226</c:v>
                </c:pt>
                <c:pt idx="98">
                  <c:v>223</c:v>
                </c:pt>
                <c:pt idx="99">
                  <c:v>224</c:v>
                </c:pt>
                <c:pt idx="100">
                  <c:v>220</c:v>
                </c:pt>
                <c:pt idx="101">
                  <c:v>222</c:v>
                </c:pt>
                <c:pt idx="102">
                  <c:v>221</c:v>
                </c:pt>
                <c:pt idx="103">
                  <c:v>222</c:v>
                </c:pt>
                <c:pt idx="104">
                  <c:v>221</c:v>
                </c:pt>
                <c:pt idx="105">
                  <c:v>222</c:v>
                </c:pt>
                <c:pt idx="106">
                  <c:v>223</c:v>
                </c:pt>
                <c:pt idx="107">
                  <c:v>222</c:v>
                </c:pt>
                <c:pt idx="108">
                  <c:v>228</c:v>
                </c:pt>
                <c:pt idx="109">
                  <c:v>224</c:v>
                </c:pt>
                <c:pt idx="110">
                  <c:v>221</c:v>
                </c:pt>
                <c:pt idx="111">
                  <c:v>223</c:v>
                </c:pt>
                <c:pt idx="112">
                  <c:v>221</c:v>
                </c:pt>
                <c:pt idx="113">
                  <c:v>222</c:v>
                </c:pt>
                <c:pt idx="114">
                  <c:v>220</c:v>
                </c:pt>
                <c:pt idx="115">
                  <c:v>222</c:v>
                </c:pt>
                <c:pt idx="116">
                  <c:v>223</c:v>
                </c:pt>
                <c:pt idx="117">
                  <c:v>221</c:v>
                </c:pt>
                <c:pt idx="118">
                  <c:v>224</c:v>
                </c:pt>
                <c:pt idx="119">
                  <c:v>222</c:v>
                </c:pt>
                <c:pt idx="120">
                  <c:v>223</c:v>
                </c:pt>
                <c:pt idx="121">
                  <c:v>226</c:v>
                </c:pt>
                <c:pt idx="122">
                  <c:v>224</c:v>
                </c:pt>
                <c:pt idx="123">
                  <c:v>218</c:v>
                </c:pt>
                <c:pt idx="124">
                  <c:v>223</c:v>
                </c:pt>
                <c:pt idx="125">
                  <c:v>220</c:v>
                </c:pt>
                <c:pt idx="126">
                  <c:v>221</c:v>
                </c:pt>
                <c:pt idx="127">
                  <c:v>224</c:v>
                </c:pt>
                <c:pt idx="128">
                  <c:v>222</c:v>
                </c:pt>
                <c:pt idx="129">
                  <c:v>225</c:v>
                </c:pt>
                <c:pt idx="130">
                  <c:v>222</c:v>
                </c:pt>
                <c:pt idx="131">
                  <c:v>221</c:v>
                </c:pt>
                <c:pt idx="132">
                  <c:v>226</c:v>
                </c:pt>
                <c:pt idx="133">
                  <c:v>224</c:v>
                </c:pt>
                <c:pt idx="134">
                  <c:v>222</c:v>
                </c:pt>
                <c:pt idx="135">
                  <c:v>224</c:v>
                </c:pt>
                <c:pt idx="136">
                  <c:v>223</c:v>
                </c:pt>
                <c:pt idx="137">
                  <c:v>226</c:v>
                </c:pt>
                <c:pt idx="138">
                  <c:v>220</c:v>
                </c:pt>
                <c:pt idx="139">
                  <c:v>224</c:v>
                </c:pt>
                <c:pt idx="140">
                  <c:v>220</c:v>
                </c:pt>
                <c:pt idx="141">
                  <c:v>224</c:v>
                </c:pt>
                <c:pt idx="142">
                  <c:v>218</c:v>
                </c:pt>
                <c:pt idx="143">
                  <c:v>222</c:v>
                </c:pt>
                <c:pt idx="144">
                  <c:v>219</c:v>
                </c:pt>
                <c:pt idx="145">
                  <c:v>223</c:v>
                </c:pt>
                <c:pt idx="146">
                  <c:v>220</c:v>
                </c:pt>
                <c:pt idx="147">
                  <c:v>223</c:v>
                </c:pt>
                <c:pt idx="148">
                  <c:v>221</c:v>
                </c:pt>
                <c:pt idx="149">
                  <c:v>224</c:v>
                </c:pt>
                <c:pt idx="150">
                  <c:v>223</c:v>
                </c:pt>
                <c:pt idx="151">
                  <c:v>222</c:v>
                </c:pt>
                <c:pt idx="152">
                  <c:v>221</c:v>
                </c:pt>
                <c:pt idx="153">
                  <c:v>223</c:v>
                </c:pt>
                <c:pt idx="154">
                  <c:v>223</c:v>
                </c:pt>
                <c:pt idx="155">
                  <c:v>223</c:v>
                </c:pt>
                <c:pt idx="156">
                  <c:v>226</c:v>
                </c:pt>
                <c:pt idx="157">
                  <c:v>221</c:v>
                </c:pt>
                <c:pt idx="158">
                  <c:v>223</c:v>
                </c:pt>
                <c:pt idx="159">
                  <c:v>223</c:v>
                </c:pt>
                <c:pt idx="160">
                  <c:v>224</c:v>
                </c:pt>
                <c:pt idx="161">
                  <c:v>222</c:v>
                </c:pt>
                <c:pt idx="162">
                  <c:v>223</c:v>
                </c:pt>
                <c:pt idx="163">
                  <c:v>220</c:v>
                </c:pt>
                <c:pt idx="164">
                  <c:v>221</c:v>
                </c:pt>
                <c:pt idx="165">
                  <c:v>225</c:v>
                </c:pt>
                <c:pt idx="166">
                  <c:v>224</c:v>
                </c:pt>
                <c:pt idx="167">
                  <c:v>222</c:v>
                </c:pt>
                <c:pt idx="168">
                  <c:v>223</c:v>
                </c:pt>
                <c:pt idx="169">
                  <c:v>221</c:v>
                </c:pt>
                <c:pt idx="170">
                  <c:v>218</c:v>
                </c:pt>
                <c:pt idx="171">
                  <c:v>223</c:v>
                </c:pt>
                <c:pt idx="172">
                  <c:v>225</c:v>
                </c:pt>
                <c:pt idx="173">
                  <c:v>222</c:v>
                </c:pt>
                <c:pt idx="174">
                  <c:v>223</c:v>
                </c:pt>
                <c:pt idx="175">
                  <c:v>224</c:v>
                </c:pt>
                <c:pt idx="176">
                  <c:v>224</c:v>
                </c:pt>
                <c:pt idx="177">
                  <c:v>221</c:v>
                </c:pt>
                <c:pt idx="178">
                  <c:v>227</c:v>
                </c:pt>
                <c:pt idx="179">
                  <c:v>219</c:v>
                </c:pt>
                <c:pt idx="180">
                  <c:v>226</c:v>
                </c:pt>
                <c:pt idx="181">
                  <c:v>220</c:v>
                </c:pt>
                <c:pt idx="182">
                  <c:v>224</c:v>
                </c:pt>
                <c:pt idx="183">
                  <c:v>221</c:v>
                </c:pt>
                <c:pt idx="184">
                  <c:v>222</c:v>
                </c:pt>
                <c:pt idx="185">
                  <c:v>222</c:v>
                </c:pt>
                <c:pt idx="186">
                  <c:v>221</c:v>
                </c:pt>
                <c:pt idx="187">
                  <c:v>224</c:v>
                </c:pt>
                <c:pt idx="188">
                  <c:v>222</c:v>
                </c:pt>
                <c:pt idx="189">
                  <c:v>222</c:v>
                </c:pt>
                <c:pt idx="190">
                  <c:v>225</c:v>
                </c:pt>
                <c:pt idx="191">
                  <c:v>222</c:v>
                </c:pt>
                <c:pt idx="192">
                  <c:v>219</c:v>
                </c:pt>
                <c:pt idx="193">
                  <c:v>223</c:v>
                </c:pt>
                <c:pt idx="194">
                  <c:v>224</c:v>
                </c:pt>
                <c:pt idx="195">
                  <c:v>221</c:v>
                </c:pt>
                <c:pt idx="196">
                  <c:v>222</c:v>
                </c:pt>
                <c:pt idx="197">
                  <c:v>220</c:v>
                </c:pt>
                <c:pt idx="198">
                  <c:v>225</c:v>
                </c:pt>
                <c:pt idx="199">
                  <c:v>223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A0E-45A2-ABF7-474C9F62E9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113696"/>
        <c:axId val="146755544"/>
      </c:scatterChart>
      <c:valAx>
        <c:axId val="145113696"/>
        <c:scaling>
          <c:orientation val="minMax"/>
          <c:max val="20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chemeClr val="accent4">
              <a:lumMod val="60000"/>
              <a:lumOff val="40000"/>
            </a:schemeClr>
          </a:solidFill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755544"/>
        <c:crosses val="autoZero"/>
        <c:crossBetween val="midCat"/>
        <c:majorUnit val="10"/>
      </c:valAx>
      <c:valAx>
        <c:axId val="14675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113696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4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C084-4E41-9449-76C38BFE8CFF}"/>
              </c:ext>
            </c:extLst>
          </c:dPt>
          <c:xVal>
            <c:numRef>
              <c:f>[Outlier.xlsx]Sheet1!$I$49:$I$54</c:f>
              <c:numCache>
                <c:formatCode>General</c:formatCode>
                <c:ptCount val="6"/>
                <c:pt idx="0">
                  <c:v>47</c:v>
                </c:pt>
                <c:pt idx="1">
                  <c:v>48</c:v>
                </c:pt>
                <c:pt idx="2">
                  <c:v>49</c:v>
                </c:pt>
                <c:pt idx="3">
                  <c:v>50</c:v>
                </c:pt>
                <c:pt idx="4">
                  <c:v>51</c:v>
                </c:pt>
                <c:pt idx="5">
                  <c:v>52</c:v>
                </c:pt>
              </c:numCache>
            </c:numRef>
          </c:xVal>
          <c:yVal>
            <c:numRef>
              <c:f>[Outlier.xlsx]Sheet1!$K$49:$K$54</c:f>
              <c:numCache>
                <c:formatCode>General</c:formatCode>
                <c:ptCount val="6"/>
                <c:pt idx="0">
                  <c:v>220</c:v>
                </c:pt>
                <c:pt idx="1">
                  <c:v>221</c:v>
                </c:pt>
                <c:pt idx="2">
                  <c:v>220</c:v>
                </c:pt>
                <c:pt idx="3">
                  <c:v>221</c:v>
                </c:pt>
                <c:pt idx="4">
                  <c:v>226</c:v>
                </c:pt>
                <c:pt idx="5">
                  <c:v>221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084-4E41-9449-76C38BFE8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075968"/>
        <c:axId val="145101184"/>
      </c:scatterChart>
      <c:valAx>
        <c:axId val="145075968"/>
        <c:scaling>
          <c:orientation val="minMax"/>
          <c:max val="53"/>
          <c:min val="46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45101184"/>
        <c:crosses val="autoZero"/>
        <c:crossBetween val="midCat"/>
      </c:valAx>
      <c:valAx>
        <c:axId val="14510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075968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50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EA0E-45A2-ABF7-474C9F62E95A}"/>
              </c:ext>
            </c:extLst>
          </c:dPt>
          <c:xVal>
            <c:numRef>
              <c:f>[Outlier.xlsx]Sheet1!$I$3:$I$202</c:f>
              <c:numCache>
                <c:formatCode>General</c:formatCode>
                <c:ptCount val="20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  <c:pt idx="154">
                  <c:v>155</c:v>
                </c:pt>
                <c:pt idx="155">
                  <c:v>156</c:v>
                </c:pt>
                <c:pt idx="156">
                  <c:v>157</c:v>
                </c:pt>
                <c:pt idx="157">
                  <c:v>158</c:v>
                </c:pt>
                <c:pt idx="158">
                  <c:v>159</c:v>
                </c:pt>
                <c:pt idx="159">
                  <c:v>160</c:v>
                </c:pt>
                <c:pt idx="160">
                  <c:v>161</c:v>
                </c:pt>
                <c:pt idx="161">
                  <c:v>162</c:v>
                </c:pt>
                <c:pt idx="162">
                  <c:v>163</c:v>
                </c:pt>
                <c:pt idx="163">
                  <c:v>164</c:v>
                </c:pt>
                <c:pt idx="164">
                  <c:v>165</c:v>
                </c:pt>
                <c:pt idx="165">
                  <c:v>166</c:v>
                </c:pt>
                <c:pt idx="166">
                  <c:v>167</c:v>
                </c:pt>
                <c:pt idx="167">
                  <c:v>168</c:v>
                </c:pt>
                <c:pt idx="168">
                  <c:v>169</c:v>
                </c:pt>
                <c:pt idx="169">
                  <c:v>170</c:v>
                </c:pt>
                <c:pt idx="170">
                  <c:v>171</c:v>
                </c:pt>
                <c:pt idx="171">
                  <c:v>172</c:v>
                </c:pt>
                <c:pt idx="172">
                  <c:v>173</c:v>
                </c:pt>
                <c:pt idx="173">
                  <c:v>174</c:v>
                </c:pt>
                <c:pt idx="174">
                  <c:v>175</c:v>
                </c:pt>
                <c:pt idx="175">
                  <c:v>176</c:v>
                </c:pt>
                <c:pt idx="176">
                  <c:v>177</c:v>
                </c:pt>
                <c:pt idx="177">
                  <c:v>178</c:v>
                </c:pt>
                <c:pt idx="178">
                  <c:v>179</c:v>
                </c:pt>
                <c:pt idx="179">
                  <c:v>180</c:v>
                </c:pt>
                <c:pt idx="180">
                  <c:v>181</c:v>
                </c:pt>
                <c:pt idx="181">
                  <c:v>182</c:v>
                </c:pt>
                <c:pt idx="182">
                  <c:v>183</c:v>
                </c:pt>
                <c:pt idx="183">
                  <c:v>184</c:v>
                </c:pt>
                <c:pt idx="184">
                  <c:v>185</c:v>
                </c:pt>
                <c:pt idx="185">
                  <c:v>186</c:v>
                </c:pt>
                <c:pt idx="186">
                  <c:v>187</c:v>
                </c:pt>
                <c:pt idx="187">
                  <c:v>188</c:v>
                </c:pt>
                <c:pt idx="188">
                  <c:v>189</c:v>
                </c:pt>
                <c:pt idx="189">
                  <c:v>190</c:v>
                </c:pt>
                <c:pt idx="190">
                  <c:v>191</c:v>
                </c:pt>
                <c:pt idx="191">
                  <c:v>192</c:v>
                </c:pt>
                <c:pt idx="192">
                  <c:v>193</c:v>
                </c:pt>
                <c:pt idx="193">
                  <c:v>194</c:v>
                </c:pt>
                <c:pt idx="194">
                  <c:v>195</c:v>
                </c:pt>
                <c:pt idx="195">
                  <c:v>196</c:v>
                </c:pt>
                <c:pt idx="196">
                  <c:v>197</c:v>
                </c:pt>
                <c:pt idx="197">
                  <c:v>198</c:v>
                </c:pt>
                <c:pt idx="198">
                  <c:v>199</c:v>
                </c:pt>
                <c:pt idx="199">
                  <c:v>200</c:v>
                </c:pt>
              </c:numCache>
            </c:numRef>
          </c:xVal>
          <c:yVal>
            <c:numRef>
              <c:f>[Outlier.xlsx]Sheet1!$K$3:$K$202</c:f>
              <c:numCache>
                <c:formatCode>General</c:formatCode>
                <c:ptCount val="200"/>
                <c:pt idx="0">
                  <c:v>225</c:v>
                </c:pt>
                <c:pt idx="1">
                  <c:v>226</c:v>
                </c:pt>
                <c:pt idx="2">
                  <c:v>223</c:v>
                </c:pt>
                <c:pt idx="3">
                  <c:v>222</c:v>
                </c:pt>
                <c:pt idx="4">
                  <c:v>223</c:v>
                </c:pt>
                <c:pt idx="5">
                  <c:v>222</c:v>
                </c:pt>
                <c:pt idx="6">
                  <c:v>224</c:v>
                </c:pt>
                <c:pt idx="7">
                  <c:v>225</c:v>
                </c:pt>
                <c:pt idx="8">
                  <c:v>222</c:v>
                </c:pt>
                <c:pt idx="9">
                  <c:v>225</c:v>
                </c:pt>
                <c:pt idx="10">
                  <c:v>225</c:v>
                </c:pt>
                <c:pt idx="11">
                  <c:v>223</c:v>
                </c:pt>
                <c:pt idx="12">
                  <c:v>221</c:v>
                </c:pt>
                <c:pt idx="13">
                  <c:v>223</c:v>
                </c:pt>
                <c:pt idx="14">
                  <c:v>221</c:v>
                </c:pt>
                <c:pt idx="15">
                  <c:v>220</c:v>
                </c:pt>
                <c:pt idx="16">
                  <c:v>224</c:v>
                </c:pt>
                <c:pt idx="17">
                  <c:v>222</c:v>
                </c:pt>
                <c:pt idx="18">
                  <c:v>219</c:v>
                </c:pt>
                <c:pt idx="19">
                  <c:v>218</c:v>
                </c:pt>
                <c:pt idx="20">
                  <c:v>221</c:v>
                </c:pt>
                <c:pt idx="21">
                  <c:v>223</c:v>
                </c:pt>
                <c:pt idx="22">
                  <c:v>222</c:v>
                </c:pt>
                <c:pt idx="23">
                  <c:v>220</c:v>
                </c:pt>
                <c:pt idx="24">
                  <c:v>224</c:v>
                </c:pt>
                <c:pt idx="25">
                  <c:v>222</c:v>
                </c:pt>
                <c:pt idx="26">
                  <c:v>220</c:v>
                </c:pt>
                <c:pt idx="27">
                  <c:v>221</c:v>
                </c:pt>
                <c:pt idx="28">
                  <c:v>225</c:v>
                </c:pt>
                <c:pt idx="29">
                  <c:v>225</c:v>
                </c:pt>
                <c:pt idx="30">
                  <c:v>220</c:v>
                </c:pt>
                <c:pt idx="31">
                  <c:v>224</c:v>
                </c:pt>
                <c:pt idx="32">
                  <c:v>226</c:v>
                </c:pt>
                <c:pt idx="33">
                  <c:v>223</c:v>
                </c:pt>
                <c:pt idx="34">
                  <c:v>227</c:v>
                </c:pt>
                <c:pt idx="35">
                  <c:v>218</c:v>
                </c:pt>
                <c:pt idx="36">
                  <c:v>219</c:v>
                </c:pt>
                <c:pt idx="37">
                  <c:v>223</c:v>
                </c:pt>
                <c:pt idx="38">
                  <c:v>222</c:v>
                </c:pt>
                <c:pt idx="39">
                  <c:v>225</c:v>
                </c:pt>
                <c:pt idx="40">
                  <c:v>222</c:v>
                </c:pt>
                <c:pt idx="41">
                  <c:v>222</c:v>
                </c:pt>
                <c:pt idx="42">
                  <c:v>228</c:v>
                </c:pt>
                <c:pt idx="43">
                  <c:v>227</c:v>
                </c:pt>
                <c:pt idx="44">
                  <c:v>222</c:v>
                </c:pt>
                <c:pt idx="45">
                  <c:v>224</c:v>
                </c:pt>
                <c:pt idx="46">
                  <c:v>220</c:v>
                </c:pt>
                <c:pt idx="47">
                  <c:v>221</c:v>
                </c:pt>
                <c:pt idx="48">
                  <c:v>220</c:v>
                </c:pt>
                <c:pt idx="49">
                  <c:v>221</c:v>
                </c:pt>
                <c:pt idx="50">
                  <c:v>226</c:v>
                </c:pt>
                <c:pt idx="51">
                  <c:v>221</c:v>
                </c:pt>
                <c:pt idx="52">
                  <c:v>224</c:v>
                </c:pt>
                <c:pt idx="53">
                  <c:v>224</c:v>
                </c:pt>
                <c:pt idx="54">
                  <c:v>222</c:v>
                </c:pt>
                <c:pt idx="55">
                  <c:v>218</c:v>
                </c:pt>
                <c:pt idx="56">
                  <c:v>221</c:v>
                </c:pt>
                <c:pt idx="57">
                  <c:v>223</c:v>
                </c:pt>
                <c:pt idx="58">
                  <c:v>223</c:v>
                </c:pt>
                <c:pt idx="59">
                  <c:v>225</c:v>
                </c:pt>
                <c:pt idx="60">
                  <c:v>221</c:v>
                </c:pt>
                <c:pt idx="61">
                  <c:v>223</c:v>
                </c:pt>
                <c:pt idx="62">
                  <c:v>222</c:v>
                </c:pt>
                <c:pt idx="63">
                  <c:v>222</c:v>
                </c:pt>
                <c:pt idx="64">
                  <c:v>224</c:v>
                </c:pt>
                <c:pt idx="65">
                  <c:v>224</c:v>
                </c:pt>
                <c:pt idx="66">
                  <c:v>223</c:v>
                </c:pt>
                <c:pt idx="67">
                  <c:v>220</c:v>
                </c:pt>
                <c:pt idx="68">
                  <c:v>223</c:v>
                </c:pt>
                <c:pt idx="69">
                  <c:v>222</c:v>
                </c:pt>
                <c:pt idx="70">
                  <c:v>226</c:v>
                </c:pt>
                <c:pt idx="71">
                  <c:v>222</c:v>
                </c:pt>
                <c:pt idx="72">
                  <c:v>222</c:v>
                </c:pt>
                <c:pt idx="73">
                  <c:v>222</c:v>
                </c:pt>
                <c:pt idx="74">
                  <c:v>220</c:v>
                </c:pt>
                <c:pt idx="75">
                  <c:v>224</c:v>
                </c:pt>
                <c:pt idx="76">
                  <c:v>221</c:v>
                </c:pt>
                <c:pt idx="77">
                  <c:v>221</c:v>
                </c:pt>
                <c:pt idx="78">
                  <c:v>224</c:v>
                </c:pt>
                <c:pt idx="79">
                  <c:v>223</c:v>
                </c:pt>
                <c:pt idx="80">
                  <c:v>223</c:v>
                </c:pt>
                <c:pt idx="81">
                  <c:v>222</c:v>
                </c:pt>
                <c:pt idx="82">
                  <c:v>219</c:v>
                </c:pt>
                <c:pt idx="83">
                  <c:v>223</c:v>
                </c:pt>
                <c:pt idx="84">
                  <c:v>220</c:v>
                </c:pt>
                <c:pt idx="85">
                  <c:v>222</c:v>
                </c:pt>
                <c:pt idx="86">
                  <c:v>221</c:v>
                </c:pt>
                <c:pt idx="87">
                  <c:v>226</c:v>
                </c:pt>
                <c:pt idx="88">
                  <c:v>221</c:v>
                </c:pt>
                <c:pt idx="89">
                  <c:v>228</c:v>
                </c:pt>
                <c:pt idx="90">
                  <c:v>219</c:v>
                </c:pt>
                <c:pt idx="91">
                  <c:v>225</c:v>
                </c:pt>
                <c:pt idx="92">
                  <c:v>222</c:v>
                </c:pt>
                <c:pt idx="93">
                  <c:v>223</c:v>
                </c:pt>
                <c:pt idx="94">
                  <c:v>221</c:v>
                </c:pt>
                <c:pt idx="95">
                  <c:v>222</c:v>
                </c:pt>
                <c:pt idx="96">
                  <c:v>221</c:v>
                </c:pt>
                <c:pt idx="97">
                  <c:v>226</c:v>
                </c:pt>
                <c:pt idx="98">
                  <c:v>223</c:v>
                </c:pt>
                <c:pt idx="99">
                  <c:v>224</c:v>
                </c:pt>
                <c:pt idx="100">
                  <c:v>220</c:v>
                </c:pt>
                <c:pt idx="101">
                  <c:v>222</c:v>
                </c:pt>
                <c:pt idx="102">
                  <c:v>221</c:v>
                </c:pt>
                <c:pt idx="103">
                  <c:v>222</c:v>
                </c:pt>
                <c:pt idx="104">
                  <c:v>221</c:v>
                </c:pt>
                <c:pt idx="105">
                  <c:v>222</c:v>
                </c:pt>
                <c:pt idx="106">
                  <c:v>223</c:v>
                </c:pt>
                <c:pt idx="107">
                  <c:v>222</c:v>
                </c:pt>
                <c:pt idx="108">
                  <c:v>228</c:v>
                </c:pt>
                <c:pt idx="109">
                  <c:v>224</c:v>
                </c:pt>
                <c:pt idx="110">
                  <c:v>221</c:v>
                </c:pt>
                <c:pt idx="111">
                  <c:v>223</c:v>
                </c:pt>
                <c:pt idx="112">
                  <c:v>221</c:v>
                </c:pt>
                <c:pt idx="113">
                  <c:v>222</c:v>
                </c:pt>
                <c:pt idx="114">
                  <c:v>220</c:v>
                </c:pt>
                <c:pt idx="115">
                  <c:v>222</c:v>
                </c:pt>
                <c:pt idx="116">
                  <c:v>223</c:v>
                </c:pt>
                <c:pt idx="117">
                  <c:v>221</c:v>
                </c:pt>
                <c:pt idx="118">
                  <c:v>224</c:v>
                </c:pt>
                <c:pt idx="119">
                  <c:v>222</c:v>
                </c:pt>
                <c:pt idx="120">
                  <c:v>223</c:v>
                </c:pt>
                <c:pt idx="121">
                  <c:v>226</c:v>
                </c:pt>
                <c:pt idx="122">
                  <c:v>224</c:v>
                </c:pt>
                <c:pt idx="123">
                  <c:v>218</c:v>
                </c:pt>
                <c:pt idx="124">
                  <c:v>223</c:v>
                </c:pt>
                <c:pt idx="125">
                  <c:v>220</c:v>
                </c:pt>
                <c:pt idx="126">
                  <c:v>221</c:v>
                </c:pt>
                <c:pt idx="127">
                  <c:v>224</c:v>
                </c:pt>
                <c:pt idx="128">
                  <c:v>222</c:v>
                </c:pt>
                <c:pt idx="129">
                  <c:v>225</c:v>
                </c:pt>
                <c:pt idx="130">
                  <c:v>222</c:v>
                </c:pt>
                <c:pt idx="131">
                  <c:v>221</c:v>
                </c:pt>
                <c:pt idx="132">
                  <c:v>226</c:v>
                </c:pt>
                <c:pt idx="133">
                  <c:v>224</c:v>
                </c:pt>
                <c:pt idx="134">
                  <c:v>222</c:v>
                </c:pt>
                <c:pt idx="135">
                  <c:v>224</c:v>
                </c:pt>
                <c:pt idx="136">
                  <c:v>223</c:v>
                </c:pt>
                <c:pt idx="137">
                  <c:v>226</c:v>
                </c:pt>
                <c:pt idx="138">
                  <c:v>220</c:v>
                </c:pt>
                <c:pt idx="139">
                  <c:v>224</c:v>
                </c:pt>
                <c:pt idx="140">
                  <c:v>220</c:v>
                </c:pt>
                <c:pt idx="141">
                  <c:v>224</c:v>
                </c:pt>
                <c:pt idx="142">
                  <c:v>218</c:v>
                </c:pt>
                <c:pt idx="143">
                  <c:v>222</c:v>
                </c:pt>
                <c:pt idx="144">
                  <c:v>219</c:v>
                </c:pt>
                <c:pt idx="145">
                  <c:v>223</c:v>
                </c:pt>
                <c:pt idx="146">
                  <c:v>220</c:v>
                </c:pt>
                <c:pt idx="147">
                  <c:v>223</c:v>
                </c:pt>
                <c:pt idx="148">
                  <c:v>221</c:v>
                </c:pt>
                <c:pt idx="149">
                  <c:v>224</c:v>
                </c:pt>
                <c:pt idx="150">
                  <c:v>223</c:v>
                </c:pt>
                <c:pt idx="151">
                  <c:v>222</c:v>
                </c:pt>
                <c:pt idx="152">
                  <c:v>221</c:v>
                </c:pt>
                <c:pt idx="153">
                  <c:v>223</c:v>
                </c:pt>
                <c:pt idx="154">
                  <c:v>223</c:v>
                </c:pt>
                <c:pt idx="155">
                  <c:v>223</c:v>
                </c:pt>
                <c:pt idx="156">
                  <c:v>226</c:v>
                </c:pt>
                <c:pt idx="157">
                  <c:v>221</c:v>
                </c:pt>
                <c:pt idx="158">
                  <c:v>223</c:v>
                </c:pt>
                <c:pt idx="159">
                  <c:v>223</c:v>
                </c:pt>
                <c:pt idx="160">
                  <c:v>224</c:v>
                </c:pt>
                <c:pt idx="161">
                  <c:v>222</c:v>
                </c:pt>
                <c:pt idx="162">
                  <c:v>223</c:v>
                </c:pt>
                <c:pt idx="163">
                  <c:v>220</c:v>
                </c:pt>
                <c:pt idx="164">
                  <c:v>221</c:v>
                </c:pt>
                <c:pt idx="165">
                  <c:v>225</c:v>
                </c:pt>
                <c:pt idx="166">
                  <c:v>224</c:v>
                </c:pt>
                <c:pt idx="167">
                  <c:v>222</c:v>
                </c:pt>
                <c:pt idx="168">
                  <c:v>223</c:v>
                </c:pt>
                <c:pt idx="169">
                  <c:v>221</c:v>
                </c:pt>
                <c:pt idx="170">
                  <c:v>218</c:v>
                </c:pt>
                <c:pt idx="171">
                  <c:v>223</c:v>
                </c:pt>
                <c:pt idx="172">
                  <c:v>225</c:v>
                </c:pt>
                <c:pt idx="173">
                  <c:v>222</c:v>
                </c:pt>
                <c:pt idx="174">
                  <c:v>223</c:v>
                </c:pt>
                <c:pt idx="175">
                  <c:v>224</c:v>
                </c:pt>
                <c:pt idx="176">
                  <c:v>224</c:v>
                </c:pt>
                <c:pt idx="177">
                  <c:v>221</c:v>
                </c:pt>
                <c:pt idx="178">
                  <c:v>227</c:v>
                </c:pt>
                <c:pt idx="179">
                  <c:v>219</c:v>
                </c:pt>
                <c:pt idx="180">
                  <c:v>226</c:v>
                </c:pt>
                <c:pt idx="181">
                  <c:v>220</c:v>
                </c:pt>
                <c:pt idx="182">
                  <c:v>224</c:v>
                </c:pt>
                <c:pt idx="183">
                  <c:v>221</c:v>
                </c:pt>
                <c:pt idx="184">
                  <c:v>222</c:v>
                </c:pt>
                <c:pt idx="185">
                  <c:v>222</c:v>
                </c:pt>
                <c:pt idx="186">
                  <c:v>221</c:v>
                </c:pt>
                <c:pt idx="187">
                  <c:v>224</c:v>
                </c:pt>
                <c:pt idx="188">
                  <c:v>222</c:v>
                </c:pt>
                <c:pt idx="189">
                  <c:v>222</c:v>
                </c:pt>
                <c:pt idx="190">
                  <c:v>225</c:v>
                </c:pt>
                <c:pt idx="191">
                  <c:v>222</c:v>
                </c:pt>
                <c:pt idx="192">
                  <c:v>219</c:v>
                </c:pt>
                <c:pt idx="193">
                  <c:v>223</c:v>
                </c:pt>
                <c:pt idx="194">
                  <c:v>224</c:v>
                </c:pt>
                <c:pt idx="195">
                  <c:v>221</c:v>
                </c:pt>
                <c:pt idx="196">
                  <c:v>222</c:v>
                </c:pt>
                <c:pt idx="197">
                  <c:v>220</c:v>
                </c:pt>
                <c:pt idx="198">
                  <c:v>225</c:v>
                </c:pt>
                <c:pt idx="199">
                  <c:v>223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A0E-45A2-ABF7-474C9F62E9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113696"/>
        <c:axId val="146755544"/>
      </c:scatterChart>
      <c:valAx>
        <c:axId val="145113696"/>
        <c:scaling>
          <c:orientation val="minMax"/>
          <c:max val="20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chemeClr val="accent4">
              <a:lumMod val="60000"/>
              <a:lumOff val="40000"/>
            </a:schemeClr>
          </a:solidFill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755544"/>
        <c:crosses val="autoZero"/>
        <c:crossBetween val="midCat"/>
        <c:majorUnit val="10"/>
      </c:valAx>
      <c:valAx>
        <c:axId val="14675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113696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4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C084-4E41-9449-76C38BFE8CFF}"/>
              </c:ext>
            </c:extLst>
          </c:dPt>
          <c:xVal>
            <c:numRef>
              <c:f>[Outlier.xlsx]Sheet1!$I$49:$I$54</c:f>
              <c:numCache>
                <c:formatCode>General</c:formatCode>
                <c:ptCount val="6"/>
                <c:pt idx="0">
                  <c:v>47</c:v>
                </c:pt>
                <c:pt idx="1">
                  <c:v>48</c:v>
                </c:pt>
                <c:pt idx="2">
                  <c:v>49</c:v>
                </c:pt>
                <c:pt idx="3">
                  <c:v>50</c:v>
                </c:pt>
                <c:pt idx="4">
                  <c:v>51</c:v>
                </c:pt>
                <c:pt idx="5">
                  <c:v>52</c:v>
                </c:pt>
              </c:numCache>
            </c:numRef>
          </c:xVal>
          <c:yVal>
            <c:numRef>
              <c:f>[Outlier.xlsx]Sheet1!$K$49:$K$54</c:f>
              <c:numCache>
                <c:formatCode>General</c:formatCode>
                <c:ptCount val="6"/>
                <c:pt idx="0">
                  <c:v>220</c:v>
                </c:pt>
                <c:pt idx="1">
                  <c:v>221</c:v>
                </c:pt>
                <c:pt idx="2">
                  <c:v>220</c:v>
                </c:pt>
                <c:pt idx="3">
                  <c:v>221</c:v>
                </c:pt>
                <c:pt idx="4">
                  <c:v>226</c:v>
                </c:pt>
                <c:pt idx="5">
                  <c:v>221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084-4E41-9449-76C38BFE8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075968"/>
        <c:axId val="145101184"/>
      </c:scatterChart>
      <c:valAx>
        <c:axId val="145075968"/>
        <c:scaling>
          <c:orientation val="minMax"/>
          <c:max val="53"/>
          <c:min val="46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45101184"/>
        <c:crosses val="autoZero"/>
        <c:crossBetween val="midCat"/>
      </c:valAx>
      <c:valAx>
        <c:axId val="14510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075968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50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EA0E-45A2-ABF7-474C9F62E95A}"/>
              </c:ext>
            </c:extLst>
          </c:dPt>
          <c:xVal>
            <c:numRef>
              <c:f>[Outlier.xlsx]Sheet1!$I$3:$I$202</c:f>
              <c:numCache>
                <c:formatCode>General</c:formatCode>
                <c:ptCount val="20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  <c:pt idx="154">
                  <c:v>155</c:v>
                </c:pt>
                <c:pt idx="155">
                  <c:v>156</c:v>
                </c:pt>
                <c:pt idx="156">
                  <c:v>157</c:v>
                </c:pt>
                <c:pt idx="157">
                  <c:v>158</c:v>
                </c:pt>
                <c:pt idx="158">
                  <c:v>159</c:v>
                </c:pt>
                <c:pt idx="159">
                  <c:v>160</c:v>
                </c:pt>
                <c:pt idx="160">
                  <c:v>161</c:v>
                </c:pt>
                <c:pt idx="161">
                  <c:v>162</c:v>
                </c:pt>
                <c:pt idx="162">
                  <c:v>163</c:v>
                </c:pt>
                <c:pt idx="163">
                  <c:v>164</c:v>
                </c:pt>
                <c:pt idx="164">
                  <c:v>165</c:v>
                </c:pt>
                <c:pt idx="165">
                  <c:v>166</c:v>
                </c:pt>
                <c:pt idx="166">
                  <c:v>167</c:v>
                </c:pt>
                <c:pt idx="167">
                  <c:v>168</c:v>
                </c:pt>
                <c:pt idx="168">
                  <c:v>169</c:v>
                </c:pt>
                <c:pt idx="169">
                  <c:v>170</c:v>
                </c:pt>
                <c:pt idx="170">
                  <c:v>171</c:v>
                </c:pt>
                <c:pt idx="171">
                  <c:v>172</c:v>
                </c:pt>
                <c:pt idx="172">
                  <c:v>173</c:v>
                </c:pt>
                <c:pt idx="173">
                  <c:v>174</c:v>
                </c:pt>
                <c:pt idx="174">
                  <c:v>175</c:v>
                </c:pt>
                <c:pt idx="175">
                  <c:v>176</c:v>
                </c:pt>
                <c:pt idx="176">
                  <c:v>177</c:v>
                </c:pt>
                <c:pt idx="177">
                  <c:v>178</c:v>
                </c:pt>
                <c:pt idx="178">
                  <c:v>179</c:v>
                </c:pt>
                <c:pt idx="179">
                  <c:v>180</c:v>
                </c:pt>
                <c:pt idx="180">
                  <c:v>181</c:v>
                </c:pt>
                <c:pt idx="181">
                  <c:v>182</c:v>
                </c:pt>
                <c:pt idx="182">
                  <c:v>183</c:v>
                </c:pt>
                <c:pt idx="183">
                  <c:v>184</c:v>
                </c:pt>
                <c:pt idx="184">
                  <c:v>185</c:v>
                </c:pt>
                <c:pt idx="185">
                  <c:v>186</c:v>
                </c:pt>
                <c:pt idx="186">
                  <c:v>187</c:v>
                </c:pt>
                <c:pt idx="187">
                  <c:v>188</c:v>
                </c:pt>
                <c:pt idx="188">
                  <c:v>189</c:v>
                </c:pt>
                <c:pt idx="189">
                  <c:v>190</c:v>
                </c:pt>
                <c:pt idx="190">
                  <c:v>191</c:v>
                </c:pt>
                <c:pt idx="191">
                  <c:v>192</c:v>
                </c:pt>
                <c:pt idx="192">
                  <c:v>193</c:v>
                </c:pt>
                <c:pt idx="193">
                  <c:v>194</c:v>
                </c:pt>
                <c:pt idx="194">
                  <c:v>195</c:v>
                </c:pt>
                <c:pt idx="195">
                  <c:v>196</c:v>
                </c:pt>
                <c:pt idx="196">
                  <c:v>197</c:v>
                </c:pt>
                <c:pt idx="197">
                  <c:v>198</c:v>
                </c:pt>
                <c:pt idx="198">
                  <c:v>199</c:v>
                </c:pt>
                <c:pt idx="199">
                  <c:v>200</c:v>
                </c:pt>
              </c:numCache>
            </c:numRef>
          </c:xVal>
          <c:yVal>
            <c:numRef>
              <c:f>[Outlier.xlsx]Sheet1!$K$3:$K$202</c:f>
              <c:numCache>
                <c:formatCode>General</c:formatCode>
                <c:ptCount val="200"/>
                <c:pt idx="0">
                  <c:v>225</c:v>
                </c:pt>
                <c:pt idx="1">
                  <c:v>226</c:v>
                </c:pt>
                <c:pt idx="2">
                  <c:v>223</c:v>
                </c:pt>
                <c:pt idx="3">
                  <c:v>222</c:v>
                </c:pt>
                <c:pt idx="4">
                  <c:v>223</c:v>
                </c:pt>
                <c:pt idx="5">
                  <c:v>222</c:v>
                </c:pt>
                <c:pt idx="6">
                  <c:v>224</c:v>
                </c:pt>
                <c:pt idx="7">
                  <c:v>225</c:v>
                </c:pt>
                <c:pt idx="8">
                  <c:v>222</c:v>
                </c:pt>
                <c:pt idx="9">
                  <c:v>225</c:v>
                </c:pt>
                <c:pt idx="10">
                  <c:v>225</c:v>
                </c:pt>
                <c:pt idx="11">
                  <c:v>223</c:v>
                </c:pt>
                <c:pt idx="12">
                  <c:v>221</c:v>
                </c:pt>
                <c:pt idx="13">
                  <c:v>223</c:v>
                </c:pt>
                <c:pt idx="14">
                  <c:v>221</c:v>
                </c:pt>
                <c:pt idx="15">
                  <c:v>220</c:v>
                </c:pt>
                <c:pt idx="16">
                  <c:v>224</c:v>
                </c:pt>
                <c:pt idx="17">
                  <c:v>222</c:v>
                </c:pt>
                <c:pt idx="18">
                  <c:v>219</c:v>
                </c:pt>
                <c:pt idx="19">
                  <c:v>218</c:v>
                </c:pt>
                <c:pt idx="20">
                  <c:v>221</c:v>
                </c:pt>
                <c:pt idx="21">
                  <c:v>223</c:v>
                </c:pt>
                <c:pt idx="22">
                  <c:v>222</c:v>
                </c:pt>
                <c:pt idx="23">
                  <c:v>220</c:v>
                </c:pt>
                <c:pt idx="24">
                  <c:v>224</c:v>
                </c:pt>
                <c:pt idx="25">
                  <c:v>222</c:v>
                </c:pt>
                <c:pt idx="26">
                  <c:v>220</c:v>
                </c:pt>
                <c:pt idx="27">
                  <c:v>221</c:v>
                </c:pt>
                <c:pt idx="28">
                  <c:v>225</c:v>
                </c:pt>
                <c:pt idx="29">
                  <c:v>225</c:v>
                </c:pt>
                <c:pt idx="30">
                  <c:v>220</c:v>
                </c:pt>
                <c:pt idx="31">
                  <c:v>224</c:v>
                </c:pt>
                <c:pt idx="32">
                  <c:v>226</c:v>
                </c:pt>
                <c:pt idx="33">
                  <c:v>223</c:v>
                </c:pt>
                <c:pt idx="34">
                  <c:v>227</c:v>
                </c:pt>
                <c:pt idx="35">
                  <c:v>218</c:v>
                </c:pt>
                <c:pt idx="36">
                  <c:v>219</c:v>
                </c:pt>
                <c:pt idx="37">
                  <c:v>223</c:v>
                </c:pt>
                <c:pt idx="38">
                  <c:v>222</c:v>
                </c:pt>
                <c:pt idx="39">
                  <c:v>225</c:v>
                </c:pt>
                <c:pt idx="40">
                  <c:v>222</c:v>
                </c:pt>
                <c:pt idx="41">
                  <c:v>222</c:v>
                </c:pt>
                <c:pt idx="42">
                  <c:v>228</c:v>
                </c:pt>
                <c:pt idx="43">
                  <c:v>227</c:v>
                </c:pt>
                <c:pt idx="44">
                  <c:v>222</c:v>
                </c:pt>
                <c:pt idx="45">
                  <c:v>224</c:v>
                </c:pt>
                <c:pt idx="46">
                  <c:v>220</c:v>
                </c:pt>
                <c:pt idx="47">
                  <c:v>221</c:v>
                </c:pt>
                <c:pt idx="48">
                  <c:v>220</c:v>
                </c:pt>
                <c:pt idx="49">
                  <c:v>221</c:v>
                </c:pt>
                <c:pt idx="50">
                  <c:v>226</c:v>
                </c:pt>
                <c:pt idx="51">
                  <c:v>221</c:v>
                </c:pt>
                <c:pt idx="52">
                  <c:v>224</c:v>
                </c:pt>
                <c:pt idx="53">
                  <c:v>224</c:v>
                </c:pt>
                <c:pt idx="54">
                  <c:v>222</c:v>
                </c:pt>
                <c:pt idx="55">
                  <c:v>218</c:v>
                </c:pt>
                <c:pt idx="56">
                  <c:v>221</c:v>
                </c:pt>
                <c:pt idx="57">
                  <c:v>223</c:v>
                </c:pt>
                <c:pt idx="58">
                  <c:v>223</c:v>
                </c:pt>
                <c:pt idx="59">
                  <c:v>225</c:v>
                </c:pt>
                <c:pt idx="60">
                  <c:v>221</c:v>
                </c:pt>
                <c:pt idx="61">
                  <c:v>223</c:v>
                </c:pt>
                <c:pt idx="62">
                  <c:v>222</c:v>
                </c:pt>
                <c:pt idx="63">
                  <c:v>222</c:v>
                </c:pt>
                <c:pt idx="64">
                  <c:v>224</c:v>
                </c:pt>
                <c:pt idx="65">
                  <c:v>224</c:v>
                </c:pt>
                <c:pt idx="66">
                  <c:v>223</c:v>
                </c:pt>
                <c:pt idx="67">
                  <c:v>220</c:v>
                </c:pt>
                <c:pt idx="68">
                  <c:v>223</c:v>
                </c:pt>
                <c:pt idx="69">
                  <c:v>222</c:v>
                </c:pt>
                <c:pt idx="70">
                  <c:v>226</c:v>
                </c:pt>
                <c:pt idx="71">
                  <c:v>222</c:v>
                </c:pt>
                <c:pt idx="72">
                  <c:v>222</c:v>
                </c:pt>
                <c:pt idx="73">
                  <c:v>222</c:v>
                </c:pt>
                <c:pt idx="74">
                  <c:v>220</c:v>
                </c:pt>
                <c:pt idx="75">
                  <c:v>224</c:v>
                </c:pt>
                <c:pt idx="76">
                  <c:v>221</c:v>
                </c:pt>
                <c:pt idx="77">
                  <c:v>221</c:v>
                </c:pt>
                <c:pt idx="78">
                  <c:v>224</c:v>
                </c:pt>
                <c:pt idx="79">
                  <c:v>223</c:v>
                </c:pt>
                <c:pt idx="80">
                  <c:v>223</c:v>
                </c:pt>
                <c:pt idx="81">
                  <c:v>222</c:v>
                </c:pt>
                <c:pt idx="82">
                  <c:v>219</c:v>
                </c:pt>
                <c:pt idx="83">
                  <c:v>223</c:v>
                </c:pt>
                <c:pt idx="84">
                  <c:v>220</c:v>
                </c:pt>
                <c:pt idx="85">
                  <c:v>222</c:v>
                </c:pt>
                <c:pt idx="86">
                  <c:v>221</c:v>
                </c:pt>
                <c:pt idx="87">
                  <c:v>226</c:v>
                </c:pt>
                <c:pt idx="88">
                  <c:v>221</c:v>
                </c:pt>
                <c:pt idx="89">
                  <c:v>228</c:v>
                </c:pt>
                <c:pt idx="90">
                  <c:v>219</c:v>
                </c:pt>
                <c:pt idx="91">
                  <c:v>225</c:v>
                </c:pt>
                <c:pt idx="92">
                  <c:v>222</c:v>
                </c:pt>
                <c:pt idx="93">
                  <c:v>223</c:v>
                </c:pt>
                <c:pt idx="94">
                  <c:v>221</c:v>
                </c:pt>
                <c:pt idx="95">
                  <c:v>222</c:v>
                </c:pt>
                <c:pt idx="96">
                  <c:v>221</c:v>
                </c:pt>
                <c:pt idx="97">
                  <c:v>226</c:v>
                </c:pt>
                <c:pt idx="98">
                  <c:v>223</c:v>
                </c:pt>
                <c:pt idx="99">
                  <c:v>224</c:v>
                </c:pt>
                <c:pt idx="100">
                  <c:v>220</c:v>
                </c:pt>
                <c:pt idx="101">
                  <c:v>222</c:v>
                </c:pt>
                <c:pt idx="102">
                  <c:v>221</c:v>
                </c:pt>
                <c:pt idx="103">
                  <c:v>222</c:v>
                </c:pt>
                <c:pt idx="104">
                  <c:v>221</c:v>
                </c:pt>
                <c:pt idx="105">
                  <c:v>222</c:v>
                </c:pt>
                <c:pt idx="106">
                  <c:v>223</c:v>
                </c:pt>
                <c:pt idx="107">
                  <c:v>222</c:v>
                </c:pt>
                <c:pt idx="108">
                  <c:v>228</c:v>
                </c:pt>
                <c:pt idx="109">
                  <c:v>224</c:v>
                </c:pt>
                <c:pt idx="110">
                  <c:v>221</c:v>
                </c:pt>
                <c:pt idx="111">
                  <c:v>223</c:v>
                </c:pt>
                <c:pt idx="112">
                  <c:v>221</c:v>
                </c:pt>
                <c:pt idx="113">
                  <c:v>222</c:v>
                </c:pt>
                <c:pt idx="114">
                  <c:v>220</c:v>
                </c:pt>
                <c:pt idx="115">
                  <c:v>222</c:v>
                </c:pt>
                <c:pt idx="116">
                  <c:v>223</c:v>
                </c:pt>
                <c:pt idx="117">
                  <c:v>221</c:v>
                </c:pt>
                <c:pt idx="118">
                  <c:v>224</c:v>
                </c:pt>
                <c:pt idx="119">
                  <c:v>222</c:v>
                </c:pt>
                <c:pt idx="120">
                  <c:v>223</c:v>
                </c:pt>
                <c:pt idx="121">
                  <c:v>226</c:v>
                </c:pt>
                <c:pt idx="122">
                  <c:v>224</c:v>
                </c:pt>
                <c:pt idx="123">
                  <c:v>218</c:v>
                </c:pt>
                <c:pt idx="124">
                  <c:v>223</c:v>
                </c:pt>
                <c:pt idx="125">
                  <c:v>220</c:v>
                </c:pt>
                <c:pt idx="126">
                  <c:v>221</c:v>
                </c:pt>
                <c:pt idx="127">
                  <c:v>224</c:v>
                </c:pt>
                <c:pt idx="128">
                  <c:v>222</c:v>
                </c:pt>
                <c:pt idx="129">
                  <c:v>225</c:v>
                </c:pt>
                <c:pt idx="130">
                  <c:v>222</c:v>
                </c:pt>
                <c:pt idx="131">
                  <c:v>221</c:v>
                </c:pt>
                <c:pt idx="132">
                  <c:v>226</c:v>
                </c:pt>
                <c:pt idx="133">
                  <c:v>224</c:v>
                </c:pt>
                <c:pt idx="134">
                  <c:v>222</c:v>
                </c:pt>
                <c:pt idx="135">
                  <c:v>224</c:v>
                </c:pt>
                <c:pt idx="136">
                  <c:v>223</c:v>
                </c:pt>
                <c:pt idx="137">
                  <c:v>226</c:v>
                </c:pt>
                <c:pt idx="138">
                  <c:v>220</c:v>
                </c:pt>
                <c:pt idx="139">
                  <c:v>224</c:v>
                </c:pt>
                <c:pt idx="140">
                  <c:v>220</c:v>
                </c:pt>
                <c:pt idx="141">
                  <c:v>224</c:v>
                </c:pt>
                <c:pt idx="142">
                  <c:v>218</c:v>
                </c:pt>
                <c:pt idx="143">
                  <c:v>222</c:v>
                </c:pt>
                <c:pt idx="144">
                  <c:v>219</c:v>
                </c:pt>
                <c:pt idx="145">
                  <c:v>223</c:v>
                </c:pt>
                <c:pt idx="146">
                  <c:v>220</c:v>
                </c:pt>
                <c:pt idx="147">
                  <c:v>223</c:v>
                </c:pt>
                <c:pt idx="148">
                  <c:v>221</c:v>
                </c:pt>
                <c:pt idx="149">
                  <c:v>224</c:v>
                </c:pt>
                <c:pt idx="150">
                  <c:v>223</c:v>
                </c:pt>
                <c:pt idx="151">
                  <c:v>222</c:v>
                </c:pt>
                <c:pt idx="152">
                  <c:v>221</c:v>
                </c:pt>
                <c:pt idx="153">
                  <c:v>223</c:v>
                </c:pt>
                <c:pt idx="154">
                  <c:v>223</c:v>
                </c:pt>
                <c:pt idx="155">
                  <c:v>223</c:v>
                </c:pt>
                <c:pt idx="156">
                  <c:v>226</c:v>
                </c:pt>
                <c:pt idx="157">
                  <c:v>221</c:v>
                </c:pt>
                <c:pt idx="158">
                  <c:v>223</c:v>
                </c:pt>
                <c:pt idx="159">
                  <c:v>223</c:v>
                </c:pt>
                <c:pt idx="160">
                  <c:v>224</c:v>
                </c:pt>
                <c:pt idx="161">
                  <c:v>222</c:v>
                </c:pt>
                <c:pt idx="162">
                  <c:v>223</c:v>
                </c:pt>
                <c:pt idx="163">
                  <c:v>220</c:v>
                </c:pt>
                <c:pt idx="164">
                  <c:v>221</c:v>
                </c:pt>
                <c:pt idx="165">
                  <c:v>225</c:v>
                </c:pt>
                <c:pt idx="166">
                  <c:v>224</c:v>
                </c:pt>
                <c:pt idx="167">
                  <c:v>222</c:v>
                </c:pt>
                <c:pt idx="168">
                  <c:v>223</c:v>
                </c:pt>
                <c:pt idx="169">
                  <c:v>221</c:v>
                </c:pt>
                <c:pt idx="170">
                  <c:v>218</c:v>
                </c:pt>
                <c:pt idx="171">
                  <c:v>223</c:v>
                </c:pt>
                <c:pt idx="172">
                  <c:v>225</c:v>
                </c:pt>
                <c:pt idx="173">
                  <c:v>222</c:v>
                </c:pt>
                <c:pt idx="174">
                  <c:v>223</c:v>
                </c:pt>
                <c:pt idx="175">
                  <c:v>224</c:v>
                </c:pt>
                <c:pt idx="176">
                  <c:v>224</c:v>
                </c:pt>
                <c:pt idx="177">
                  <c:v>221</c:v>
                </c:pt>
                <c:pt idx="178">
                  <c:v>227</c:v>
                </c:pt>
                <c:pt idx="179">
                  <c:v>219</c:v>
                </c:pt>
                <c:pt idx="180">
                  <c:v>226</c:v>
                </c:pt>
                <c:pt idx="181">
                  <c:v>220</c:v>
                </c:pt>
                <c:pt idx="182">
                  <c:v>224</c:v>
                </c:pt>
                <c:pt idx="183">
                  <c:v>221</c:v>
                </c:pt>
                <c:pt idx="184">
                  <c:v>222</c:v>
                </c:pt>
                <c:pt idx="185">
                  <c:v>222</c:v>
                </c:pt>
                <c:pt idx="186">
                  <c:v>221</c:v>
                </c:pt>
                <c:pt idx="187">
                  <c:v>224</c:v>
                </c:pt>
                <c:pt idx="188">
                  <c:v>222</c:v>
                </c:pt>
                <c:pt idx="189">
                  <c:v>222</c:v>
                </c:pt>
                <c:pt idx="190">
                  <c:v>225</c:v>
                </c:pt>
                <c:pt idx="191">
                  <c:v>222</c:v>
                </c:pt>
                <c:pt idx="192">
                  <c:v>219</c:v>
                </c:pt>
                <c:pt idx="193">
                  <c:v>223</c:v>
                </c:pt>
                <c:pt idx="194">
                  <c:v>224</c:v>
                </c:pt>
                <c:pt idx="195">
                  <c:v>221</c:v>
                </c:pt>
                <c:pt idx="196">
                  <c:v>222</c:v>
                </c:pt>
                <c:pt idx="197">
                  <c:v>220</c:v>
                </c:pt>
                <c:pt idx="198">
                  <c:v>225</c:v>
                </c:pt>
                <c:pt idx="199">
                  <c:v>223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A0E-45A2-ABF7-474C9F62E9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113696"/>
        <c:axId val="146755544"/>
      </c:scatterChart>
      <c:valAx>
        <c:axId val="145113696"/>
        <c:scaling>
          <c:orientation val="minMax"/>
          <c:max val="20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chemeClr val="accent4">
              <a:lumMod val="60000"/>
              <a:lumOff val="40000"/>
            </a:schemeClr>
          </a:solidFill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755544"/>
        <c:crosses val="autoZero"/>
        <c:crossBetween val="midCat"/>
        <c:majorUnit val="10"/>
      </c:valAx>
      <c:valAx>
        <c:axId val="14675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113696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4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C084-4E41-9449-76C38BFE8CFF}"/>
              </c:ext>
            </c:extLst>
          </c:dPt>
          <c:xVal>
            <c:numRef>
              <c:f>[Outlier.xlsx]Sheet1!$I$49:$I$54</c:f>
              <c:numCache>
                <c:formatCode>General</c:formatCode>
                <c:ptCount val="6"/>
                <c:pt idx="0">
                  <c:v>47</c:v>
                </c:pt>
                <c:pt idx="1">
                  <c:v>48</c:v>
                </c:pt>
                <c:pt idx="2">
                  <c:v>49</c:v>
                </c:pt>
                <c:pt idx="3">
                  <c:v>50</c:v>
                </c:pt>
                <c:pt idx="4">
                  <c:v>51</c:v>
                </c:pt>
                <c:pt idx="5">
                  <c:v>52</c:v>
                </c:pt>
              </c:numCache>
            </c:numRef>
          </c:xVal>
          <c:yVal>
            <c:numRef>
              <c:f>[Outlier.xlsx]Sheet1!$K$49:$K$54</c:f>
              <c:numCache>
                <c:formatCode>General</c:formatCode>
                <c:ptCount val="6"/>
                <c:pt idx="0">
                  <c:v>220</c:v>
                </c:pt>
                <c:pt idx="1">
                  <c:v>221</c:v>
                </c:pt>
                <c:pt idx="2">
                  <c:v>220</c:v>
                </c:pt>
                <c:pt idx="3">
                  <c:v>221</c:v>
                </c:pt>
                <c:pt idx="4">
                  <c:v>226</c:v>
                </c:pt>
                <c:pt idx="5">
                  <c:v>221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084-4E41-9449-76C38BFE8C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075968"/>
        <c:axId val="145101184"/>
      </c:scatterChart>
      <c:valAx>
        <c:axId val="145075968"/>
        <c:scaling>
          <c:orientation val="minMax"/>
          <c:max val="53"/>
          <c:min val="46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145101184"/>
        <c:crosses val="autoZero"/>
        <c:crossBetween val="midCat"/>
      </c:valAx>
      <c:valAx>
        <c:axId val="145101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075968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50"/>
            <c:marker>
              <c:symbol val="circle"/>
              <c:size val="5"/>
              <c:spPr>
                <a:solidFill>
                  <a:srgbClr val="FF0000"/>
                </a:solidFill>
                <a:ln w="9525">
                  <a:solidFill>
                    <a:schemeClr val="accent1"/>
                  </a:solidFill>
                </a:ln>
                <a:effectLst>
                  <a:glow rad="127000">
                    <a:schemeClr val="accent1">
                      <a:lumMod val="60000"/>
                      <a:lumOff val="40000"/>
                    </a:schemeClr>
                  </a:glow>
                </a:effectLst>
              </c:spPr>
            </c:marker>
            <c:bubble3D val="0"/>
            <c:spPr>
              <a:ln w="25400" cap="rnd">
                <a:noFill/>
                <a:round/>
              </a:ln>
              <a:effectLst>
                <a:glow rad="127000">
                  <a:schemeClr val="accent1">
                    <a:lumMod val="60000"/>
                    <a:lumOff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EA0E-45A2-ABF7-474C9F62E95A}"/>
              </c:ext>
            </c:extLst>
          </c:dPt>
          <c:xVal>
            <c:numRef>
              <c:f>[Outlier.xlsx]Sheet1!$I$3:$I$202</c:f>
              <c:numCache>
                <c:formatCode>General</c:formatCode>
                <c:ptCount val="20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  <c:pt idx="70">
                  <c:v>71</c:v>
                </c:pt>
                <c:pt idx="71">
                  <c:v>72</c:v>
                </c:pt>
                <c:pt idx="72">
                  <c:v>73</c:v>
                </c:pt>
                <c:pt idx="73">
                  <c:v>74</c:v>
                </c:pt>
                <c:pt idx="74">
                  <c:v>75</c:v>
                </c:pt>
                <c:pt idx="75">
                  <c:v>76</c:v>
                </c:pt>
                <c:pt idx="76">
                  <c:v>77</c:v>
                </c:pt>
                <c:pt idx="77">
                  <c:v>78</c:v>
                </c:pt>
                <c:pt idx="78">
                  <c:v>79</c:v>
                </c:pt>
                <c:pt idx="79">
                  <c:v>80</c:v>
                </c:pt>
                <c:pt idx="80">
                  <c:v>81</c:v>
                </c:pt>
                <c:pt idx="81">
                  <c:v>82</c:v>
                </c:pt>
                <c:pt idx="82">
                  <c:v>83</c:v>
                </c:pt>
                <c:pt idx="83">
                  <c:v>84</c:v>
                </c:pt>
                <c:pt idx="84">
                  <c:v>85</c:v>
                </c:pt>
                <c:pt idx="85">
                  <c:v>86</c:v>
                </c:pt>
                <c:pt idx="86">
                  <c:v>87</c:v>
                </c:pt>
                <c:pt idx="87">
                  <c:v>88</c:v>
                </c:pt>
                <c:pt idx="88">
                  <c:v>89</c:v>
                </c:pt>
                <c:pt idx="89">
                  <c:v>90</c:v>
                </c:pt>
                <c:pt idx="90">
                  <c:v>91</c:v>
                </c:pt>
                <c:pt idx="91">
                  <c:v>92</c:v>
                </c:pt>
                <c:pt idx="92">
                  <c:v>93</c:v>
                </c:pt>
                <c:pt idx="93">
                  <c:v>94</c:v>
                </c:pt>
                <c:pt idx="94">
                  <c:v>95</c:v>
                </c:pt>
                <c:pt idx="95">
                  <c:v>96</c:v>
                </c:pt>
                <c:pt idx="96">
                  <c:v>97</c:v>
                </c:pt>
                <c:pt idx="97">
                  <c:v>98</c:v>
                </c:pt>
                <c:pt idx="98">
                  <c:v>99</c:v>
                </c:pt>
                <c:pt idx="99">
                  <c:v>100</c:v>
                </c:pt>
                <c:pt idx="100">
                  <c:v>101</c:v>
                </c:pt>
                <c:pt idx="101">
                  <c:v>102</c:v>
                </c:pt>
                <c:pt idx="102">
                  <c:v>103</c:v>
                </c:pt>
                <c:pt idx="103">
                  <c:v>104</c:v>
                </c:pt>
                <c:pt idx="104">
                  <c:v>105</c:v>
                </c:pt>
                <c:pt idx="105">
                  <c:v>106</c:v>
                </c:pt>
                <c:pt idx="106">
                  <c:v>107</c:v>
                </c:pt>
                <c:pt idx="107">
                  <c:v>108</c:v>
                </c:pt>
                <c:pt idx="108">
                  <c:v>109</c:v>
                </c:pt>
                <c:pt idx="109">
                  <c:v>110</c:v>
                </c:pt>
                <c:pt idx="110">
                  <c:v>111</c:v>
                </c:pt>
                <c:pt idx="111">
                  <c:v>112</c:v>
                </c:pt>
                <c:pt idx="112">
                  <c:v>113</c:v>
                </c:pt>
                <c:pt idx="113">
                  <c:v>114</c:v>
                </c:pt>
                <c:pt idx="114">
                  <c:v>115</c:v>
                </c:pt>
                <c:pt idx="115">
                  <c:v>116</c:v>
                </c:pt>
                <c:pt idx="116">
                  <c:v>117</c:v>
                </c:pt>
                <c:pt idx="117">
                  <c:v>118</c:v>
                </c:pt>
                <c:pt idx="118">
                  <c:v>119</c:v>
                </c:pt>
                <c:pt idx="119">
                  <c:v>120</c:v>
                </c:pt>
                <c:pt idx="120">
                  <c:v>121</c:v>
                </c:pt>
                <c:pt idx="121">
                  <c:v>122</c:v>
                </c:pt>
                <c:pt idx="122">
                  <c:v>123</c:v>
                </c:pt>
                <c:pt idx="123">
                  <c:v>124</c:v>
                </c:pt>
                <c:pt idx="124">
                  <c:v>125</c:v>
                </c:pt>
                <c:pt idx="125">
                  <c:v>126</c:v>
                </c:pt>
                <c:pt idx="126">
                  <c:v>127</c:v>
                </c:pt>
                <c:pt idx="127">
                  <c:v>128</c:v>
                </c:pt>
                <c:pt idx="128">
                  <c:v>129</c:v>
                </c:pt>
                <c:pt idx="129">
                  <c:v>130</c:v>
                </c:pt>
                <c:pt idx="130">
                  <c:v>131</c:v>
                </c:pt>
                <c:pt idx="131">
                  <c:v>132</c:v>
                </c:pt>
                <c:pt idx="132">
                  <c:v>133</c:v>
                </c:pt>
                <c:pt idx="133">
                  <c:v>134</c:v>
                </c:pt>
                <c:pt idx="134">
                  <c:v>135</c:v>
                </c:pt>
                <c:pt idx="135">
                  <c:v>136</c:v>
                </c:pt>
                <c:pt idx="136">
                  <c:v>137</c:v>
                </c:pt>
                <c:pt idx="137">
                  <c:v>138</c:v>
                </c:pt>
                <c:pt idx="138">
                  <c:v>139</c:v>
                </c:pt>
                <c:pt idx="139">
                  <c:v>140</c:v>
                </c:pt>
                <c:pt idx="140">
                  <c:v>141</c:v>
                </c:pt>
                <c:pt idx="141">
                  <c:v>142</c:v>
                </c:pt>
                <c:pt idx="142">
                  <c:v>143</c:v>
                </c:pt>
                <c:pt idx="143">
                  <c:v>144</c:v>
                </c:pt>
                <c:pt idx="144">
                  <c:v>145</c:v>
                </c:pt>
                <c:pt idx="145">
                  <c:v>146</c:v>
                </c:pt>
                <c:pt idx="146">
                  <c:v>147</c:v>
                </c:pt>
                <c:pt idx="147">
                  <c:v>148</c:v>
                </c:pt>
                <c:pt idx="148">
                  <c:v>149</c:v>
                </c:pt>
                <c:pt idx="149">
                  <c:v>150</c:v>
                </c:pt>
                <c:pt idx="150">
                  <c:v>151</c:v>
                </c:pt>
                <c:pt idx="151">
                  <c:v>152</c:v>
                </c:pt>
                <c:pt idx="152">
                  <c:v>153</c:v>
                </c:pt>
                <c:pt idx="153">
                  <c:v>154</c:v>
                </c:pt>
                <c:pt idx="154">
                  <c:v>155</c:v>
                </c:pt>
                <c:pt idx="155">
                  <c:v>156</c:v>
                </c:pt>
                <c:pt idx="156">
                  <c:v>157</c:v>
                </c:pt>
                <c:pt idx="157">
                  <c:v>158</c:v>
                </c:pt>
                <c:pt idx="158">
                  <c:v>159</c:v>
                </c:pt>
                <c:pt idx="159">
                  <c:v>160</c:v>
                </c:pt>
                <c:pt idx="160">
                  <c:v>161</c:v>
                </c:pt>
                <c:pt idx="161">
                  <c:v>162</c:v>
                </c:pt>
                <c:pt idx="162">
                  <c:v>163</c:v>
                </c:pt>
                <c:pt idx="163">
                  <c:v>164</c:v>
                </c:pt>
                <c:pt idx="164">
                  <c:v>165</c:v>
                </c:pt>
                <c:pt idx="165">
                  <c:v>166</c:v>
                </c:pt>
                <c:pt idx="166">
                  <c:v>167</c:v>
                </c:pt>
                <c:pt idx="167">
                  <c:v>168</c:v>
                </c:pt>
                <c:pt idx="168">
                  <c:v>169</c:v>
                </c:pt>
                <c:pt idx="169">
                  <c:v>170</c:v>
                </c:pt>
                <c:pt idx="170">
                  <c:v>171</c:v>
                </c:pt>
                <c:pt idx="171">
                  <c:v>172</c:v>
                </c:pt>
                <c:pt idx="172">
                  <c:v>173</c:v>
                </c:pt>
                <c:pt idx="173">
                  <c:v>174</c:v>
                </c:pt>
                <c:pt idx="174">
                  <c:v>175</c:v>
                </c:pt>
                <c:pt idx="175">
                  <c:v>176</c:v>
                </c:pt>
                <c:pt idx="176">
                  <c:v>177</c:v>
                </c:pt>
                <c:pt idx="177">
                  <c:v>178</c:v>
                </c:pt>
                <c:pt idx="178">
                  <c:v>179</c:v>
                </c:pt>
                <c:pt idx="179">
                  <c:v>180</c:v>
                </c:pt>
                <c:pt idx="180">
                  <c:v>181</c:v>
                </c:pt>
                <c:pt idx="181">
                  <c:v>182</c:v>
                </c:pt>
                <c:pt idx="182">
                  <c:v>183</c:v>
                </c:pt>
                <c:pt idx="183">
                  <c:v>184</c:v>
                </c:pt>
                <c:pt idx="184">
                  <c:v>185</c:v>
                </c:pt>
                <c:pt idx="185">
                  <c:v>186</c:v>
                </c:pt>
                <c:pt idx="186">
                  <c:v>187</c:v>
                </c:pt>
                <c:pt idx="187">
                  <c:v>188</c:v>
                </c:pt>
                <c:pt idx="188">
                  <c:v>189</c:v>
                </c:pt>
                <c:pt idx="189">
                  <c:v>190</c:v>
                </c:pt>
                <c:pt idx="190">
                  <c:v>191</c:v>
                </c:pt>
                <c:pt idx="191">
                  <c:v>192</c:v>
                </c:pt>
                <c:pt idx="192">
                  <c:v>193</c:v>
                </c:pt>
                <c:pt idx="193">
                  <c:v>194</c:v>
                </c:pt>
                <c:pt idx="194">
                  <c:v>195</c:v>
                </c:pt>
                <c:pt idx="195">
                  <c:v>196</c:v>
                </c:pt>
                <c:pt idx="196">
                  <c:v>197</c:v>
                </c:pt>
                <c:pt idx="197">
                  <c:v>198</c:v>
                </c:pt>
                <c:pt idx="198">
                  <c:v>199</c:v>
                </c:pt>
                <c:pt idx="199">
                  <c:v>200</c:v>
                </c:pt>
              </c:numCache>
            </c:numRef>
          </c:xVal>
          <c:yVal>
            <c:numRef>
              <c:f>[Outlier.xlsx]Sheet1!$K$3:$K$202</c:f>
              <c:numCache>
                <c:formatCode>General</c:formatCode>
                <c:ptCount val="200"/>
                <c:pt idx="0">
                  <c:v>225</c:v>
                </c:pt>
                <c:pt idx="1">
                  <c:v>226</c:v>
                </c:pt>
                <c:pt idx="2">
                  <c:v>223</c:v>
                </c:pt>
                <c:pt idx="3">
                  <c:v>222</c:v>
                </c:pt>
                <c:pt idx="4">
                  <c:v>223</c:v>
                </c:pt>
                <c:pt idx="5">
                  <c:v>222</c:v>
                </c:pt>
                <c:pt idx="6">
                  <c:v>224</c:v>
                </c:pt>
                <c:pt idx="7">
                  <c:v>225</c:v>
                </c:pt>
                <c:pt idx="8">
                  <c:v>222</c:v>
                </c:pt>
                <c:pt idx="9">
                  <c:v>225</c:v>
                </c:pt>
                <c:pt idx="10">
                  <c:v>225</c:v>
                </c:pt>
                <c:pt idx="11">
                  <c:v>223</c:v>
                </c:pt>
                <c:pt idx="12">
                  <c:v>221</c:v>
                </c:pt>
                <c:pt idx="13">
                  <c:v>223</c:v>
                </c:pt>
                <c:pt idx="14">
                  <c:v>221</c:v>
                </c:pt>
                <c:pt idx="15">
                  <c:v>220</c:v>
                </c:pt>
                <c:pt idx="16">
                  <c:v>224</c:v>
                </c:pt>
                <c:pt idx="17">
                  <c:v>222</c:v>
                </c:pt>
                <c:pt idx="18">
                  <c:v>219</c:v>
                </c:pt>
                <c:pt idx="19">
                  <c:v>218</c:v>
                </c:pt>
                <c:pt idx="20">
                  <c:v>221</c:v>
                </c:pt>
                <c:pt idx="21">
                  <c:v>223</c:v>
                </c:pt>
                <c:pt idx="22">
                  <c:v>222</c:v>
                </c:pt>
                <c:pt idx="23">
                  <c:v>220</c:v>
                </c:pt>
                <c:pt idx="24">
                  <c:v>224</c:v>
                </c:pt>
                <c:pt idx="25">
                  <c:v>222</c:v>
                </c:pt>
                <c:pt idx="26">
                  <c:v>220</c:v>
                </c:pt>
                <c:pt idx="27">
                  <c:v>221</c:v>
                </c:pt>
                <c:pt idx="28">
                  <c:v>225</c:v>
                </c:pt>
                <c:pt idx="29">
                  <c:v>225</c:v>
                </c:pt>
                <c:pt idx="30">
                  <c:v>220</c:v>
                </c:pt>
                <c:pt idx="31">
                  <c:v>224</c:v>
                </c:pt>
                <c:pt idx="32">
                  <c:v>226</c:v>
                </c:pt>
                <c:pt idx="33">
                  <c:v>223</c:v>
                </c:pt>
                <c:pt idx="34">
                  <c:v>227</c:v>
                </c:pt>
                <c:pt idx="35">
                  <c:v>218</c:v>
                </c:pt>
                <c:pt idx="36">
                  <c:v>219</c:v>
                </c:pt>
                <c:pt idx="37">
                  <c:v>223</c:v>
                </c:pt>
                <c:pt idx="38">
                  <c:v>222</c:v>
                </c:pt>
                <c:pt idx="39">
                  <c:v>225</c:v>
                </c:pt>
                <c:pt idx="40">
                  <c:v>222</c:v>
                </c:pt>
                <c:pt idx="41">
                  <c:v>222</c:v>
                </c:pt>
                <c:pt idx="42">
                  <c:v>228</c:v>
                </c:pt>
                <c:pt idx="43">
                  <c:v>227</c:v>
                </c:pt>
                <c:pt idx="44">
                  <c:v>222</c:v>
                </c:pt>
                <c:pt idx="45">
                  <c:v>224</c:v>
                </c:pt>
                <c:pt idx="46">
                  <c:v>220</c:v>
                </c:pt>
                <c:pt idx="47">
                  <c:v>221</c:v>
                </c:pt>
                <c:pt idx="48">
                  <c:v>220</c:v>
                </c:pt>
                <c:pt idx="49">
                  <c:v>221</c:v>
                </c:pt>
                <c:pt idx="50">
                  <c:v>226</c:v>
                </c:pt>
                <c:pt idx="51">
                  <c:v>221</c:v>
                </c:pt>
                <c:pt idx="52">
                  <c:v>224</c:v>
                </c:pt>
                <c:pt idx="53">
                  <c:v>224</c:v>
                </c:pt>
                <c:pt idx="54">
                  <c:v>222</c:v>
                </c:pt>
                <c:pt idx="55">
                  <c:v>218</c:v>
                </c:pt>
                <c:pt idx="56">
                  <c:v>221</c:v>
                </c:pt>
                <c:pt idx="57">
                  <c:v>223</c:v>
                </c:pt>
                <c:pt idx="58">
                  <c:v>223</c:v>
                </c:pt>
                <c:pt idx="59">
                  <c:v>225</c:v>
                </c:pt>
                <c:pt idx="60">
                  <c:v>221</c:v>
                </c:pt>
                <c:pt idx="61">
                  <c:v>223</c:v>
                </c:pt>
                <c:pt idx="62">
                  <c:v>222</c:v>
                </c:pt>
                <c:pt idx="63">
                  <c:v>222</c:v>
                </c:pt>
                <c:pt idx="64">
                  <c:v>224</c:v>
                </c:pt>
                <c:pt idx="65">
                  <c:v>224</c:v>
                </c:pt>
                <c:pt idx="66">
                  <c:v>223</c:v>
                </c:pt>
                <c:pt idx="67">
                  <c:v>220</c:v>
                </c:pt>
                <c:pt idx="68">
                  <c:v>223</c:v>
                </c:pt>
                <c:pt idx="69">
                  <c:v>222</c:v>
                </c:pt>
                <c:pt idx="70">
                  <c:v>226</c:v>
                </c:pt>
                <c:pt idx="71">
                  <c:v>222</c:v>
                </c:pt>
                <c:pt idx="72">
                  <c:v>222</c:v>
                </c:pt>
                <c:pt idx="73">
                  <c:v>222</c:v>
                </c:pt>
                <c:pt idx="74">
                  <c:v>220</c:v>
                </c:pt>
                <c:pt idx="75">
                  <c:v>224</c:v>
                </c:pt>
                <c:pt idx="76">
                  <c:v>221</c:v>
                </c:pt>
                <c:pt idx="77">
                  <c:v>221</c:v>
                </c:pt>
                <c:pt idx="78">
                  <c:v>224</c:v>
                </c:pt>
                <c:pt idx="79">
                  <c:v>223</c:v>
                </c:pt>
                <c:pt idx="80">
                  <c:v>223</c:v>
                </c:pt>
                <c:pt idx="81">
                  <c:v>222</c:v>
                </c:pt>
                <c:pt idx="82">
                  <c:v>219</c:v>
                </c:pt>
                <c:pt idx="83">
                  <c:v>223</c:v>
                </c:pt>
                <c:pt idx="84">
                  <c:v>220</c:v>
                </c:pt>
                <c:pt idx="85">
                  <c:v>222</c:v>
                </c:pt>
                <c:pt idx="86">
                  <c:v>221</c:v>
                </c:pt>
                <c:pt idx="87">
                  <c:v>226</c:v>
                </c:pt>
                <c:pt idx="88">
                  <c:v>221</c:v>
                </c:pt>
                <c:pt idx="89">
                  <c:v>228</c:v>
                </c:pt>
                <c:pt idx="90">
                  <c:v>219</c:v>
                </c:pt>
                <c:pt idx="91">
                  <c:v>225</c:v>
                </c:pt>
                <c:pt idx="92">
                  <c:v>222</c:v>
                </c:pt>
                <c:pt idx="93">
                  <c:v>223</c:v>
                </c:pt>
                <c:pt idx="94">
                  <c:v>221</c:v>
                </c:pt>
                <c:pt idx="95">
                  <c:v>222</c:v>
                </c:pt>
                <c:pt idx="96">
                  <c:v>221</c:v>
                </c:pt>
                <c:pt idx="97">
                  <c:v>226</c:v>
                </c:pt>
                <c:pt idx="98">
                  <c:v>223</c:v>
                </c:pt>
                <c:pt idx="99">
                  <c:v>224</c:v>
                </c:pt>
                <c:pt idx="100">
                  <c:v>220</c:v>
                </c:pt>
                <c:pt idx="101">
                  <c:v>222</c:v>
                </c:pt>
                <c:pt idx="102">
                  <c:v>221</c:v>
                </c:pt>
                <c:pt idx="103">
                  <c:v>222</c:v>
                </c:pt>
                <c:pt idx="104">
                  <c:v>221</c:v>
                </c:pt>
                <c:pt idx="105">
                  <c:v>222</c:v>
                </c:pt>
                <c:pt idx="106">
                  <c:v>223</c:v>
                </c:pt>
                <c:pt idx="107">
                  <c:v>222</c:v>
                </c:pt>
                <c:pt idx="108">
                  <c:v>228</c:v>
                </c:pt>
                <c:pt idx="109">
                  <c:v>224</c:v>
                </c:pt>
                <c:pt idx="110">
                  <c:v>221</c:v>
                </c:pt>
                <c:pt idx="111">
                  <c:v>223</c:v>
                </c:pt>
                <c:pt idx="112">
                  <c:v>221</c:v>
                </c:pt>
                <c:pt idx="113">
                  <c:v>222</c:v>
                </c:pt>
                <c:pt idx="114">
                  <c:v>220</c:v>
                </c:pt>
                <c:pt idx="115">
                  <c:v>222</c:v>
                </c:pt>
                <c:pt idx="116">
                  <c:v>223</c:v>
                </c:pt>
                <c:pt idx="117">
                  <c:v>221</c:v>
                </c:pt>
                <c:pt idx="118">
                  <c:v>224</c:v>
                </c:pt>
                <c:pt idx="119">
                  <c:v>222</c:v>
                </c:pt>
                <c:pt idx="120">
                  <c:v>223</c:v>
                </c:pt>
                <c:pt idx="121">
                  <c:v>226</c:v>
                </c:pt>
                <c:pt idx="122">
                  <c:v>224</c:v>
                </c:pt>
                <c:pt idx="123">
                  <c:v>218</c:v>
                </c:pt>
                <c:pt idx="124">
                  <c:v>223</c:v>
                </c:pt>
                <c:pt idx="125">
                  <c:v>220</c:v>
                </c:pt>
                <c:pt idx="126">
                  <c:v>221</c:v>
                </c:pt>
                <c:pt idx="127">
                  <c:v>224</c:v>
                </c:pt>
                <c:pt idx="128">
                  <c:v>222</c:v>
                </c:pt>
                <c:pt idx="129">
                  <c:v>225</c:v>
                </c:pt>
                <c:pt idx="130">
                  <c:v>222</c:v>
                </c:pt>
                <c:pt idx="131">
                  <c:v>221</c:v>
                </c:pt>
                <c:pt idx="132">
                  <c:v>226</c:v>
                </c:pt>
                <c:pt idx="133">
                  <c:v>224</c:v>
                </c:pt>
                <c:pt idx="134">
                  <c:v>222</c:v>
                </c:pt>
                <c:pt idx="135">
                  <c:v>224</c:v>
                </c:pt>
                <c:pt idx="136">
                  <c:v>223</c:v>
                </c:pt>
                <c:pt idx="137">
                  <c:v>226</c:v>
                </c:pt>
                <c:pt idx="138">
                  <c:v>220</c:v>
                </c:pt>
                <c:pt idx="139">
                  <c:v>224</c:v>
                </c:pt>
                <c:pt idx="140">
                  <c:v>220</c:v>
                </c:pt>
                <c:pt idx="141">
                  <c:v>224</c:v>
                </c:pt>
                <c:pt idx="142">
                  <c:v>218</c:v>
                </c:pt>
                <c:pt idx="143">
                  <c:v>222</c:v>
                </c:pt>
                <c:pt idx="144">
                  <c:v>219</c:v>
                </c:pt>
                <c:pt idx="145">
                  <c:v>223</c:v>
                </c:pt>
                <c:pt idx="146">
                  <c:v>220</c:v>
                </c:pt>
                <c:pt idx="147">
                  <c:v>223</c:v>
                </c:pt>
                <c:pt idx="148">
                  <c:v>221</c:v>
                </c:pt>
                <c:pt idx="149">
                  <c:v>224</c:v>
                </c:pt>
                <c:pt idx="150">
                  <c:v>223</c:v>
                </c:pt>
                <c:pt idx="151">
                  <c:v>222</c:v>
                </c:pt>
                <c:pt idx="152">
                  <c:v>221</c:v>
                </c:pt>
                <c:pt idx="153">
                  <c:v>223</c:v>
                </c:pt>
                <c:pt idx="154">
                  <c:v>223</c:v>
                </c:pt>
                <c:pt idx="155">
                  <c:v>223</c:v>
                </c:pt>
                <c:pt idx="156">
                  <c:v>226</c:v>
                </c:pt>
                <c:pt idx="157">
                  <c:v>221</c:v>
                </c:pt>
                <c:pt idx="158">
                  <c:v>223</c:v>
                </c:pt>
                <c:pt idx="159">
                  <c:v>223</c:v>
                </c:pt>
                <c:pt idx="160">
                  <c:v>224</c:v>
                </c:pt>
                <c:pt idx="161">
                  <c:v>222</c:v>
                </c:pt>
                <c:pt idx="162">
                  <c:v>223</c:v>
                </c:pt>
                <c:pt idx="163">
                  <c:v>220</c:v>
                </c:pt>
                <c:pt idx="164">
                  <c:v>221</c:v>
                </c:pt>
                <c:pt idx="165">
                  <c:v>225</c:v>
                </c:pt>
                <c:pt idx="166">
                  <c:v>224</c:v>
                </c:pt>
                <c:pt idx="167">
                  <c:v>222</c:v>
                </c:pt>
                <c:pt idx="168">
                  <c:v>223</c:v>
                </c:pt>
                <c:pt idx="169">
                  <c:v>221</c:v>
                </c:pt>
                <c:pt idx="170">
                  <c:v>218</c:v>
                </c:pt>
                <c:pt idx="171">
                  <c:v>223</c:v>
                </c:pt>
                <c:pt idx="172">
                  <c:v>225</c:v>
                </c:pt>
                <c:pt idx="173">
                  <c:v>222</c:v>
                </c:pt>
                <c:pt idx="174">
                  <c:v>223</c:v>
                </c:pt>
                <c:pt idx="175">
                  <c:v>224</c:v>
                </c:pt>
                <c:pt idx="176">
                  <c:v>224</c:v>
                </c:pt>
                <c:pt idx="177">
                  <c:v>221</c:v>
                </c:pt>
                <c:pt idx="178">
                  <c:v>227</c:v>
                </c:pt>
                <c:pt idx="179">
                  <c:v>219</c:v>
                </c:pt>
                <c:pt idx="180">
                  <c:v>226</c:v>
                </c:pt>
                <c:pt idx="181">
                  <c:v>220</c:v>
                </c:pt>
                <c:pt idx="182">
                  <c:v>224</c:v>
                </c:pt>
                <c:pt idx="183">
                  <c:v>221</c:v>
                </c:pt>
                <c:pt idx="184">
                  <c:v>222</c:v>
                </c:pt>
                <c:pt idx="185">
                  <c:v>222</c:v>
                </c:pt>
                <c:pt idx="186">
                  <c:v>221</c:v>
                </c:pt>
                <c:pt idx="187">
                  <c:v>224</c:v>
                </c:pt>
                <c:pt idx="188">
                  <c:v>222</c:v>
                </c:pt>
                <c:pt idx="189">
                  <c:v>222</c:v>
                </c:pt>
                <c:pt idx="190">
                  <c:v>225</c:v>
                </c:pt>
                <c:pt idx="191">
                  <c:v>222</c:v>
                </c:pt>
                <c:pt idx="192">
                  <c:v>219</c:v>
                </c:pt>
                <c:pt idx="193">
                  <c:v>223</c:v>
                </c:pt>
                <c:pt idx="194">
                  <c:v>224</c:v>
                </c:pt>
                <c:pt idx="195">
                  <c:v>221</c:v>
                </c:pt>
                <c:pt idx="196">
                  <c:v>222</c:v>
                </c:pt>
                <c:pt idx="197">
                  <c:v>220</c:v>
                </c:pt>
                <c:pt idx="198">
                  <c:v>225</c:v>
                </c:pt>
                <c:pt idx="199">
                  <c:v>223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A0E-45A2-ABF7-474C9F62E9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113696"/>
        <c:axId val="146755544"/>
      </c:scatterChart>
      <c:valAx>
        <c:axId val="145113696"/>
        <c:scaling>
          <c:orientation val="minMax"/>
          <c:max val="201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chemeClr val="accent4">
              <a:lumMod val="60000"/>
              <a:lumOff val="40000"/>
            </a:schemeClr>
          </a:solidFill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755544"/>
        <c:crosses val="autoZero"/>
        <c:crossBetween val="midCat"/>
        <c:majorUnit val="10"/>
      </c:valAx>
      <c:valAx>
        <c:axId val="14675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en-US"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5113696"/>
        <c:crosses val="autoZero"/>
        <c:crossBetween val="midCat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03064595744025E-2"/>
          <c:y val="5.5458052949935707E-2"/>
          <c:w val="0.91929286901073282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General</c:formatCode>
                <c:ptCount val="5"/>
                <c:pt idx="0">
                  <c:v>140</c:v>
                </c:pt>
                <c:pt idx="1">
                  <c:v>139</c:v>
                </c:pt>
                <c:pt idx="2">
                  <c:v>138</c:v>
                </c:pt>
                <c:pt idx="3">
                  <c:v>138</c:v>
                </c:pt>
                <c:pt idx="4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61A-42F3-BD63-BFCEC8E9B753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General</c:formatCode>
                <c:ptCount val="5"/>
                <c:pt idx="0">
                  <c:v>140</c:v>
                </c:pt>
                <c:pt idx="1">
                  <c:v>143</c:v>
                </c:pt>
                <c:pt idx="2">
                  <c:v>141</c:v>
                </c:pt>
                <c:pt idx="3">
                  <c:v>143</c:v>
                </c:pt>
                <c:pt idx="4">
                  <c:v>137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361A-42F3-BD63-BFCEC8E9B753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General</c:formatCode>
                <c:ptCount val="5"/>
                <c:pt idx="0">
                  <c:v>140</c:v>
                </c:pt>
                <c:pt idx="1">
                  <c:v>138</c:v>
                </c:pt>
                <c:pt idx="2">
                  <c:v>136</c:v>
                </c:pt>
                <c:pt idx="3">
                  <c:v>141</c:v>
                </c:pt>
                <c:pt idx="4">
                  <c:v>136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361A-42F3-BD63-BFCEC8E9B753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General</c:formatCode>
                <c:ptCount val="5"/>
                <c:pt idx="0">
                  <c:v>141</c:v>
                </c:pt>
                <c:pt idx="1">
                  <c:v>144</c:v>
                </c:pt>
                <c:pt idx="2">
                  <c:v>142</c:v>
                </c:pt>
                <c:pt idx="3">
                  <c:v>143</c:v>
                </c:pt>
                <c:pt idx="4">
                  <c:v>144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361A-42F3-BD63-BFCEC8E9B753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General</c:formatCode>
                <c:ptCount val="5"/>
                <c:pt idx="0">
                  <c:v>139</c:v>
                </c:pt>
                <c:pt idx="1">
                  <c:v>140</c:v>
                </c:pt>
                <c:pt idx="2">
                  <c:v>141</c:v>
                </c:pt>
                <c:pt idx="3">
                  <c:v>138</c:v>
                </c:pt>
                <c:pt idx="4">
                  <c:v>141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361A-42F3-BD63-BFCEC8E9B753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361A-42F3-BD63-BFCEC8E9B753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361A-42F3-BD63-BFCEC8E9B753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140.12</c:v>
                </c:pt>
                <c:pt idx="1">
                  <c:v>140.12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361A-42F3-BD63-BFCEC8E9B753}"/>
            </c:ext>
          </c:extLst>
        </c:ser>
        <c:ser>
          <c:idx val="9"/>
          <c:order val="8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139</c:v>
                </c:pt>
                <c:pt idx="1">
                  <c:v>139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361A-42F3-BD63-BFCEC8E9B753}"/>
            </c:ext>
          </c:extLst>
        </c:ser>
        <c:ser>
          <c:idx val="10"/>
          <c:order val="9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140.80000000000001</c:v>
                </c:pt>
                <c:pt idx="1">
                  <c:v>140.80000000000001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361A-42F3-BD63-BFCEC8E9B753}"/>
            </c:ext>
          </c:extLst>
        </c:ser>
        <c:ser>
          <c:idx val="11"/>
          <c:order val="10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138.19999999999999</c:v>
                </c:pt>
                <c:pt idx="1">
                  <c:v>138.19999999999999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361A-42F3-BD63-BFCEC8E9B753}"/>
            </c:ext>
          </c:extLst>
        </c:ser>
        <c:ser>
          <c:idx val="12"/>
          <c:order val="11"/>
          <c:spPr>
            <a:ln w="9525" cap="rnd">
              <a:solidFill>
                <a:sysClr val="windowText" lastClr="000000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142.80000000000001</c:v>
                </c:pt>
                <c:pt idx="1">
                  <c:v>142.80000000000001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361A-42F3-BD63-BFCEC8E9B753}"/>
            </c:ext>
          </c:extLst>
        </c:ser>
        <c:ser>
          <c:idx val="13"/>
          <c:order val="12"/>
          <c:spPr>
            <a:ln w="9525" cap="rnd">
              <a:solidFill>
                <a:schemeClr val="tx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139.80000000000001</c:v>
                </c:pt>
                <c:pt idx="1">
                  <c:v>139.80000000000001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361A-42F3-BD63-BFCEC8E9B753}"/>
            </c:ext>
          </c:extLst>
        </c:ser>
        <c:ser>
          <c:idx val="14"/>
          <c:order val="13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361A-42F3-BD63-BFCEC8E9B753}"/>
            </c:ext>
          </c:extLst>
        </c:ser>
        <c:ser>
          <c:idx val="0"/>
          <c:order val="14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361A-42F3-BD63-BFCEC8E9B7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6619512"/>
        <c:axId val="127551144"/>
      </c:scatterChart>
      <c:valAx>
        <c:axId val="146619512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>
                    <a:solidFill>
                      <a:schemeClr val="tx1"/>
                    </a:solidFill>
                  </a:rPr>
                  <a:t>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27551144"/>
        <c:crosses val="autoZero"/>
        <c:crossBetween val="midCat"/>
      </c:valAx>
      <c:valAx>
        <c:axId val="127551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RRESULT</a:t>
                </a:r>
              </a:p>
            </c:rich>
          </c:tx>
          <c:layout>
            <c:manualLayout>
              <c:xMode val="edge"/>
              <c:yMode val="edge"/>
              <c:x val="9.9982653887802659E-3"/>
              <c:y val="0.3395752746075682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146619512"/>
        <c:crosses val="autoZero"/>
        <c:crossBetween val="midCat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36934083089563"/>
          <c:y val="5.5458052949935707E-2"/>
          <c:w val="0.85995422647286179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General</c:formatCode>
                <c:ptCount val="5"/>
                <c:pt idx="0">
                  <c:v>140</c:v>
                </c:pt>
                <c:pt idx="1">
                  <c:v>139</c:v>
                </c:pt>
                <c:pt idx="2">
                  <c:v>138</c:v>
                </c:pt>
                <c:pt idx="3">
                  <c:v>138</c:v>
                </c:pt>
                <c:pt idx="4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C09-48F7-8F2A-E790B8A636F8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General</c:formatCode>
                <c:ptCount val="5"/>
                <c:pt idx="0">
                  <c:v>140</c:v>
                </c:pt>
                <c:pt idx="1">
                  <c:v>143</c:v>
                </c:pt>
                <c:pt idx="2">
                  <c:v>141</c:v>
                </c:pt>
                <c:pt idx="3">
                  <c:v>143</c:v>
                </c:pt>
                <c:pt idx="4">
                  <c:v>137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C09-48F7-8F2A-E790B8A636F8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General</c:formatCode>
                <c:ptCount val="5"/>
                <c:pt idx="0">
                  <c:v>140</c:v>
                </c:pt>
                <c:pt idx="1">
                  <c:v>138</c:v>
                </c:pt>
                <c:pt idx="2">
                  <c:v>136</c:v>
                </c:pt>
                <c:pt idx="3">
                  <c:v>141</c:v>
                </c:pt>
                <c:pt idx="4">
                  <c:v>136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6C09-48F7-8F2A-E790B8A636F8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General</c:formatCode>
                <c:ptCount val="5"/>
                <c:pt idx="0">
                  <c:v>141</c:v>
                </c:pt>
                <c:pt idx="1">
                  <c:v>144</c:v>
                </c:pt>
                <c:pt idx="2">
                  <c:v>142</c:v>
                </c:pt>
                <c:pt idx="3">
                  <c:v>143</c:v>
                </c:pt>
                <c:pt idx="4">
                  <c:v>144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6C09-48F7-8F2A-E790B8A636F8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General</c:formatCode>
                <c:ptCount val="5"/>
                <c:pt idx="0">
                  <c:v>139</c:v>
                </c:pt>
                <c:pt idx="1">
                  <c:v>140</c:v>
                </c:pt>
                <c:pt idx="2">
                  <c:v>141</c:v>
                </c:pt>
                <c:pt idx="3">
                  <c:v>138</c:v>
                </c:pt>
                <c:pt idx="4">
                  <c:v>141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6C09-48F7-8F2A-E790B8A636F8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6C09-48F7-8F2A-E790B8A636F8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6C09-48F7-8F2A-E790B8A636F8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140.12</c:v>
                </c:pt>
                <c:pt idx="1">
                  <c:v>140.12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6C09-48F7-8F2A-E790B8A636F8}"/>
            </c:ext>
          </c:extLst>
        </c:ser>
        <c:ser>
          <c:idx val="9"/>
          <c:order val="8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139</c:v>
                </c:pt>
                <c:pt idx="1">
                  <c:v>139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6C09-48F7-8F2A-E790B8A636F8}"/>
            </c:ext>
          </c:extLst>
        </c:ser>
        <c:ser>
          <c:idx val="10"/>
          <c:order val="9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140.80000000000001</c:v>
                </c:pt>
                <c:pt idx="1">
                  <c:v>140.80000000000001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6C09-48F7-8F2A-E790B8A636F8}"/>
            </c:ext>
          </c:extLst>
        </c:ser>
        <c:ser>
          <c:idx val="11"/>
          <c:order val="10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138.19999999999999</c:v>
                </c:pt>
                <c:pt idx="1">
                  <c:v>138.19999999999999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6C09-48F7-8F2A-E790B8A636F8}"/>
            </c:ext>
          </c:extLst>
        </c:ser>
        <c:ser>
          <c:idx val="12"/>
          <c:order val="11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142.80000000000001</c:v>
                </c:pt>
                <c:pt idx="1">
                  <c:v>142.80000000000001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6C09-48F7-8F2A-E790B8A636F8}"/>
            </c:ext>
          </c:extLst>
        </c:ser>
        <c:ser>
          <c:idx val="13"/>
          <c:order val="12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139.80000000000001</c:v>
                </c:pt>
                <c:pt idx="1">
                  <c:v>139.80000000000001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6C09-48F7-8F2A-E790B8A636F8}"/>
            </c:ext>
          </c:extLst>
        </c:ser>
        <c:ser>
          <c:idx val="14"/>
          <c:order val="13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6C09-48F7-8F2A-E790B8A636F8}"/>
            </c:ext>
          </c:extLst>
        </c:ser>
        <c:ser>
          <c:idx val="0"/>
          <c:order val="14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140</c:v>
                </c:pt>
                <c:pt idx="1">
                  <c:v>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6C09-48F7-8F2A-E790B8A636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9622960"/>
        <c:axId val="390342448"/>
      </c:scatterChart>
      <c:valAx>
        <c:axId val="389622960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>
                    <a:solidFill>
                      <a:schemeClr val="tx1"/>
                    </a:solidFill>
                  </a:rPr>
                  <a:t>Repeat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90342448"/>
        <c:crosses val="autoZero"/>
        <c:crossBetween val="midCat"/>
      </c:valAx>
      <c:valAx>
        <c:axId val="390342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RRESULT</a:t>
                </a:r>
              </a:p>
            </c:rich>
          </c:tx>
          <c:layout>
            <c:manualLayout>
              <c:xMode val="edge"/>
              <c:yMode val="edge"/>
              <c:x val="9.9982653887802659E-3"/>
              <c:y val="0.3395752746075682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89622960"/>
        <c:crosses val="autoZero"/>
        <c:crossBetween val="midCat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36934083089563"/>
          <c:y val="5.5458052949935707E-2"/>
          <c:w val="0.85995422647286179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0.0</c:formatCode>
                <c:ptCount val="5"/>
                <c:pt idx="0">
                  <c:v>26.6</c:v>
                </c:pt>
                <c:pt idx="1">
                  <c:v>25.2</c:v>
                </c:pt>
                <c:pt idx="2">
                  <c:v>30.2</c:v>
                </c:pt>
                <c:pt idx="3">
                  <c:v>27.6</c:v>
                </c:pt>
                <c:pt idx="4">
                  <c:v>25.6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E2F-4628-B032-744E434FC587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0.0</c:formatCode>
                <c:ptCount val="5"/>
                <c:pt idx="0">
                  <c:v>24.3</c:v>
                </c:pt>
                <c:pt idx="1">
                  <c:v>25.7</c:v>
                </c:pt>
                <c:pt idx="2">
                  <c:v>23.8</c:v>
                </c:pt>
                <c:pt idx="3">
                  <c:v>25.3</c:v>
                </c:pt>
                <c:pt idx="4">
                  <c:v>24.1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7E2F-4628-B032-744E434FC587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0.0</c:formatCode>
                <c:ptCount val="5"/>
                <c:pt idx="0">
                  <c:v>26.1</c:v>
                </c:pt>
                <c:pt idx="1">
                  <c:v>24</c:v>
                </c:pt>
                <c:pt idx="2">
                  <c:v>25.4</c:v>
                </c:pt>
                <c:pt idx="3">
                  <c:v>26</c:v>
                </c:pt>
                <c:pt idx="4">
                  <c:v>24.3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7E2F-4628-B032-744E434FC587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0.0</c:formatCode>
                <c:ptCount val="5"/>
                <c:pt idx="0">
                  <c:v>26.5</c:v>
                </c:pt>
                <c:pt idx="1">
                  <c:v>27.1</c:v>
                </c:pt>
                <c:pt idx="2">
                  <c:v>25.9</c:v>
                </c:pt>
                <c:pt idx="3">
                  <c:v>25.5</c:v>
                </c:pt>
                <c:pt idx="4">
                  <c:v>25.5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7E2F-4628-B032-744E434FC587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0.0</c:formatCode>
                <c:ptCount val="5"/>
                <c:pt idx="0">
                  <c:v>24.5</c:v>
                </c:pt>
                <c:pt idx="1">
                  <c:v>26.4</c:v>
                </c:pt>
                <c:pt idx="2">
                  <c:v>25.8</c:v>
                </c:pt>
                <c:pt idx="3">
                  <c:v>26</c:v>
                </c:pt>
                <c:pt idx="4">
                  <c:v>25.1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7E2F-4628-B032-744E434FC587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7E2F-4628-B032-744E434FC587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7E2F-4628-B032-744E434FC587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25.7</c:v>
                </c:pt>
                <c:pt idx="1">
                  <c:v>25.7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7E2F-4628-B032-744E434FC587}"/>
            </c:ext>
          </c:extLst>
        </c:ser>
        <c:ser>
          <c:idx val="9"/>
          <c:order val="8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27.04</c:v>
                </c:pt>
                <c:pt idx="1">
                  <c:v>27.04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7E2F-4628-B032-744E434FC587}"/>
            </c:ext>
          </c:extLst>
        </c:ser>
        <c:ser>
          <c:idx val="10"/>
          <c:order val="9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24.639999999999997</c:v>
                </c:pt>
                <c:pt idx="1">
                  <c:v>24.639999999999997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7E2F-4628-B032-744E434FC587}"/>
            </c:ext>
          </c:extLst>
        </c:ser>
        <c:ser>
          <c:idx val="11"/>
          <c:order val="10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25.16</c:v>
                </c:pt>
                <c:pt idx="1">
                  <c:v>25.16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7E2F-4628-B032-744E434FC587}"/>
            </c:ext>
          </c:extLst>
        </c:ser>
        <c:ser>
          <c:idx val="12"/>
          <c:order val="11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26.1</c:v>
                </c:pt>
                <c:pt idx="1">
                  <c:v>26.1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7E2F-4628-B032-744E434FC587}"/>
            </c:ext>
          </c:extLst>
        </c:ser>
        <c:ser>
          <c:idx val="13"/>
          <c:order val="12"/>
          <c:spPr>
            <a:ln w="19050" cap="rnd">
              <a:solidFill>
                <a:schemeClr val="accent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25.560000000000002</c:v>
                </c:pt>
                <c:pt idx="1">
                  <c:v>25.560000000000002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7E2F-4628-B032-744E434FC587}"/>
            </c:ext>
          </c:extLst>
        </c:ser>
        <c:ser>
          <c:idx val="14"/>
          <c:order val="13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26</c:v>
                </c:pt>
                <c:pt idx="1">
                  <c:v>26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7E2F-4628-B032-744E434FC587}"/>
            </c:ext>
          </c:extLst>
        </c:ser>
        <c:ser>
          <c:idx val="0"/>
          <c:order val="14"/>
          <c:spPr>
            <a:ln w="95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26</c:v>
                </c:pt>
                <c:pt idx="1">
                  <c:v>26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7E2F-4628-B032-744E434FC5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90343232"/>
        <c:axId val="390343624"/>
      </c:scatterChart>
      <c:valAx>
        <c:axId val="390343232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Repeat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90343624"/>
        <c:crosses val="autoZero"/>
        <c:crossBetween val="midCat"/>
      </c:valAx>
      <c:valAx>
        <c:axId val="390343624"/>
        <c:scaling>
          <c:orientation val="minMax"/>
          <c:min val="2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RRESULT</a:t>
                </a:r>
              </a:p>
            </c:rich>
          </c:tx>
          <c:layout>
            <c:manualLayout>
              <c:xMode val="edge"/>
              <c:yMode val="edge"/>
              <c:x val="9.9982653887802659E-3"/>
              <c:y val="0.3395752746075682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90343232"/>
        <c:crosses val="autoZero"/>
        <c:crossBetween val="midCat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ysClr val="windowText" lastClr="00000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36934083089563"/>
          <c:y val="5.5458052949935707E-2"/>
          <c:w val="0.85995422647286179"/>
          <c:h val="0.76691804195516389"/>
        </c:manualLayout>
      </c:layout>
      <c:scatterChart>
        <c:scatterStyle val="lineMarker"/>
        <c:varyColors val="0"/>
        <c:ser>
          <c:idx val="1"/>
          <c:order val="0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Verification!$J$13:$N$13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Verification!$D$13:$H$13</c:f>
              <c:numCache>
                <c:formatCode>General</c:formatCode>
                <c:ptCount val="5"/>
                <c:pt idx="0">
                  <c:v>606</c:v>
                </c:pt>
                <c:pt idx="1">
                  <c:v>627</c:v>
                </c:pt>
                <c:pt idx="2">
                  <c:v>621</c:v>
                </c:pt>
                <c:pt idx="3">
                  <c:v>606</c:v>
                </c:pt>
                <c:pt idx="4">
                  <c:v>620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83E-4264-AC2F-6FABF0471DDB}"/>
            </c:ext>
          </c:extLst>
        </c:ser>
        <c:ser>
          <c:idx val="2"/>
          <c:order val="1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Verification!$J$14:$N$14</c:f>
              <c:numCache>
                <c:formatCode>General</c:formatCode>
                <c:ptCount val="5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</c:numCache>
            </c:numRef>
          </c:xVal>
          <c:yVal>
            <c:numRef>
              <c:f>Verification!$D$14:$H$14</c:f>
              <c:numCache>
                <c:formatCode>General</c:formatCode>
                <c:ptCount val="5"/>
                <c:pt idx="0">
                  <c:v>612</c:v>
                </c:pt>
                <c:pt idx="1">
                  <c:v>610</c:v>
                </c:pt>
                <c:pt idx="2">
                  <c:v>611</c:v>
                </c:pt>
                <c:pt idx="3">
                  <c:v>595</c:v>
                </c:pt>
                <c:pt idx="4">
                  <c:v>630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783E-4264-AC2F-6FABF0471DDB}"/>
            </c:ext>
          </c:extLst>
        </c:ser>
        <c:ser>
          <c:idx val="3"/>
          <c:order val="2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Verification!$J$15:$N$15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</c:numCache>
            </c:numRef>
          </c:xVal>
          <c:yVal>
            <c:numRef>
              <c:f>Verification!$D$15:$H$15</c:f>
              <c:numCache>
                <c:formatCode>General</c:formatCode>
                <c:ptCount val="5"/>
                <c:pt idx="0">
                  <c:v>649</c:v>
                </c:pt>
                <c:pt idx="1">
                  <c:v>626</c:v>
                </c:pt>
                <c:pt idx="2">
                  <c:v>636</c:v>
                </c:pt>
                <c:pt idx="3">
                  <c:v>639</c:v>
                </c:pt>
                <c:pt idx="4">
                  <c:v>648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783E-4264-AC2F-6FABF0471DDB}"/>
            </c:ext>
          </c:extLst>
        </c:ser>
        <c:ser>
          <c:idx val="4"/>
          <c:order val="3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Verification!$J$16:$N$16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18</c:v>
                </c:pt>
                <c:pt idx="3">
                  <c:v>19</c:v>
                </c:pt>
                <c:pt idx="4">
                  <c:v>20</c:v>
                </c:pt>
              </c:numCache>
            </c:numRef>
          </c:xVal>
          <c:yVal>
            <c:numRef>
              <c:f>Verification!$D$16:$H$16</c:f>
              <c:numCache>
                <c:formatCode>General</c:formatCode>
                <c:ptCount val="5"/>
                <c:pt idx="0">
                  <c:v>615</c:v>
                </c:pt>
                <c:pt idx="1">
                  <c:v>633</c:v>
                </c:pt>
                <c:pt idx="2">
                  <c:v>605</c:v>
                </c:pt>
                <c:pt idx="3">
                  <c:v>616</c:v>
                </c:pt>
                <c:pt idx="4">
                  <c:v>625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783E-4264-AC2F-6FABF0471DDB}"/>
            </c:ext>
          </c:extLst>
        </c:ser>
        <c:ser>
          <c:idx val="5"/>
          <c:order val="4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Verification!$J$17:$N$17</c:f>
              <c:numCache>
                <c:formatCode>General</c:formatCode>
                <c:ptCount val="5"/>
                <c:pt idx="0">
                  <c:v>21</c:v>
                </c:pt>
                <c:pt idx="1">
                  <c:v>22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</c:numCache>
            </c:numRef>
          </c:xVal>
          <c:yVal>
            <c:numRef>
              <c:f>Verification!$D$17:$H$17</c:f>
              <c:numCache>
                <c:formatCode>General</c:formatCode>
                <c:ptCount val="5"/>
                <c:pt idx="0">
                  <c:v>622</c:v>
                </c:pt>
                <c:pt idx="1">
                  <c:v>632</c:v>
                </c:pt>
                <c:pt idx="2">
                  <c:v>646</c:v>
                </c:pt>
                <c:pt idx="3">
                  <c:v>619</c:v>
                </c:pt>
                <c:pt idx="4">
                  <c:v>623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783E-4264-AC2F-6FABF0471DDB}"/>
            </c:ext>
          </c:extLst>
        </c:ser>
        <c:ser>
          <c:idx val="6"/>
          <c:order val="5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FF0000"/>
                </a:solidFill>
              </a:ln>
              <a:effectLst/>
            </c:spPr>
          </c:marker>
          <c:xVal>
            <c:numRef>
              <c:f>Verification!$J$18:$N$18</c:f>
              <c:numCache>
                <c:formatCode>General</c:formatCode>
                <c:ptCount val="5"/>
                <c:pt idx="0">
                  <c:v>26</c:v>
                </c:pt>
                <c:pt idx="1">
                  <c:v>27</c:v>
                </c:pt>
                <c:pt idx="2">
                  <c:v>28</c:v>
                </c:pt>
                <c:pt idx="3">
                  <c:v>29</c:v>
                </c:pt>
                <c:pt idx="4">
                  <c:v>30</c:v>
                </c:pt>
              </c:numCache>
            </c:numRef>
          </c:xVal>
          <c:yVal>
            <c:numRef>
              <c:f>Verification!$D$18:$H$18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783E-4264-AC2F-6FABF0471DDB}"/>
            </c:ext>
          </c:extLst>
        </c:ser>
        <c:ser>
          <c:idx val="7"/>
          <c:order val="6"/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/>
              </a:solidFill>
              <a:ln w="9525">
                <a:solidFill>
                  <a:srgbClr val="00B050"/>
                </a:solidFill>
              </a:ln>
              <a:effectLst/>
            </c:spPr>
          </c:marker>
          <c:xVal>
            <c:numRef>
              <c:f>Verification!$J$19:$N$19</c:f>
              <c:numCache>
                <c:formatCode>General</c:formatCode>
                <c:ptCount val="5"/>
                <c:pt idx="0">
                  <c:v>31</c:v>
                </c:pt>
                <c:pt idx="1">
                  <c:v>32</c:v>
                </c:pt>
                <c:pt idx="2">
                  <c:v>33</c:v>
                </c:pt>
                <c:pt idx="3">
                  <c:v>34</c:v>
                </c:pt>
                <c:pt idx="4">
                  <c:v>35</c:v>
                </c:pt>
              </c:numCache>
            </c:numRef>
          </c:xVal>
          <c:yVal>
            <c:numRef>
              <c:f>Verification!$D$19:$H$19</c:f>
              <c:numCache>
                <c:formatCode>General</c:formatCode>
                <c:ptCount val="5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783E-4264-AC2F-6FABF0471DDB}"/>
            </c:ext>
          </c:extLst>
        </c:ser>
        <c:ser>
          <c:idx val="8"/>
          <c:order val="7"/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Verification!$T$24:$U$24</c:f>
              <c:numCache>
                <c:formatCode>General</c:formatCode>
                <c:ptCount val="2"/>
                <c:pt idx="0">
                  <c:v>0</c:v>
                </c:pt>
                <c:pt idx="1">
                  <c:v>25</c:v>
                </c:pt>
              </c:numCache>
            </c:numRef>
          </c:xVal>
          <c:yVal>
            <c:numRef>
              <c:f>Verification!$T$25:$U$25</c:f>
              <c:numCache>
                <c:formatCode>General</c:formatCode>
                <c:ptCount val="2"/>
                <c:pt idx="0">
                  <c:v>622.88</c:v>
                </c:pt>
                <c:pt idx="1">
                  <c:v>622.88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783E-4264-AC2F-6FABF0471DDB}"/>
            </c:ext>
          </c:extLst>
        </c:ser>
        <c:ser>
          <c:idx val="9"/>
          <c:order val="8"/>
          <c:spPr>
            <a:ln w="19050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Verification!$T$2:$U$2</c:f>
              <c:numCache>
                <c:formatCode>General</c:formatCode>
                <c:ptCount val="2"/>
                <c:pt idx="0">
                  <c:v>0.6</c:v>
                </c:pt>
                <c:pt idx="1">
                  <c:v>5.4</c:v>
                </c:pt>
              </c:numCache>
            </c:numRef>
          </c:xVal>
          <c:yVal>
            <c:numRef>
              <c:f>Verification!$T$3:$U$3</c:f>
              <c:numCache>
                <c:formatCode>General</c:formatCode>
                <c:ptCount val="2"/>
                <c:pt idx="0">
                  <c:v>616</c:v>
                </c:pt>
                <c:pt idx="1">
                  <c:v>616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783E-4264-AC2F-6FABF0471DDB}"/>
            </c:ext>
          </c:extLst>
        </c:ser>
        <c:ser>
          <c:idx val="10"/>
          <c:order val="9"/>
          <c:spPr>
            <a:ln w="19050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Verification!$T$4:$U$4</c:f>
              <c:numCache>
                <c:formatCode>General</c:formatCode>
                <c:ptCount val="2"/>
                <c:pt idx="0">
                  <c:v>5.6</c:v>
                </c:pt>
                <c:pt idx="1">
                  <c:v>10.4</c:v>
                </c:pt>
              </c:numCache>
            </c:numRef>
          </c:xVal>
          <c:yVal>
            <c:numRef>
              <c:f>Verification!$T$5:$U$5</c:f>
              <c:numCache>
                <c:formatCode>General</c:formatCode>
                <c:ptCount val="2"/>
                <c:pt idx="0">
                  <c:v>611.6</c:v>
                </c:pt>
                <c:pt idx="1">
                  <c:v>611.6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783E-4264-AC2F-6FABF0471DDB}"/>
            </c:ext>
          </c:extLst>
        </c:ser>
        <c:ser>
          <c:idx val="11"/>
          <c:order val="10"/>
          <c:spPr>
            <a:ln w="19050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Verification!$T$6:$U$6</c:f>
              <c:numCache>
                <c:formatCode>General</c:formatCode>
                <c:ptCount val="2"/>
                <c:pt idx="0">
                  <c:v>10.6</c:v>
                </c:pt>
                <c:pt idx="1">
                  <c:v>15.4</c:v>
                </c:pt>
              </c:numCache>
            </c:numRef>
          </c:xVal>
          <c:yVal>
            <c:numRef>
              <c:f>Verification!$T$7:$U$7</c:f>
              <c:numCache>
                <c:formatCode>General</c:formatCode>
                <c:ptCount val="2"/>
                <c:pt idx="0">
                  <c:v>639.6</c:v>
                </c:pt>
                <c:pt idx="1">
                  <c:v>639.6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783E-4264-AC2F-6FABF0471DDB}"/>
            </c:ext>
          </c:extLst>
        </c:ser>
        <c:ser>
          <c:idx val="12"/>
          <c:order val="11"/>
          <c:spPr>
            <a:ln w="19050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Verification!$T$8:$U$8</c:f>
              <c:numCache>
                <c:formatCode>General</c:formatCode>
                <c:ptCount val="2"/>
                <c:pt idx="0">
                  <c:v>15.6</c:v>
                </c:pt>
                <c:pt idx="1">
                  <c:v>20.399999999999999</c:v>
                </c:pt>
              </c:numCache>
            </c:numRef>
          </c:xVal>
          <c:yVal>
            <c:numRef>
              <c:f>Verification!$T$11:$U$11</c:f>
              <c:numCache>
                <c:formatCode>General</c:formatCode>
                <c:ptCount val="2"/>
                <c:pt idx="0">
                  <c:v>618.79999999999995</c:v>
                </c:pt>
                <c:pt idx="1">
                  <c:v>618.79999999999995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783E-4264-AC2F-6FABF0471DDB}"/>
            </c:ext>
          </c:extLst>
        </c:ser>
        <c:ser>
          <c:idx val="13"/>
          <c:order val="12"/>
          <c:spPr>
            <a:ln w="19050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Verification!$T$12:$U$12</c:f>
              <c:numCache>
                <c:formatCode>General</c:formatCode>
                <c:ptCount val="2"/>
                <c:pt idx="0">
                  <c:v>20.6</c:v>
                </c:pt>
                <c:pt idx="1">
                  <c:v>25.4</c:v>
                </c:pt>
              </c:numCache>
            </c:numRef>
          </c:xVal>
          <c:yVal>
            <c:numRef>
              <c:f>Verification!$T$13:$U$13</c:f>
              <c:numCache>
                <c:formatCode>General</c:formatCode>
                <c:ptCount val="2"/>
                <c:pt idx="0">
                  <c:v>628.4</c:v>
                </c:pt>
                <c:pt idx="1">
                  <c:v>628.4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783E-4264-AC2F-6FABF0471DDB}"/>
            </c:ext>
          </c:extLst>
        </c:ser>
        <c:ser>
          <c:idx val="14"/>
          <c:order val="13"/>
          <c:spPr>
            <a:ln w="9525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Verification!$T$14:$U$14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Verification!$T$15:$U$15</c:f>
              <c:numCache>
                <c:formatCode>General</c:formatCode>
                <c:ptCount val="2"/>
                <c:pt idx="0">
                  <c:v>623</c:v>
                </c:pt>
                <c:pt idx="1">
                  <c:v>623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783E-4264-AC2F-6FABF0471DDB}"/>
            </c:ext>
          </c:extLst>
        </c:ser>
        <c:ser>
          <c:idx val="0"/>
          <c:order val="14"/>
          <c:spPr>
            <a:ln w="9525" cap="rnd">
              <a:solidFill>
                <a:srgbClr val="0070C0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Verification!$T$16:$U$16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Verification!$T$17:$U$17</c:f>
              <c:numCache>
                <c:formatCode>General</c:formatCode>
                <c:ptCount val="2"/>
                <c:pt idx="0">
                  <c:v>623</c:v>
                </c:pt>
                <c:pt idx="1">
                  <c:v>623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783E-4264-AC2F-6FABF0471D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8255240"/>
        <c:axId val="388255632"/>
      </c:scatterChart>
      <c:valAx>
        <c:axId val="388255240"/>
        <c:scaling>
          <c:orientation val="minMax"/>
          <c:max val="2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Repeat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88255632"/>
        <c:crosses val="autoZero"/>
        <c:crossBetween val="midCat"/>
      </c:valAx>
      <c:valAx>
        <c:axId val="388255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>
                    <a:solidFill>
                      <a:schemeClr val="tx1"/>
                    </a:solidFill>
                  </a:rPr>
                  <a:t>RRESULT</a:t>
                </a:r>
              </a:p>
            </c:rich>
          </c:tx>
          <c:layout>
            <c:manualLayout>
              <c:xMode val="edge"/>
              <c:yMode val="edge"/>
              <c:x val="9.9982653887802659E-3"/>
              <c:y val="0.3395752746075682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88255240"/>
        <c:crosses val="autoZero"/>
        <c:crossBetween val="midCat"/>
      </c:valAx>
      <c:spPr>
        <a:noFill/>
        <a:ln>
          <a:solidFill>
            <a:schemeClr val="bg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prstDash val="solid"/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A500A-9271-44C4-AA60-4CAD438BD415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C488F-A75B-4288-920C-8717A02E0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823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1B6D-976E-4AD1-9777-B53DF9D2955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154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1B6D-976E-4AD1-9777-B53DF9D2955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251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1B6D-976E-4AD1-9777-B53DF9D2955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3954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1B6D-976E-4AD1-9777-B53DF9D2955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780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51B6D-976E-4AD1-9777-B53DF9D2955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5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437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070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133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233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5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791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37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65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29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342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773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25666-BC3A-45EC-904E-E88AD543EA66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21CF8-0F80-433E-82CE-24F1A32C7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152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e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e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sv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sv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0.png"/><Relationship Id="rId4" Type="http://schemas.openxmlformats.org/officeDocument/2006/relationships/image" Target="../media/image49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51.png"/><Relationship Id="rId4" Type="http://schemas.openxmlformats.org/officeDocument/2006/relationships/image" Target="../media/image59.png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1.em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anchor="ctr">
            <a:normAutofit/>
          </a:bodyPr>
          <a:lstStyle/>
          <a:p>
            <a:pPr rtl="1"/>
            <a:r>
              <a:rPr lang="en-US" sz="6600" b="1" dirty="0">
                <a:solidFill>
                  <a:srgbClr val="7030A0"/>
                </a:solidFill>
                <a:cs typeface="B Homa" panose="00000400000000000000" pitchFamily="2" charset="-78"/>
              </a:rPr>
              <a:t>CLSI EP15-A3 (Ed4)</a:t>
            </a:r>
            <a:endParaRPr lang="en-US" b="1" dirty="0">
              <a:solidFill>
                <a:srgbClr val="7030A0"/>
              </a:solidFill>
              <a:cs typeface="B Homa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Hassan Bayat</a:t>
            </a:r>
            <a:endParaRPr lang="fa-IR" sz="2800" dirty="0"/>
          </a:p>
          <a:p>
            <a:r>
              <a:rPr lang="en-US" sz="2800" dirty="0"/>
              <a:t>Clinical Laboratory Scientist</a:t>
            </a:r>
          </a:p>
          <a:p>
            <a:r>
              <a:rPr lang="en-US" sz="2800" dirty="0"/>
              <a:t>Sina Clinical Laboratory (Iran)</a:t>
            </a:r>
          </a:p>
        </p:txBody>
      </p:sp>
    </p:spTree>
    <p:extLst>
      <p:ext uri="{BB962C8B-B14F-4D97-AF65-F5344CB8AC3E}">
        <p14:creationId xmlns:p14="http://schemas.microsoft.com/office/powerpoint/2010/main" val="933929256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920844-9128-4400-9B80-FE33E8E5EF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87" t="10910" r="6680" b="5552"/>
          <a:stretch/>
        </p:blipFill>
        <p:spPr>
          <a:xfrm>
            <a:off x="223780" y="296056"/>
            <a:ext cx="11744440" cy="626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38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ipe dir="d"/>
      </p:transition>
    </mc:Choice>
    <mc:Fallback>
      <p:transition spd="slow">
        <p:wipe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920844-9128-4400-9B80-FE33E8E5EF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87" t="10910" r="6680" b="5552"/>
          <a:stretch/>
        </p:blipFill>
        <p:spPr>
          <a:xfrm>
            <a:off x="1" y="1"/>
            <a:ext cx="19250525" cy="102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7161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 idx="4294967295"/>
          </p:nvPr>
        </p:nvSpPr>
        <p:spPr>
          <a:xfrm>
            <a:off x="303924" y="189186"/>
            <a:ext cx="11557000" cy="979667"/>
          </a:xfrm>
          <a:gradFill flip="none" rotWithShape="1">
            <a:gsLst>
              <a:gs pos="35000">
                <a:schemeClr val="accent5">
                  <a:lumMod val="50000"/>
                  <a:tint val="66000"/>
                  <a:satMod val="160000"/>
                </a:schemeClr>
              </a:gs>
              <a:gs pos="60000">
                <a:schemeClr val="accent5">
                  <a:lumMod val="50000"/>
                  <a:tint val="44500"/>
                  <a:satMod val="160000"/>
                </a:schemeClr>
              </a:gs>
              <a:gs pos="95000">
                <a:schemeClr val="accent5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t">
            <a:normAutofit fontScale="90000"/>
          </a:bodyPr>
          <a:lstStyle/>
          <a:p>
            <a:pPr indent="536575" algn="l">
              <a:lnSpc>
                <a:spcPct val="150000"/>
              </a:lnSpc>
              <a:spcBef>
                <a:spcPts val="3000"/>
              </a:spcBef>
              <a:spcAft>
                <a:spcPts val="1800"/>
              </a:spcAft>
            </a:pPr>
            <a:r>
              <a:rPr lang="en-US" sz="4000" b="1" dirty="0">
                <a:solidFill>
                  <a:srgbClr val="0070C0"/>
                </a:solidFill>
              </a:rPr>
              <a:t>Validation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4000" b="1" dirty="0">
                <a:solidFill>
                  <a:schemeClr val="bg1"/>
                </a:solidFill>
              </a:rPr>
              <a:t>vs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4000" b="1" dirty="0">
                <a:solidFill>
                  <a:srgbClr val="00B0F0"/>
                </a:solidFill>
              </a:rPr>
              <a:t>Verification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</a:rPr>
              <a:t>    </a:t>
            </a:r>
            <a:br>
              <a:rPr lang="fa-IR" b="1" dirty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effectLst/>
              </a:rPr>
            </a:br>
            <a:br>
              <a:rPr lang="fa-IR" sz="2800" b="1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effectLst/>
              </a:rPr>
            </a:br>
            <a:r>
              <a:rPr lang="fa-IR" sz="2800" b="1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effectLst/>
              </a:rPr>
              <a:t> </a:t>
            </a:r>
            <a:br>
              <a:rPr lang="fa-IR" sz="2800" b="1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effectLst/>
              </a:rPr>
            </a:br>
            <a:br>
              <a:rPr lang="fa-IR" sz="3200" b="1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  <a:effectLst/>
              </a:rPr>
            </a:br>
            <a:br>
              <a:rPr lang="fa-IR" sz="2800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</a:br>
            <a:br>
              <a:rPr lang="fa-IR" sz="2800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</a:br>
            <a:endParaRPr lang="en-US" sz="2000" dirty="0">
              <a:ln>
                <a:solidFill>
                  <a:srgbClr val="002060"/>
                </a:solidFill>
              </a:ln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8018" y="1393708"/>
            <a:ext cx="1052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2060"/>
                </a:solidFill>
              </a:rPr>
              <a:t>Validation: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Evaluating method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8018" y="4417590"/>
            <a:ext cx="1052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rgbClr val="002060"/>
                </a:solidFill>
              </a:rPr>
              <a:t>Verification: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dirty="0">
                <a:solidFill>
                  <a:srgbClr val="0070C0"/>
                </a:solidFill>
              </a:rPr>
              <a:t>Evaluating user lab’s performance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3924" y="1861617"/>
            <a:ext cx="10522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Long-term studies</a:t>
            </a:r>
            <a:endParaRPr lang="fa-IR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Meeting intended purposes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3923" y="4899180"/>
            <a:ext cx="10522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Short-term studies</a:t>
            </a:r>
            <a:endParaRPr lang="fa-IR" sz="2800" dirty="0">
              <a:solidFill>
                <a:srgbClr val="FF0000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Consistency with manufacturers claims</a:t>
            </a:r>
          </a:p>
        </p:txBody>
      </p:sp>
      <p:sp>
        <p:nvSpPr>
          <p:cNvPr id="2" name="Rectangle 1"/>
          <p:cNvSpPr/>
          <p:nvPr/>
        </p:nvSpPr>
        <p:spPr>
          <a:xfrm>
            <a:off x="488018" y="3055563"/>
            <a:ext cx="5411585" cy="934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ln>
                  <a:solidFill>
                    <a:srgbClr val="002060"/>
                  </a:solidFill>
                </a:ln>
              </a:rPr>
              <a:t>Precision validation: CLSI EP05 </a:t>
            </a:r>
          </a:p>
          <a:p>
            <a:r>
              <a:rPr lang="en-US" sz="2800" b="1" dirty="0">
                <a:ln>
                  <a:solidFill>
                    <a:srgbClr val="002060"/>
                  </a:solidFill>
                </a:ln>
              </a:rPr>
              <a:t>Bias validation: CLSI EP09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399382-397B-4C48-B406-72B7535F7938}"/>
              </a:ext>
            </a:extLst>
          </p:cNvPr>
          <p:cNvSpPr/>
          <p:nvPr/>
        </p:nvSpPr>
        <p:spPr>
          <a:xfrm>
            <a:off x="795170" y="6097325"/>
            <a:ext cx="5411585" cy="5448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ln>
                  <a:solidFill>
                    <a:srgbClr val="002060"/>
                  </a:solidFill>
                </a:ln>
              </a:rPr>
              <a:t>Precision validation: CLSI EP15</a:t>
            </a:r>
          </a:p>
        </p:txBody>
      </p:sp>
    </p:spTree>
    <p:extLst>
      <p:ext uri="{BB962C8B-B14F-4D97-AF65-F5344CB8AC3E}">
        <p14:creationId xmlns:p14="http://schemas.microsoft.com/office/powerpoint/2010/main" val="84506352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-758" b="-1078"/>
          <a:stretch/>
        </p:blipFill>
        <p:spPr>
          <a:xfrm>
            <a:off x="381000" y="0"/>
            <a:ext cx="11430000" cy="672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34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algn="l">
              <a:spcAft>
                <a:spcPts val="3000"/>
              </a:spcAft>
            </a:pPr>
            <a:r>
              <a:rPr lang="en-US" sz="3200" b="1" dirty="0">
                <a:solidFill>
                  <a:srgbClr val="FF0000"/>
                </a:solidFill>
              </a:rPr>
              <a:t>Main application: </a:t>
            </a:r>
            <a:r>
              <a:rPr lang="en-US" sz="3200" b="1" dirty="0"/>
              <a:t>Implementing an established method</a:t>
            </a:r>
            <a:endParaRPr lang="fa-IR" sz="3200" dirty="0"/>
          </a:p>
          <a:p>
            <a:pPr algn="l"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</a:rPr>
              <a:t>Other: </a:t>
            </a:r>
            <a:r>
              <a:rPr lang="en-US" sz="3200" b="1" dirty="0"/>
              <a:t>Confirming performance following corrective actions</a:t>
            </a:r>
            <a:endParaRPr lang="fa-IR" sz="3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Application of EP15</a:t>
            </a:r>
          </a:p>
        </p:txBody>
      </p:sp>
    </p:spTree>
    <p:extLst>
      <p:ext uri="{BB962C8B-B14F-4D97-AF65-F5344CB8AC3E}">
        <p14:creationId xmlns:p14="http://schemas.microsoft.com/office/powerpoint/2010/main" val="2757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04785"/>
            <a:ext cx="10515600" cy="1603375"/>
          </a:xfrm>
        </p:spPr>
        <p:txBody>
          <a:bodyPr>
            <a:noAutofit/>
          </a:bodyPr>
          <a:lstStyle/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5 days (not necessarily consecutive)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If test materials with </a:t>
            </a:r>
            <a:r>
              <a:rPr lang="en-US" sz="3200" dirty="0">
                <a:highlight>
                  <a:srgbClr val="FFFF00"/>
                </a:highlight>
              </a:rPr>
              <a:t>known target values</a:t>
            </a:r>
            <a:r>
              <a:rPr lang="en-US" sz="3200" dirty="0"/>
              <a:t>, estimate bias in addition to verifying imprecision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829" y="3771121"/>
            <a:ext cx="2743200" cy="64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Training operators</a:t>
            </a:r>
          </a:p>
        </p:txBody>
      </p:sp>
      <p:sp>
        <p:nvSpPr>
          <p:cNvPr id="5" name="Left Arrow 4"/>
          <p:cNvSpPr/>
          <p:nvPr/>
        </p:nvSpPr>
        <p:spPr>
          <a:xfrm flipH="1">
            <a:off x="3923058" y="3885752"/>
            <a:ext cx="384313" cy="410818"/>
          </a:xfrm>
          <a:prstGeom prst="leftArrow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724400" y="3771121"/>
            <a:ext cx="2743200" cy="64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Material selection</a:t>
            </a:r>
          </a:p>
        </p:txBody>
      </p:sp>
      <p:sp>
        <p:nvSpPr>
          <p:cNvPr id="7" name="Left Arrow 6"/>
          <p:cNvSpPr/>
          <p:nvPr/>
        </p:nvSpPr>
        <p:spPr>
          <a:xfrm flipH="1">
            <a:off x="7884629" y="3885752"/>
            <a:ext cx="384313" cy="410818"/>
          </a:xfrm>
          <a:prstGeom prst="leftArrow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85972" y="3771121"/>
            <a:ext cx="2743200" cy="64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Implementing QC</a:t>
            </a:r>
          </a:p>
        </p:txBody>
      </p:sp>
      <p:sp>
        <p:nvSpPr>
          <p:cNvPr id="18" name="Pentagon 17"/>
          <p:cNvSpPr/>
          <p:nvPr/>
        </p:nvSpPr>
        <p:spPr>
          <a:xfrm>
            <a:off x="678194" y="5071437"/>
            <a:ext cx="4191680" cy="109728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Verifying IMPRECISION </a:t>
            </a:r>
            <a:endParaRPr lang="fa-IR" sz="2800" b="1" dirty="0"/>
          </a:p>
        </p:txBody>
      </p:sp>
      <p:sp>
        <p:nvSpPr>
          <p:cNvPr id="19" name="Pentagon 18"/>
          <p:cNvSpPr/>
          <p:nvPr/>
        </p:nvSpPr>
        <p:spPr>
          <a:xfrm>
            <a:off x="5140188" y="5051599"/>
            <a:ext cx="4191680" cy="109728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Estimating BIAS</a:t>
            </a:r>
            <a:endParaRPr lang="fa-IR" sz="2800" b="1" dirty="0"/>
          </a:p>
        </p:txBody>
      </p:sp>
      <p:sp>
        <p:nvSpPr>
          <p:cNvPr id="20" name="Flowchart: Alternate Process 19"/>
          <p:cNvSpPr/>
          <p:nvPr/>
        </p:nvSpPr>
        <p:spPr>
          <a:xfrm>
            <a:off x="9602181" y="5274795"/>
            <a:ext cx="1911626" cy="690563"/>
          </a:xfrm>
          <a:prstGeom prst="flowChartAlternateProces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/>
              <a:t>END</a:t>
            </a:r>
            <a:endParaRPr lang="fa-IR" sz="2800" b="1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54F31FD5-0377-40C2-82F6-44C2CA2D7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69853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1243263"/>
            <a:ext cx="10515600" cy="1325563"/>
          </a:xfrm>
        </p:spPr>
        <p:txBody>
          <a:bodyPr>
            <a:normAutofit/>
          </a:bodyPr>
          <a:lstStyle/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Run definition in EP15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82371"/>
            <a:ext cx="10515600" cy="3732366"/>
          </a:xfrm>
        </p:spPr>
        <p:txBody>
          <a:bodyPr anchor="ctr">
            <a:normAutofit/>
          </a:bodyPr>
          <a:lstStyle/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The time in which stable performance is expected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Not more than 24 hours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Not more than the duration specified by manufacture</a:t>
            </a:r>
            <a:endParaRPr lang="fa-IR" sz="3200" dirty="0"/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Consider manufacture’s validation study</a:t>
            </a:r>
          </a:p>
        </p:txBody>
      </p:sp>
    </p:spTree>
    <p:extLst>
      <p:ext uri="{BB962C8B-B14F-4D97-AF65-F5344CB8AC3E}">
        <p14:creationId xmlns:p14="http://schemas.microsoft.com/office/powerpoint/2010/main" val="20048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Set APS Before choosing a method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If manufacture’s claim doesn’t meet APS:</a:t>
            </a:r>
            <a:endParaRPr lang="fa-IR" dirty="0"/>
          </a:p>
          <a:p>
            <a:pPr marL="977900" indent="-400050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Choose another method</a:t>
            </a:r>
          </a:p>
          <a:p>
            <a:pPr marL="577850" indent="0" algn="justLow">
              <a:spcAft>
                <a:spcPts val="1200"/>
              </a:spcAft>
              <a:buClr>
                <a:srgbClr val="FF0000"/>
              </a:buClr>
              <a:buNone/>
            </a:pPr>
            <a:r>
              <a:rPr lang="en-US" dirty="0"/>
              <a:t>Or</a:t>
            </a:r>
          </a:p>
          <a:p>
            <a:pPr marL="977900" indent="-400050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More lenient APS</a:t>
            </a:r>
            <a:endParaRPr lang="fa-IR" sz="3200" dirty="0">
              <a:solidFill>
                <a:srgbClr val="7030A0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5EF3842-B845-48D7-80A0-60538F8A8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Specify APS (analytical performance specification)</a:t>
            </a:r>
          </a:p>
        </p:txBody>
      </p:sp>
    </p:spTree>
    <p:extLst>
      <p:ext uri="{BB962C8B-B14F-4D97-AF65-F5344CB8AC3E}">
        <p14:creationId xmlns:p14="http://schemas.microsoft.com/office/powerpoint/2010/main" val="280125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Documentation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5874"/>
            <a:ext cx="10515600" cy="4701089"/>
          </a:xfrm>
        </p:spPr>
        <p:txBody>
          <a:bodyPr>
            <a:normAutofit fontScale="77500" lnSpcReduction="20000"/>
          </a:bodyPr>
          <a:lstStyle/>
          <a:p>
            <a:pPr marL="0" indent="0" algn="justLow">
              <a:lnSpc>
                <a:spcPct val="100000"/>
              </a:lnSpc>
              <a:spcAft>
                <a:spcPts val="2400"/>
              </a:spcAft>
              <a:buClr>
                <a:srgbClr val="00B0F0"/>
              </a:buClr>
              <a:buNone/>
            </a:pPr>
            <a:r>
              <a:rPr lang="en-US" sz="4100" dirty="0">
                <a:solidFill>
                  <a:srgbClr val="7030A0"/>
                </a:solidFill>
              </a:rPr>
              <a:t>The study </a:t>
            </a:r>
            <a:r>
              <a:rPr lang="en-US" sz="4100" dirty="0">
                <a:solidFill>
                  <a:srgbClr val="7030A0"/>
                </a:solidFill>
                <a:highlight>
                  <a:srgbClr val="FFFF00"/>
                </a:highlight>
              </a:rPr>
              <a:t>as a whole</a:t>
            </a:r>
            <a:r>
              <a:rPr lang="en-US" sz="4100" dirty="0">
                <a:solidFill>
                  <a:srgbClr val="7030A0"/>
                </a:solidFill>
              </a:rPr>
              <a:t> as well the </a:t>
            </a:r>
            <a:r>
              <a:rPr lang="en-US" sz="4100" dirty="0">
                <a:solidFill>
                  <a:srgbClr val="7030A0"/>
                </a:solidFill>
                <a:highlight>
                  <a:srgbClr val="FFFF00"/>
                </a:highlight>
              </a:rPr>
              <a:t>details</a:t>
            </a:r>
            <a:r>
              <a:rPr lang="en-US" sz="4100" dirty="0">
                <a:solidFill>
                  <a:srgbClr val="7030A0"/>
                </a:solidFill>
              </a:rPr>
              <a:t> of runs and replicates</a:t>
            </a:r>
            <a:endParaRPr lang="fa-IR" sz="4100" dirty="0">
              <a:solidFill>
                <a:srgbClr val="7030A0"/>
              </a:solidFill>
            </a:endParaRP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Instrument, measurand (analyte, quantity, unit)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Reagent/calibrator lot number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Rationale for selecting the levels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Test material structure and, if available, its assigned value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Software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Operators, data evaluation and interpretation</a:t>
            </a:r>
          </a:p>
          <a:p>
            <a:pPr algn="l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sz="3600" dirty="0"/>
              <a:t>Study design; decision for extending study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7341361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A24E8D6-10B9-4905-8C85-50777C82ACBA}"/>
              </a:ext>
            </a:extLst>
          </p:cNvPr>
          <p:cNvGrpSpPr/>
          <p:nvPr/>
        </p:nvGrpSpPr>
        <p:grpSpPr>
          <a:xfrm>
            <a:off x="371475" y="1997839"/>
            <a:ext cx="11449051" cy="2862322"/>
            <a:chOff x="405152" y="1562100"/>
            <a:chExt cx="11449051" cy="286232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4203" y="2469914"/>
              <a:ext cx="11430000" cy="1926313"/>
            </a:xfrm>
            <a:prstGeom prst="rect">
              <a:avLst/>
            </a:prstGeom>
            <a:ln>
              <a:solidFill>
                <a:srgbClr val="0055A6"/>
              </a:solidFill>
            </a:ln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DE21F5E-B0AB-4B94-8059-8502763E99FB}"/>
                </a:ext>
              </a:extLst>
            </p:cNvPr>
            <p:cNvSpPr txBox="1"/>
            <p:nvPr/>
          </p:nvSpPr>
          <p:spPr>
            <a:xfrm>
              <a:off x="405152" y="1562100"/>
              <a:ext cx="11430000" cy="2862322"/>
            </a:xfrm>
            <a:prstGeom prst="rect">
              <a:avLst/>
            </a:prstGeom>
            <a:noFill/>
            <a:ln w="57150">
              <a:solidFill>
                <a:srgbClr val="0055A6"/>
              </a:solidFill>
            </a:ln>
          </p:spPr>
          <p:txBody>
            <a:bodyPr wrap="square" rtlCol="1">
              <a:spAutoFit/>
            </a:bodyPr>
            <a:lstStyle/>
            <a:p>
              <a:r>
                <a:rPr lang="en-US" sz="6000" b="1" dirty="0">
                  <a:solidFill>
                    <a:srgbClr val="0070C0"/>
                  </a:solidFill>
                </a:rPr>
                <a:t>Part 1</a:t>
              </a:r>
            </a:p>
            <a:p>
              <a:endParaRPr lang="en-US" sz="6000" b="1" dirty="0">
                <a:solidFill>
                  <a:srgbClr val="0070C0"/>
                </a:solidFill>
              </a:endParaRPr>
            </a:p>
            <a:p>
              <a:endParaRPr lang="fa-IR" sz="6000" b="1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27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B131071F-CB8E-41E6-BCF5-4608513E0C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0" y="1293994"/>
            <a:ext cx="11721059" cy="42700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44100" y="3228944"/>
            <a:ext cx="20556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Repeatability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04352" y="3228944"/>
            <a:ext cx="221560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Within-Lab</a:t>
            </a:r>
            <a:endParaRPr lang="fa-IR" sz="1600" b="1" dirty="0">
              <a:solidFill>
                <a:schemeClr val="tx1">
                  <a:lumMod val="85000"/>
                  <a:lumOff val="15000"/>
                </a:schemeClr>
              </a:solidFill>
              <a:cs typeface="+mj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0C2C9E-7708-419F-A5B7-64620A47094E}"/>
              </a:ext>
            </a:extLst>
          </p:cNvPr>
          <p:cNvSpPr txBox="1"/>
          <p:nvPr/>
        </p:nvSpPr>
        <p:spPr>
          <a:xfrm>
            <a:off x="192268" y="3228944"/>
            <a:ext cx="24760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000" b="1" i="1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defRPr>
            </a:lvl1pPr>
          </a:lstStyle>
          <a:p>
            <a:r>
              <a:rPr lang="en-US" sz="2400" dirty="0"/>
              <a:t>Reproducibility</a:t>
            </a:r>
            <a:endParaRPr lang="fa-IR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A8998C-5E8B-404A-A20B-9BB0919C2A8F}"/>
              </a:ext>
            </a:extLst>
          </p:cNvPr>
          <p:cNvSpPr txBox="1"/>
          <p:nvPr/>
        </p:nvSpPr>
        <p:spPr>
          <a:xfrm>
            <a:off x="7750041" y="322894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Run-to-run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DD3E76-52DD-4318-B6CC-200C25BF99E7}"/>
              </a:ext>
            </a:extLst>
          </p:cNvPr>
          <p:cNvSpPr txBox="1"/>
          <p:nvPr/>
        </p:nvSpPr>
        <p:spPr>
          <a:xfrm>
            <a:off x="5555981" y="322894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Day-to-day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11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AEE95A60-BE0E-4230-9F5F-44F3017DDD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" y="341494"/>
            <a:ext cx="11721059" cy="178510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44100" y="1003214"/>
            <a:ext cx="20556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Repeatability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04352" y="1003214"/>
            <a:ext cx="221560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Within-Lab</a:t>
            </a:r>
            <a:endParaRPr lang="fa-IR" sz="1600" b="1" dirty="0">
              <a:solidFill>
                <a:schemeClr val="tx1">
                  <a:lumMod val="85000"/>
                  <a:lumOff val="15000"/>
                </a:schemeClr>
              </a:solidFill>
              <a:cs typeface="+mj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0C2C9E-7708-419F-A5B7-64620A47094E}"/>
              </a:ext>
            </a:extLst>
          </p:cNvPr>
          <p:cNvSpPr txBox="1"/>
          <p:nvPr/>
        </p:nvSpPr>
        <p:spPr>
          <a:xfrm>
            <a:off x="192268" y="1003214"/>
            <a:ext cx="24760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000" b="1" i="1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defRPr>
            </a:lvl1pPr>
          </a:lstStyle>
          <a:p>
            <a:r>
              <a:rPr lang="en-US" sz="2400" dirty="0"/>
              <a:t>Reproducibility</a:t>
            </a:r>
            <a:endParaRPr lang="fa-IR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A8998C-5E8B-404A-A20B-9BB0919C2A8F}"/>
              </a:ext>
            </a:extLst>
          </p:cNvPr>
          <p:cNvSpPr txBox="1"/>
          <p:nvPr/>
        </p:nvSpPr>
        <p:spPr>
          <a:xfrm>
            <a:off x="775004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Run-to-run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0DD3E76-52DD-4318-B6CC-200C25BF99E7}"/>
              </a:ext>
            </a:extLst>
          </p:cNvPr>
          <p:cNvSpPr txBox="1"/>
          <p:nvPr/>
        </p:nvSpPr>
        <p:spPr>
          <a:xfrm>
            <a:off x="555598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Day-to-day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2362BA-04EF-48EB-8B8F-684AFEB0CA7D}"/>
              </a:ext>
            </a:extLst>
          </p:cNvPr>
          <p:cNvSpPr txBox="1"/>
          <p:nvPr/>
        </p:nvSpPr>
        <p:spPr>
          <a:xfrm>
            <a:off x="9383493" y="4956079"/>
            <a:ext cx="2377440" cy="70788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algn="ctr">
              <a:defRPr sz="2000" b="1" i="1">
                <a:solidFill>
                  <a:srgbClr val="FF0000"/>
                </a:solidFill>
              </a:defRPr>
            </a:lvl1pPr>
          </a:lstStyle>
          <a:p>
            <a:r>
              <a:rPr lang="en-US"/>
              <a:t>Within-run</a:t>
            </a:r>
            <a:endParaRPr lang="fa-IR" dirty="0"/>
          </a:p>
          <a:p>
            <a:r>
              <a:rPr lang="en-US"/>
              <a:t>precision</a:t>
            </a:r>
            <a:endParaRPr lang="fa-IR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44DE2E0-363C-428E-816E-8F98BDA991A2}"/>
              </a:ext>
            </a:extLst>
          </p:cNvPr>
          <p:cNvSpPr txBox="1"/>
          <p:nvPr/>
        </p:nvSpPr>
        <p:spPr>
          <a:xfrm>
            <a:off x="9383493" y="2584110"/>
            <a:ext cx="2377440" cy="2246769"/>
          </a:xfrm>
          <a:prstGeom prst="rect">
            <a:avLst/>
          </a:prstGeom>
          <a:solidFill>
            <a:srgbClr val="FFFF37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sz="2000" b="1"/>
            </a:lvl1pPr>
          </a:lstStyle>
          <a:p>
            <a:r>
              <a:rPr lang="en-US" dirty="0"/>
              <a:t>One lab</a:t>
            </a:r>
            <a:endParaRPr lang="fa-IR" dirty="0"/>
          </a:p>
          <a:p>
            <a:r>
              <a:rPr lang="en-US" dirty="0"/>
              <a:t>Short time</a:t>
            </a:r>
            <a:endParaRPr lang="fa-IR" dirty="0"/>
          </a:p>
          <a:p>
            <a:r>
              <a:rPr lang="en-US" dirty="0"/>
              <a:t>One operator</a:t>
            </a:r>
            <a:endParaRPr lang="fa-IR" dirty="0"/>
          </a:p>
          <a:p>
            <a:r>
              <a:rPr lang="en-US" dirty="0"/>
              <a:t>Same instrument</a:t>
            </a:r>
          </a:p>
          <a:p>
            <a:r>
              <a:rPr lang="en-US" dirty="0"/>
              <a:t>Same devices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976095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95CDF874-B1EA-475F-8DBA-23C696E1CC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" y="341494"/>
            <a:ext cx="11721059" cy="17851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4DEB7EB-3E7C-4156-8357-5171FAA370A8}"/>
              </a:ext>
            </a:extLst>
          </p:cNvPr>
          <p:cNvSpPr txBox="1"/>
          <p:nvPr/>
        </p:nvSpPr>
        <p:spPr>
          <a:xfrm>
            <a:off x="9383493" y="4956079"/>
            <a:ext cx="2377440" cy="70788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algn="ctr">
              <a:defRPr b="1" i="1">
                <a:solidFill>
                  <a:srgbClr val="FF0000"/>
                </a:solidFill>
              </a:defRPr>
            </a:lvl1pPr>
          </a:lstStyle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Within-run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precision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7682D2-A8FE-4B48-81A1-ABE3772083D1}"/>
              </a:ext>
            </a:extLst>
          </p:cNvPr>
          <p:cNvSpPr txBox="1"/>
          <p:nvPr/>
        </p:nvSpPr>
        <p:spPr>
          <a:xfrm>
            <a:off x="9383493" y="2584110"/>
            <a:ext cx="2377440" cy="2246769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b="1"/>
            </a:lvl1pPr>
          </a:lstStyle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One lab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Short time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One operator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Same instrument</a:t>
            </a: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Same devices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560A48-9CA1-4C89-80F2-0335946BBD32}"/>
              </a:ext>
            </a:extLst>
          </p:cNvPr>
          <p:cNvSpPr txBox="1"/>
          <p:nvPr/>
        </p:nvSpPr>
        <p:spPr>
          <a:xfrm>
            <a:off x="3055484" y="2584110"/>
            <a:ext cx="2651760" cy="3323987"/>
          </a:xfrm>
          <a:prstGeom prst="rect">
            <a:avLst/>
          </a:prstGeom>
          <a:solidFill>
            <a:srgbClr val="FFFF37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sz="2000" b="1"/>
            </a:lvl1pPr>
          </a:lstStyle>
          <a:p>
            <a:r>
              <a:rPr lang="en-US" dirty="0"/>
              <a:t>One lab</a:t>
            </a:r>
          </a:p>
          <a:p>
            <a:r>
              <a:rPr lang="en-US" dirty="0"/>
              <a:t>Same instrument</a:t>
            </a:r>
            <a:endParaRPr lang="fa-IR" dirty="0"/>
          </a:p>
          <a:p>
            <a:r>
              <a:rPr lang="en-US" dirty="0"/>
              <a:t>Specified time</a:t>
            </a:r>
            <a:endParaRPr lang="fa-IR" dirty="0"/>
          </a:p>
          <a:p>
            <a:r>
              <a:rPr lang="en-US" dirty="0"/>
              <a:t>Different operators</a:t>
            </a:r>
          </a:p>
          <a:p>
            <a:r>
              <a:rPr lang="en-US" dirty="0"/>
              <a:t>Different devices</a:t>
            </a:r>
            <a:endParaRPr lang="fa-IR" dirty="0"/>
          </a:p>
          <a:p>
            <a:r>
              <a:rPr lang="en-US" dirty="0"/>
              <a:t>May different reagent/calibrator lots</a:t>
            </a:r>
            <a:endParaRPr lang="fa-IR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D4C241-5FA5-4FD2-95C4-D295DB3C8CB8}"/>
              </a:ext>
            </a:extLst>
          </p:cNvPr>
          <p:cNvSpPr txBox="1"/>
          <p:nvPr/>
        </p:nvSpPr>
        <p:spPr>
          <a:xfrm>
            <a:off x="3055484" y="6013796"/>
            <a:ext cx="2651760" cy="400110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/>
          <a:p>
            <a:pPr algn="ctr"/>
            <a:r>
              <a:rPr lang="tr-TR" sz="2000" b="1" i="1" dirty="0">
                <a:solidFill>
                  <a:srgbClr val="FF0000"/>
                </a:solidFill>
              </a:rPr>
              <a:t>Total </a:t>
            </a:r>
            <a:r>
              <a:rPr lang="en-US" sz="2000" b="1" i="1" dirty="0">
                <a:solidFill>
                  <a:srgbClr val="FF0000"/>
                </a:solidFill>
              </a:rPr>
              <a:t>precision</a:t>
            </a:r>
            <a:endParaRPr lang="fa-IR" sz="14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D36CB08-A910-4164-B0DE-9DE7C82EC8EF}"/>
              </a:ext>
            </a:extLst>
          </p:cNvPr>
          <p:cNvSpPr txBox="1"/>
          <p:nvPr/>
        </p:nvSpPr>
        <p:spPr>
          <a:xfrm>
            <a:off x="9944100" y="1003214"/>
            <a:ext cx="20556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Repeatability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0523A14-4C0E-4B64-BDC8-6117FA3B0EDE}"/>
              </a:ext>
            </a:extLst>
          </p:cNvPr>
          <p:cNvSpPr txBox="1"/>
          <p:nvPr/>
        </p:nvSpPr>
        <p:spPr>
          <a:xfrm>
            <a:off x="3004352" y="1003214"/>
            <a:ext cx="221560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Within-Lab</a:t>
            </a:r>
            <a:endParaRPr lang="fa-IR" sz="1600" b="1" dirty="0">
              <a:solidFill>
                <a:schemeClr val="tx1">
                  <a:lumMod val="85000"/>
                  <a:lumOff val="15000"/>
                </a:schemeClr>
              </a:solidFill>
              <a:cs typeface="+mj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A68DFF-DA49-497C-B300-500D0DCE8FB2}"/>
              </a:ext>
            </a:extLst>
          </p:cNvPr>
          <p:cNvSpPr txBox="1"/>
          <p:nvPr/>
        </p:nvSpPr>
        <p:spPr>
          <a:xfrm>
            <a:off x="192268" y="1003214"/>
            <a:ext cx="24760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000" b="1" i="1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defRPr>
            </a:lvl1pPr>
          </a:lstStyle>
          <a:p>
            <a:r>
              <a:rPr lang="en-US" sz="2400" dirty="0"/>
              <a:t>Reproducibility</a:t>
            </a:r>
            <a:endParaRPr lang="fa-IR" sz="24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5CC0C0B-6183-49DC-A833-AD2B9A068E97}"/>
              </a:ext>
            </a:extLst>
          </p:cNvPr>
          <p:cNvSpPr txBox="1"/>
          <p:nvPr/>
        </p:nvSpPr>
        <p:spPr>
          <a:xfrm>
            <a:off x="775004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Run-to-run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33E04D4-DC69-4124-A405-6F114831582D}"/>
              </a:ext>
            </a:extLst>
          </p:cNvPr>
          <p:cNvSpPr txBox="1"/>
          <p:nvPr/>
        </p:nvSpPr>
        <p:spPr>
          <a:xfrm>
            <a:off x="555598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Day-to-day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72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EDAE6717-E0C4-4A39-AD04-DDE93C6762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" y="341494"/>
            <a:ext cx="11721059" cy="17851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EF2F49-9146-421A-BC71-0210BE6B44C1}"/>
              </a:ext>
            </a:extLst>
          </p:cNvPr>
          <p:cNvSpPr txBox="1"/>
          <p:nvPr/>
        </p:nvSpPr>
        <p:spPr>
          <a:xfrm>
            <a:off x="158137" y="2584110"/>
            <a:ext cx="2651760" cy="3939540"/>
          </a:xfrm>
          <a:prstGeom prst="rect">
            <a:avLst/>
          </a:prstGeom>
          <a:solidFill>
            <a:srgbClr val="FFFF37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/>
          <a:p>
            <a:pPr marL="257175" indent="-257175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labs</a:t>
            </a:r>
            <a:endParaRPr lang="fa-IR" sz="2000" b="1" dirty="0"/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Long time</a:t>
            </a:r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reagent lots</a:t>
            </a:r>
            <a:endParaRPr lang="fa-IR" sz="2000" b="1" dirty="0"/>
          </a:p>
          <a:p>
            <a:pPr marL="257175" indent="-257175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calibrator lots</a:t>
            </a:r>
            <a:endParaRPr lang="fa-IR" sz="2000" b="1" dirty="0"/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operators</a:t>
            </a:r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instruments/devices</a:t>
            </a:r>
            <a:endParaRPr lang="fa-IR" sz="20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B023A64-326E-4015-AD85-3C97E6D6F3D1}"/>
              </a:ext>
            </a:extLst>
          </p:cNvPr>
          <p:cNvSpPr txBox="1"/>
          <p:nvPr/>
        </p:nvSpPr>
        <p:spPr>
          <a:xfrm>
            <a:off x="9944100" y="1003214"/>
            <a:ext cx="20556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Repeatability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C03324D-C767-4256-8522-FF5519151D8F}"/>
              </a:ext>
            </a:extLst>
          </p:cNvPr>
          <p:cNvSpPr txBox="1"/>
          <p:nvPr/>
        </p:nvSpPr>
        <p:spPr>
          <a:xfrm>
            <a:off x="3004352" y="1003214"/>
            <a:ext cx="221560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Within-Lab</a:t>
            </a:r>
            <a:endParaRPr lang="fa-IR" sz="1600" b="1" dirty="0">
              <a:solidFill>
                <a:schemeClr val="tx1">
                  <a:lumMod val="85000"/>
                  <a:lumOff val="15000"/>
                </a:schemeClr>
              </a:solidFill>
              <a:cs typeface="+mj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B4B70C-D868-4E4F-AE6B-AE5A85BA93B9}"/>
              </a:ext>
            </a:extLst>
          </p:cNvPr>
          <p:cNvSpPr txBox="1"/>
          <p:nvPr/>
        </p:nvSpPr>
        <p:spPr>
          <a:xfrm>
            <a:off x="192268" y="1003214"/>
            <a:ext cx="24760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000" b="1" i="1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defRPr>
            </a:lvl1pPr>
          </a:lstStyle>
          <a:p>
            <a:r>
              <a:rPr lang="en-US" sz="2400" dirty="0"/>
              <a:t>Reproducibility</a:t>
            </a:r>
            <a:endParaRPr lang="fa-IR" sz="2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14418C4-EDE8-4CE1-A06A-720CF92AE724}"/>
              </a:ext>
            </a:extLst>
          </p:cNvPr>
          <p:cNvSpPr txBox="1"/>
          <p:nvPr/>
        </p:nvSpPr>
        <p:spPr>
          <a:xfrm>
            <a:off x="775004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Run-to-run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EDCAD08-445D-4EFC-B833-B0925D6E102D}"/>
              </a:ext>
            </a:extLst>
          </p:cNvPr>
          <p:cNvSpPr txBox="1"/>
          <p:nvPr/>
        </p:nvSpPr>
        <p:spPr>
          <a:xfrm>
            <a:off x="555598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Day-to-day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8705D14-A7A1-4D82-8F0E-ECBC309E6BF4}"/>
              </a:ext>
            </a:extLst>
          </p:cNvPr>
          <p:cNvSpPr txBox="1"/>
          <p:nvPr/>
        </p:nvSpPr>
        <p:spPr>
          <a:xfrm>
            <a:off x="3055484" y="2584110"/>
            <a:ext cx="2651760" cy="3323987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sz="2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One lab</a:t>
            </a:r>
          </a:p>
          <a:p>
            <a:r>
              <a:rPr lang="en-US" dirty="0"/>
              <a:t>Same instrument</a:t>
            </a:r>
            <a:endParaRPr lang="fa-IR" dirty="0"/>
          </a:p>
          <a:p>
            <a:r>
              <a:rPr lang="en-US" dirty="0"/>
              <a:t>Specified time</a:t>
            </a:r>
            <a:endParaRPr lang="fa-IR" dirty="0"/>
          </a:p>
          <a:p>
            <a:r>
              <a:rPr lang="en-US" dirty="0"/>
              <a:t>Different operators</a:t>
            </a:r>
          </a:p>
          <a:p>
            <a:r>
              <a:rPr lang="en-US" dirty="0"/>
              <a:t>Different devices</a:t>
            </a:r>
            <a:endParaRPr lang="fa-IR" dirty="0"/>
          </a:p>
          <a:p>
            <a:r>
              <a:rPr lang="en-US" dirty="0"/>
              <a:t>May different reagent/calibrator lots</a:t>
            </a:r>
            <a:endParaRPr lang="fa-IR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C2A4047-2FE1-4D0F-A90B-740C4CDE1EA8}"/>
              </a:ext>
            </a:extLst>
          </p:cNvPr>
          <p:cNvSpPr txBox="1"/>
          <p:nvPr/>
        </p:nvSpPr>
        <p:spPr>
          <a:xfrm>
            <a:off x="3055484" y="6013796"/>
            <a:ext cx="2651760" cy="400110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algn="ctr">
              <a:defRPr sz="20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tr-TR"/>
              <a:t>Total precısıon</a:t>
            </a:r>
            <a:endParaRPr lang="fa-IR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084E204-C523-4641-8FB3-F85136D8E640}"/>
              </a:ext>
            </a:extLst>
          </p:cNvPr>
          <p:cNvSpPr txBox="1"/>
          <p:nvPr/>
        </p:nvSpPr>
        <p:spPr>
          <a:xfrm>
            <a:off x="9383493" y="4956079"/>
            <a:ext cx="2377440" cy="70788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algn="ctr">
              <a:defRPr b="1" i="1">
                <a:solidFill>
                  <a:srgbClr val="FF0000"/>
                </a:solidFill>
              </a:defRPr>
            </a:lvl1pPr>
          </a:lstStyle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Within-run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precision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045238A-C83B-4A03-AE63-CBA98D6CCED9}"/>
              </a:ext>
            </a:extLst>
          </p:cNvPr>
          <p:cNvSpPr txBox="1"/>
          <p:nvPr/>
        </p:nvSpPr>
        <p:spPr>
          <a:xfrm>
            <a:off x="9383493" y="2584110"/>
            <a:ext cx="2377440" cy="2246769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b="1"/>
            </a:lvl1pPr>
          </a:lstStyle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One lab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Short time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One operator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Same instrument</a:t>
            </a: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Same devices</a:t>
            </a:r>
            <a:endParaRPr lang="fa-IR" sz="2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28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8A33DF8F-38AA-4342-B82D-394D028EE8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" y="341494"/>
            <a:ext cx="11721059" cy="178510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EF2F49-9146-421A-BC71-0210BE6B44C1}"/>
              </a:ext>
            </a:extLst>
          </p:cNvPr>
          <p:cNvSpPr txBox="1"/>
          <p:nvPr/>
        </p:nvSpPr>
        <p:spPr>
          <a:xfrm>
            <a:off x="158137" y="2584110"/>
            <a:ext cx="2651760" cy="3631763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1">
            <a:spAutoFit/>
          </a:bodyPr>
          <a:lstStyle/>
          <a:p>
            <a:pPr marL="257175" indent="-257175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labs</a:t>
            </a:r>
            <a:endParaRPr lang="fa-IR" sz="2000" b="1" dirty="0"/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Long time</a:t>
            </a:r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reagent lots</a:t>
            </a:r>
            <a:endParaRPr lang="fa-IR" sz="2000" b="1" dirty="0"/>
          </a:p>
          <a:p>
            <a:pPr marL="257175" indent="-257175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calibrator lots</a:t>
            </a:r>
            <a:endParaRPr lang="fa-IR" sz="2000" b="1" dirty="0"/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operators</a:t>
            </a:r>
          </a:p>
          <a:p>
            <a:pPr marL="257175" indent="-257175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Different instruments/devices</a:t>
            </a:r>
            <a:endParaRPr lang="fa-IR" sz="20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B023A64-326E-4015-AD85-3C97E6D6F3D1}"/>
              </a:ext>
            </a:extLst>
          </p:cNvPr>
          <p:cNvSpPr txBox="1"/>
          <p:nvPr/>
        </p:nvSpPr>
        <p:spPr>
          <a:xfrm>
            <a:off x="9944100" y="1003214"/>
            <a:ext cx="20556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Repeatability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C03324D-C767-4256-8522-FF5519151D8F}"/>
              </a:ext>
            </a:extLst>
          </p:cNvPr>
          <p:cNvSpPr txBox="1"/>
          <p:nvPr/>
        </p:nvSpPr>
        <p:spPr>
          <a:xfrm>
            <a:off x="3004352" y="1003214"/>
            <a:ext cx="221560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rPr>
              <a:t>Within-Lab</a:t>
            </a:r>
            <a:endParaRPr lang="fa-IR" sz="1600" b="1" dirty="0">
              <a:solidFill>
                <a:schemeClr val="tx1">
                  <a:lumMod val="85000"/>
                  <a:lumOff val="15000"/>
                </a:schemeClr>
              </a:solidFill>
              <a:cs typeface="+mj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8B4B70C-D868-4E4F-AE6B-AE5A85BA93B9}"/>
              </a:ext>
            </a:extLst>
          </p:cNvPr>
          <p:cNvSpPr txBox="1"/>
          <p:nvPr/>
        </p:nvSpPr>
        <p:spPr>
          <a:xfrm>
            <a:off x="192268" y="1003214"/>
            <a:ext cx="247606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000" b="1" i="1">
                <a:solidFill>
                  <a:schemeClr val="tx1">
                    <a:lumMod val="85000"/>
                    <a:lumOff val="15000"/>
                  </a:schemeClr>
                </a:solidFill>
                <a:cs typeface="+mj-cs"/>
              </a:defRPr>
            </a:lvl1pPr>
          </a:lstStyle>
          <a:p>
            <a:r>
              <a:rPr lang="en-US" sz="2400" dirty="0"/>
              <a:t>Reproducibility</a:t>
            </a:r>
            <a:endParaRPr lang="fa-IR" sz="2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14418C4-EDE8-4CE1-A06A-720CF92AE724}"/>
              </a:ext>
            </a:extLst>
          </p:cNvPr>
          <p:cNvSpPr txBox="1"/>
          <p:nvPr/>
        </p:nvSpPr>
        <p:spPr>
          <a:xfrm>
            <a:off x="775004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Run-to-run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EDCAD08-445D-4EFC-B833-B0925D6E102D}"/>
              </a:ext>
            </a:extLst>
          </p:cNvPr>
          <p:cNvSpPr txBox="1"/>
          <p:nvPr/>
        </p:nvSpPr>
        <p:spPr>
          <a:xfrm>
            <a:off x="5555981" y="1003214"/>
            <a:ext cx="185804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Day-to-day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FEB3E0-722F-400C-8FF3-8D1876787915}"/>
              </a:ext>
            </a:extLst>
          </p:cNvPr>
          <p:cNvSpPr/>
          <p:nvPr/>
        </p:nvSpPr>
        <p:spPr>
          <a:xfrm>
            <a:off x="3302272" y="470550"/>
            <a:ext cx="1879590" cy="145350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highlight>
                <a:srgbClr val="FFFF00"/>
              </a:highlight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11105A4-343B-4995-A6A7-36E79EB21BCB}"/>
              </a:ext>
            </a:extLst>
          </p:cNvPr>
          <p:cNvSpPr/>
          <p:nvPr/>
        </p:nvSpPr>
        <p:spPr>
          <a:xfrm>
            <a:off x="10076939" y="470550"/>
            <a:ext cx="1879590" cy="1453500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highlight>
                <a:srgbClr val="FFFF00"/>
              </a:highlight>
            </a:endParaRPr>
          </a:p>
        </p:txBody>
      </p:sp>
      <p:sp>
        <p:nvSpPr>
          <p:cNvPr id="3" name="Trapezoid 2">
            <a:extLst>
              <a:ext uri="{FF2B5EF4-FFF2-40B4-BE49-F238E27FC236}">
                <a16:creationId xmlns:a16="http://schemas.microsoft.com/office/drawing/2014/main" id="{3E7008C8-50FD-459C-AA34-29F74A4C28AE}"/>
              </a:ext>
            </a:extLst>
          </p:cNvPr>
          <p:cNvSpPr/>
          <p:nvPr/>
        </p:nvSpPr>
        <p:spPr>
          <a:xfrm rot="5400000">
            <a:off x="-1699743" y="2006868"/>
            <a:ext cx="6367514" cy="2651761"/>
          </a:xfrm>
          <a:prstGeom prst="trapezoid">
            <a:avLst>
              <a:gd name="adj" fmla="val 0"/>
            </a:avLst>
          </a:prstGeom>
          <a:solidFill>
            <a:srgbClr val="FBFBFB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3ED8289-9C99-4809-B327-3B41EF5D3897}"/>
              </a:ext>
            </a:extLst>
          </p:cNvPr>
          <p:cNvSpPr txBox="1"/>
          <p:nvPr/>
        </p:nvSpPr>
        <p:spPr>
          <a:xfrm>
            <a:off x="9383493" y="2584110"/>
            <a:ext cx="2377440" cy="2246769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sz="2000" b="1"/>
            </a:lvl1pPr>
          </a:lstStyle>
          <a:p>
            <a:r>
              <a:rPr lang="en-US" dirty="0"/>
              <a:t>One lab</a:t>
            </a:r>
            <a:endParaRPr lang="fa-IR" dirty="0"/>
          </a:p>
          <a:p>
            <a:r>
              <a:rPr lang="en-US" dirty="0"/>
              <a:t>Short time</a:t>
            </a:r>
            <a:endParaRPr lang="fa-IR" dirty="0"/>
          </a:p>
          <a:p>
            <a:r>
              <a:rPr lang="en-US" dirty="0"/>
              <a:t>One operator</a:t>
            </a:r>
            <a:endParaRPr lang="fa-IR" dirty="0"/>
          </a:p>
          <a:p>
            <a:r>
              <a:rPr lang="en-US" dirty="0"/>
              <a:t>Same instrument</a:t>
            </a:r>
          </a:p>
          <a:p>
            <a:r>
              <a:rPr lang="en-US" dirty="0"/>
              <a:t>Same devices</a:t>
            </a:r>
            <a:endParaRPr lang="fa-IR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870056-5C98-4439-9F07-8AE3CECCEE76}"/>
              </a:ext>
            </a:extLst>
          </p:cNvPr>
          <p:cNvSpPr txBox="1"/>
          <p:nvPr/>
        </p:nvSpPr>
        <p:spPr>
          <a:xfrm>
            <a:off x="3055484" y="2584110"/>
            <a:ext cx="2651760" cy="3323987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srgbClr val="00B0F0">
                <a:alpha val="40000"/>
              </a:srgbClr>
            </a:outerShdw>
          </a:effectLst>
        </p:spPr>
        <p:txBody>
          <a:bodyPr wrap="square" rtlCol="1">
            <a:spAutoFit/>
          </a:bodyPr>
          <a:lstStyle>
            <a:defPPr>
              <a:defRPr lang="en-US"/>
            </a:defPPr>
            <a:lvl1pPr marL="257175" indent="-257175">
              <a:spcAft>
                <a:spcPts val="1200"/>
              </a:spcAft>
              <a:buFont typeface="Arial" panose="020B0604020202020204" pitchFamily="34" charset="0"/>
              <a:buChar char="•"/>
              <a:defRPr sz="2000" b="1"/>
            </a:lvl1pPr>
          </a:lstStyle>
          <a:p>
            <a:r>
              <a:rPr lang="en-US" dirty="0"/>
              <a:t>One lab</a:t>
            </a:r>
          </a:p>
          <a:p>
            <a:r>
              <a:rPr lang="en-US" dirty="0"/>
              <a:t>Same instrument</a:t>
            </a:r>
            <a:endParaRPr lang="fa-IR" dirty="0"/>
          </a:p>
          <a:p>
            <a:r>
              <a:rPr lang="en-US" dirty="0"/>
              <a:t>Specified time</a:t>
            </a:r>
            <a:endParaRPr lang="fa-IR" dirty="0"/>
          </a:p>
          <a:p>
            <a:r>
              <a:rPr lang="en-US" dirty="0"/>
              <a:t>Different operators</a:t>
            </a:r>
          </a:p>
          <a:p>
            <a:r>
              <a:rPr lang="en-US" dirty="0"/>
              <a:t>Different devices</a:t>
            </a:r>
            <a:endParaRPr lang="fa-IR" dirty="0"/>
          </a:p>
          <a:p>
            <a:r>
              <a:rPr lang="en-US" dirty="0"/>
              <a:t>May different reagent/calibrator lots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558388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18A8933-6D95-4023-9419-5F7B6D8E8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28" y="-32657"/>
            <a:ext cx="12591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Pentagon 1">
            <a:extLst>
              <a:ext uri="{FF2B5EF4-FFF2-40B4-BE49-F238E27FC236}">
                <a16:creationId xmlns:a16="http://schemas.microsoft.com/office/drawing/2014/main" id="{2F0CEF72-8DD2-412E-9B77-CC13FC599F4D}"/>
              </a:ext>
            </a:extLst>
          </p:cNvPr>
          <p:cNvSpPr/>
          <p:nvPr/>
        </p:nvSpPr>
        <p:spPr>
          <a:xfrm flipH="1">
            <a:off x="2844182" y="240632"/>
            <a:ext cx="7912050" cy="5943599"/>
          </a:xfrm>
          <a:prstGeom prst="homePlate">
            <a:avLst>
              <a:gd name="adj" fmla="val 924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0980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7891"/>
          </a:xfrm>
        </p:spPr>
        <p:txBody>
          <a:bodyPr>
            <a:normAutofit/>
          </a:bodyPr>
          <a:lstStyle/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At least </a:t>
            </a:r>
            <a:r>
              <a:rPr lang="en-US" sz="3200" dirty="0">
                <a:solidFill>
                  <a:srgbClr val="FF0000"/>
                </a:solidFill>
              </a:rPr>
              <a:t>5</a:t>
            </a:r>
            <a:r>
              <a:rPr lang="en-US" sz="3200" dirty="0"/>
              <a:t> days, </a:t>
            </a:r>
            <a:r>
              <a:rPr lang="en-US" sz="3200" dirty="0">
                <a:solidFill>
                  <a:srgbClr val="FF0000"/>
                </a:solidFill>
              </a:rPr>
              <a:t>1</a:t>
            </a:r>
            <a:r>
              <a:rPr lang="en-US" sz="3200" dirty="0"/>
              <a:t> run per day, </a:t>
            </a:r>
            <a:r>
              <a:rPr lang="en-US" sz="3200" dirty="0">
                <a:solidFill>
                  <a:srgbClr val="FF0000"/>
                </a:solidFill>
              </a:rPr>
              <a:t>5</a:t>
            </a:r>
            <a:r>
              <a:rPr lang="en-US" sz="3200" dirty="0"/>
              <a:t> replicates per run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>
                <a:solidFill>
                  <a:srgbClr val="FF0000"/>
                </a:solidFill>
              </a:rPr>
              <a:t>False </a:t>
            </a:r>
            <a:r>
              <a:rPr lang="en-US" sz="3200" dirty="0">
                <a:solidFill>
                  <a:srgbClr val="FF0000"/>
                </a:solidFill>
              </a:rPr>
              <a:t>rejection </a:t>
            </a:r>
            <a:r>
              <a:rPr lang="en-US" sz="3200" dirty="0"/>
              <a:t>= 5%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Detecting </a:t>
            </a:r>
            <a:r>
              <a:rPr lang="en-US" sz="3200" dirty="0">
                <a:solidFill>
                  <a:srgbClr val="FF0000"/>
                </a:solidFill>
              </a:rPr>
              <a:t>large deviations </a:t>
            </a:r>
            <a:r>
              <a:rPr lang="en-US" sz="3200" dirty="0"/>
              <a:t>from manufacture’s claim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Claims are treated as if they have no uncertainty</a:t>
            </a:r>
            <a:r>
              <a:rPr lang="fa-IR" sz="3200" dirty="0"/>
              <a:t> </a:t>
            </a:r>
          </a:p>
          <a:p>
            <a:pPr marL="0" indent="0" algn="justLow">
              <a:spcAft>
                <a:spcPts val="1200"/>
              </a:spcAft>
              <a:buNone/>
            </a:pPr>
            <a:endParaRPr lang="fa-IR" dirty="0"/>
          </a:p>
          <a:p>
            <a:pPr algn="justLow">
              <a:spcAft>
                <a:spcPts val="1200"/>
              </a:spcAft>
              <a:buFont typeface="Wingdings" panose="05000000000000000000" pitchFamily="2" charset="2"/>
              <a:buChar char="v"/>
            </a:pPr>
            <a:endParaRPr lang="fa-IR" dirty="0"/>
          </a:p>
          <a:p>
            <a:pPr marL="0" indent="0" algn="justLow">
              <a:spcAft>
                <a:spcPts val="1200"/>
              </a:spcAft>
              <a:buNone/>
            </a:pPr>
            <a:endParaRPr lang="fa-IR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9B9243B-6399-47CE-B17D-94DFED2E8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Overview, Limitations</a:t>
            </a:r>
          </a:p>
        </p:txBody>
      </p:sp>
    </p:spTree>
    <p:extLst>
      <p:ext uri="{BB962C8B-B14F-4D97-AF65-F5344CB8AC3E}">
        <p14:creationId xmlns:p14="http://schemas.microsoft.com/office/powerpoint/2010/main" val="6611105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EF4E-D709-4786-AA47-657E6FADBAF0}"/>
              </a:ext>
            </a:extLst>
          </p:cNvPr>
          <p:cNvSpPr txBox="1">
            <a:spLocks/>
          </p:cNvSpPr>
          <p:nvPr/>
        </p:nvSpPr>
        <p:spPr>
          <a:xfrm>
            <a:off x="4978782" y="1312277"/>
            <a:ext cx="5782680" cy="37005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5425" indent="515938" algn="justLow">
              <a:spcAft>
                <a:spcPts val="2400"/>
              </a:spcAft>
              <a:buFont typeface="Wingdings" panose="05000000000000000000" pitchFamily="2" charset="2"/>
              <a:buChar char="Ø"/>
              <a:tabLst>
                <a:tab pos="688975" algn="l"/>
              </a:tabLst>
            </a:pPr>
            <a:endParaRPr lang="fa-I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C150E4-E236-4141-AE80-6F6311624594}"/>
              </a:ext>
            </a:extLst>
          </p:cNvPr>
          <p:cNvSpPr txBox="1"/>
          <p:nvPr/>
        </p:nvSpPr>
        <p:spPr>
          <a:xfrm>
            <a:off x="209965" y="1609936"/>
            <a:ext cx="6105616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spcAft>
                <a:spcPts val="24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Compromise between lab resources and study’s quality</a:t>
            </a:r>
          </a:p>
          <a:p>
            <a:pPr marL="457200" indent="-457200">
              <a:spcAft>
                <a:spcPts val="24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Evaluating repeatability &amp; within-lab precision at the same time</a:t>
            </a:r>
          </a:p>
          <a:p>
            <a:pPr marL="457200" indent="-457200">
              <a:spcAft>
                <a:spcPts val="24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Robustness of calculations and estimates</a:t>
            </a:r>
            <a:endParaRPr lang="fa-IR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E197F5-681F-47D9-942E-43EC3AD2B3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-1" b="14671"/>
          <a:stretch/>
        </p:blipFill>
        <p:spPr>
          <a:xfrm flipH="1">
            <a:off x="8407104" y="2118318"/>
            <a:ext cx="3868648" cy="3873410"/>
          </a:xfrm>
          <a:prstGeom prst="rect">
            <a:avLst/>
          </a:prstGeom>
        </p:spPr>
      </p:pic>
      <p:sp>
        <p:nvSpPr>
          <p:cNvPr id="6" name="Rectangular Callout 7">
            <a:extLst>
              <a:ext uri="{FF2B5EF4-FFF2-40B4-BE49-F238E27FC236}">
                <a16:creationId xmlns:a16="http://schemas.microsoft.com/office/drawing/2014/main" id="{A6D20D18-25BD-4922-A4BF-9494BE292713}"/>
              </a:ext>
            </a:extLst>
          </p:cNvPr>
          <p:cNvSpPr/>
          <p:nvPr/>
        </p:nvSpPr>
        <p:spPr>
          <a:xfrm>
            <a:off x="6653082" y="1952082"/>
            <a:ext cx="1837775" cy="882223"/>
          </a:xfrm>
          <a:prstGeom prst="wedgeRectCallout">
            <a:avLst>
              <a:gd name="adj1" fmla="val 58000"/>
              <a:gd name="adj2" fmla="val 211850"/>
            </a:avLst>
          </a:prstGeom>
          <a:solidFill>
            <a:schemeClr val="bg1">
              <a:lumMod val="95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Material</a:t>
            </a:r>
          </a:p>
        </p:txBody>
      </p:sp>
      <p:sp>
        <p:nvSpPr>
          <p:cNvPr id="7" name="Rectangular Callout 8">
            <a:extLst>
              <a:ext uri="{FF2B5EF4-FFF2-40B4-BE49-F238E27FC236}">
                <a16:creationId xmlns:a16="http://schemas.microsoft.com/office/drawing/2014/main" id="{1026DF46-AB77-4B86-8ADE-7CB1B2A87216}"/>
              </a:ext>
            </a:extLst>
          </p:cNvPr>
          <p:cNvSpPr/>
          <p:nvPr/>
        </p:nvSpPr>
        <p:spPr>
          <a:xfrm>
            <a:off x="8470231" y="1275261"/>
            <a:ext cx="1157418" cy="812800"/>
          </a:xfrm>
          <a:prstGeom prst="wedgeRectCallout">
            <a:avLst>
              <a:gd name="adj1" fmla="val -27261"/>
              <a:gd name="adj2" fmla="val 312387"/>
            </a:avLst>
          </a:prstGeom>
          <a:solidFill>
            <a:schemeClr val="bg1">
              <a:lumMod val="95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Time</a:t>
            </a:r>
          </a:p>
        </p:txBody>
      </p:sp>
      <p:sp>
        <p:nvSpPr>
          <p:cNvPr id="8" name="Rectangular Callout 9">
            <a:extLst>
              <a:ext uri="{FF2B5EF4-FFF2-40B4-BE49-F238E27FC236}">
                <a16:creationId xmlns:a16="http://schemas.microsoft.com/office/drawing/2014/main" id="{5C482EFF-C9B3-40F1-8935-ADB28A1E9F60}"/>
              </a:ext>
            </a:extLst>
          </p:cNvPr>
          <p:cNvSpPr/>
          <p:nvPr/>
        </p:nvSpPr>
        <p:spPr>
          <a:xfrm>
            <a:off x="9582929" y="5982765"/>
            <a:ext cx="2355322" cy="812800"/>
          </a:xfrm>
          <a:prstGeom prst="wedgeRectCallout">
            <a:avLst>
              <a:gd name="adj1" fmla="val 29054"/>
              <a:gd name="adj2" fmla="val -199221"/>
            </a:avLst>
          </a:prstGeom>
          <a:solidFill>
            <a:schemeClr val="bg1">
              <a:lumMod val="95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Sufficient evaluation</a:t>
            </a:r>
          </a:p>
        </p:txBody>
      </p:sp>
      <p:sp>
        <p:nvSpPr>
          <p:cNvPr id="9" name="Rectangular Callout 11">
            <a:extLst>
              <a:ext uri="{FF2B5EF4-FFF2-40B4-BE49-F238E27FC236}">
                <a16:creationId xmlns:a16="http://schemas.microsoft.com/office/drawing/2014/main" id="{0AA89016-CF5D-4BCB-B174-6D86CC74F588}"/>
              </a:ext>
            </a:extLst>
          </p:cNvPr>
          <p:cNvSpPr/>
          <p:nvPr/>
        </p:nvSpPr>
        <p:spPr>
          <a:xfrm>
            <a:off x="7078305" y="5299361"/>
            <a:ext cx="2467429" cy="929784"/>
          </a:xfrm>
          <a:prstGeom prst="wedgeRectCallout">
            <a:avLst>
              <a:gd name="adj1" fmla="val 123495"/>
              <a:gd name="adj2" fmla="val -92300"/>
            </a:avLst>
          </a:prstGeom>
          <a:solidFill>
            <a:schemeClr val="bg1">
              <a:lumMod val="95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030A0"/>
                </a:solidFill>
              </a:rPr>
              <a:t>Informative evaluation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BBCDE75-3277-4827-947C-538D6E1C09AD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663575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Advantages</a:t>
            </a:r>
          </a:p>
        </p:txBody>
      </p:sp>
    </p:spTree>
    <p:extLst>
      <p:ext uri="{BB962C8B-B14F-4D97-AF65-F5344CB8AC3E}">
        <p14:creationId xmlns:p14="http://schemas.microsoft.com/office/powerpoint/2010/main" val="32526423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1102692"/>
              </p:ext>
            </p:extLst>
          </p:nvPr>
        </p:nvGraphicFramePr>
        <p:xfrm>
          <a:off x="755176" y="3057848"/>
          <a:ext cx="10515600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tr-TR" sz="2800" b="1" dirty="0">
                          <a:solidFill>
                            <a:srgbClr val="0070C0"/>
                          </a:solidFill>
                        </a:rPr>
                        <a:t>Precısıon type</a:t>
                      </a:r>
                      <a:endParaRPr lang="en-US" sz="2800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>
                          <a:solidFill>
                            <a:srgbClr val="0070C0"/>
                          </a:solidFill>
                        </a:rPr>
                        <a:t>Manufacture claim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>
                          <a:solidFill>
                            <a:srgbClr val="0070C0"/>
                          </a:solidFill>
                        </a:rPr>
                        <a:t>Lab estimate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Repeatability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2800" b="1" dirty="0">
                          <a:solidFill>
                            <a:srgbClr val="FF0000"/>
                          </a:solidFill>
                        </a:rPr>
                        <a:t>σ</a:t>
                      </a:r>
                      <a:r>
                        <a:rPr lang="en-US" sz="2800" b="1" baseline="-25000" dirty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sz="2800" b="1" baseline="-25000" dirty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Within-lab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800" b="1" dirty="0">
                          <a:solidFill>
                            <a:srgbClr val="FF0000"/>
                          </a:solidFill>
                        </a:rPr>
                        <a:t>σ</a:t>
                      </a:r>
                      <a:r>
                        <a:rPr lang="en-US" sz="2800" b="1" baseline="-25000" dirty="0">
                          <a:solidFill>
                            <a:srgbClr val="FF0000"/>
                          </a:solidFill>
                        </a:rPr>
                        <a:t>WL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n-US" sz="2800" b="1" baseline="-25000" dirty="0">
                          <a:solidFill>
                            <a:srgbClr val="FF0000"/>
                          </a:solidFill>
                        </a:rPr>
                        <a:t>WL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956313" y="3670855"/>
            <a:ext cx="1828800" cy="371061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56313" y="4178504"/>
            <a:ext cx="1828800" cy="371061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710166" y="3673620"/>
            <a:ext cx="1828800" cy="371061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710166" y="4189493"/>
            <a:ext cx="1828800" cy="371061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ular Callout 3"/>
          <p:cNvSpPr/>
          <p:nvPr/>
        </p:nvSpPr>
        <p:spPr>
          <a:xfrm>
            <a:off x="4572000" y="2345634"/>
            <a:ext cx="2213113" cy="54333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Population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8710166" y="2306460"/>
            <a:ext cx="1616765" cy="54333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Sample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3ECA387-096A-43E1-88B5-C0C8E30D93E9}"/>
              </a:ext>
            </a:extLst>
          </p:cNvPr>
          <p:cNvSpPr txBox="1">
            <a:spLocks/>
          </p:cNvSpPr>
          <p:nvPr/>
        </p:nvSpPr>
        <p:spPr>
          <a:xfrm>
            <a:off x="171450" y="124326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Symbols</a:t>
            </a:r>
          </a:p>
        </p:txBody>
      </p:sp>
    </p:spTree>
    <p:extLst>
      <p:ext uri="{BB962C8B-B14F-4D97-AF65-F5344CB8AC3E}">
        <p14:creationId xmlns:p14="http://schemas.microsoft.com/office/powerpoint/2010/main" val="11048726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2" grpId="0" animBg="1"/>
      <p:bldP spid="13" grpId="0" animBg="1"/>
      <p:bldP spid="4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3DA8A432-D0A6-40A1-BE27-F7EE83819F56}"/>
              </a:ext>
            </a:extLst>
          </p:cNvPr>
          <p:cNvSpPr/>
          <p:nvPr/>
        </p:nvSpPr>
        <p:spPr>
          <a:xfrm flipV="1">
            <a:off x="723331" y="465731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1489075"/>
            <a:ext cx="10515600" cy="75399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Samples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BC55BA0-6A0A-4603-BFB2-AB436E814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4050" y="2865521"/>
            <a:ext cx="10515600" cy="3420979"/>
          </a:xfrm>
        </p:spPr>
        <p:txBody>
          <a:bodyPr>
            <a:noAutofit/>
          </a:bodyPr>
          <a:lstStyle/>
          <a:p>
            <a:pPr algn="justLow">
              <a:lnSpc>
                <a:spcPct val="110000"/>
              </a:lnSpc>
              <a:spcAft>
                <a:spcPts val="2400"/>
              </a:spcAft>
              <a:buClr>
                <a:srgbClr val="00B0F0"/>
              </a:buClr>
              <a:buFont typeface="Wingdings" panose="05000000000000000000" pitchFamily="2" charset="2"/>
              <a:buChar char="v"/>
            </a:pPr>
            <a:r>
              <a:rPr lang="en-US" sz="4000" dirty="0">
                <a:solidFill>
                  <a:srgbClr val="7030A0"/>
                </a:solidFill>
              </a:rPr>
              <a:t>Type:</a:t>
            </a:r>
          </a:p>
          <a:p>
            <a:pPr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Preferably </a:t>
            </a:r>
            <a:r>
              <a:rPr lang="en-US" sz="3200" dirty="0">
                <a:highlight>
                  <a:srgbClr val="FFFF00"/>
                </a:highlight>
              </a:rPr>
              <a:t>patient specimen </a:t>
            </a:r>
            <a:r>
              <a:rPr lang="en-US" sz="3200" dirty="0"/>
              <a:t>(single or pooled)</a:t>
            </a:r>
          </a:p>
          <a:p>
            <a:pPr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Commercial specimens</a:t>
            </a:r>
          </a:p>
          <a:p>
            <a:pPr marL="977900" indent="-400050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Be compatible with manufacture study</a:t>
            </a:r>
            <a:endParaRPr lang="fa-IR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09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ECBA64E-8C3F-40DF-9E72-96F616EAD443}"/>
              </a:ext>
            </a:extLst>
          </p:cNvPr>
          <p:cNvSpPr/>
          <p:nvPr/>
        </p:nvSpPr>
        <p:spPr>
          <a:xfrm>
            <a:off x="723331" y="-2620369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C87E99C-EDCF-4333-A827-6401EC034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1017671"/>
            <a:ext cx="8564479" cy="4468729"/>
          </a:xfrm>
        </p:spPr>
        <p:txBody>
          <a:bodyPr>
            <a:noAutofit/>
          </a:bodyPr>
          <a:lstStyle/>
          <a:p>
            <a:pPr algn="justLow">
              <a:lnSpc>
                <a:spcPct val="110000"/>
              </a:lnSpc>
              <a:spcAft>
                <a:spcPts val="2400"/>
              </a:spcAft>
              <a:buClr>
                <a:srgbClr val="00B0F0"/>
              </a:buClr>
              <a:buFont typeface="Wingdings" panose="05000000000000000000" pitchFamily="2" charset="2"/>
              <a:buChar char="v"/>
            </a:pPr>
            <a:r>
              <a:rPr lang="en-US" sz="4000" dirty="0">
                <a:solidFill>
                  <a:srgbClr val="7030A0"/>
                </a:solidFill>
              </a:rPr>
              <a:t>Level</a:t>
            </a:r>
          </a:p>
          <a:p>
            <a:pPr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Clinical decision levels</a:t>
            </a:r>
          </a:p>
          <a:p>
            <a:pPr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Normal &amp; abnormal intervals</a:t>
            </a:r>
            <a:endParaRPr lang="fa-IR" sz="3200" dirty="0"/>
          </a:p>
          <a:p>
            <a:pPr marL="977900" indent="-400050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Levels close to manufacture study makes easier to verify claims</a:t>
            </a:r>
            <a:endParaRPr lang="fa-IR" sz="3200" dirty="0">
              <a:solidFill>
                <a:srgbClr val="7030A0"/>
              </a:solidFill>
            </a:endParaRPr>
          </a:p>
          <a:p>
            <a:pPr marL="977900" indent="-400050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Not out of manufacture claimed levels</a:t>
            </a:r>
            <a:endParaRPr lang="fa-IR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96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Calibrate at the start at the study</a:t>
            </a:r>
          </a:p>
          <a:p>
            <a:pPr marL="914400" indent="-449263" algn="justLow">
              <a:lnSpc>
                <a:spcPct val="100000"/>
              </a:lnSpc>
              <a:spcAft>
                <a:spcPts val="24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If manufacture has done several calibrations, consider </a:t>
            </a:r>
            <a:r>
              <a:rPr lang="en-US" sz="3200" dirty="0">
                <a:solidFill>
                  <a:srgbClr val="7030A0"/>
                </a:solidFill>
                <a:highlight>
                  <a:srgbClr val="FFFF00"/>
                </a:highlight>
              </a:rPr>
              <a:t>extra calibrations</a:t>
            </a:r>
            <a:endParaRPr lang="fa-IR" sz="3200" dirty="0">
              <a:solidFill>
                <a:srgbClr val="7030A0"/>
              </a:solidFill>
              <a:highlight>
                <a:srgbClr val="FFFF00"/>
              </a:highlight>
            </a:endParaRPr>
          </a:p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>
                <a:highlight>
                  <a:srgbClr val="FFFF00"/>
                </a:highlight>
              </a:rPr>
              <a:t>All the users </a:t>
            </a:r>
            <a:r>
              <a:rPr lang="en-US" sz="3200" dirty="0"/>
              <a:t>be involved; even for fully automated analyzers</a:t>
            </a:r>
            <a:endParaRPr lang="fa-IR" sz="3200" dirty="0"/>
          </a:p>
          <a:p>
            <a:pPr algn="justLow">
              <a:spcAft>
                <a:spcPts val="1200"/>
              </a:spcAft>
            </a:pPr>
            <a:endParaRPr lang="fa-IR" sz="36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C9D2B34-EA7A-44E4-9979-E05CAA1DD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Assaying samples</a:t>
            </a:r>
          </a:p>
        </p:txBody>
      </p:sp>
    </p:spTree>
    <p:extLst>
      <p:ext uri="{BB962C8B-B14F-4D97-AF65-F5344CB8AC3E}">
        <p14:creationId xmlns:p14="http://schemas.microsoft.com/office/powerpoint/2010/main" val="248197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881" t="1744" r="2371" b="3176"/>
          <a:stretch/>
        </p:blipFill>
        <p:spPr>
          <a:xfrm>
            <a:off x="513346" y="1460414"/>
            <a:ext cx="5651630" cy="2657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lum bright="-40000" contrast="40000"/>
          </a:blip>
          <a:srcRect l="1153" t="1345" r="3836" b="1454"/>
          <a:stretch/>
        </p:blipFill>
        <p:spPr>
          <a:xfrm>
            <a:off x="6705599" y="1438381"/>
            <a:ext cx="5165559" cy="40746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71874" y="1808560"/>
            <a:ext cx="822960" cy="3657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90023" y="1775266"/>
            <a:ext cx="914400" cy="3657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264313" y="1776476"/>
            <a:ext cx="2560320" cy="3657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62644797-6C5D-479F-9D5F-5D90AF8B70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0430491"/>
              </p:ext>
            </p:extLst>
          </p:nvPr>
        </p:nvGraphicFramePr>
        <p:xfrm>
          <a:off x="503514" y="4398360"/>
          <a:ext cx="5661462" cy="2259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itle 1">
            <a:extLst>
              <a:ext uri="{FF2B5EF4-FFF2-40B4-BE49-F238E27FC236}">
                <a16:creationId xmlns:a16="http://schemas.microsoft.com/office/drawing/2014/main" id="{F96EC2BC-B168-4211-B691-828BD63F8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358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Data integrity</a:t>
            </a:r>
            <a:endParaRPr lang="en-US" sz="3600" b="1" dirty="0">
              <a:solidFill>
                <a:srgbClr val="00B0F0"/>
              </a:solidFill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F5D7F4-7C5C-4401-859B-F16729121F92}"/>
              </a:ext>
            </a:extLst>
          </p:cNvPr>
          <p:cNvSpPr txBox="1"/>
          <p:nvPr/>
        </p:nvSpPr>
        <p:spPr>
          <a:xfrm>
            <a:off x="458396" y="837078"/>
            <a:ext cx="77613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800" b="1" dirty="0"/>
              <a:t>Identifying </a:t>
            </a:r>
            <a:r>
              <a:rPr lang="en-US" sz="2800" b="1" u="sng" dirty="0"/>
              <a:t>results</a:t>
            </a:r>
            <a:r>
              <a:rPr lang="en-US" sz="2800" b="1" dirty="0"/>
              <a:t> or </a:t>
            </a:r>
            <a:r>
              <a:rPr lang="en-US" sz="2800" b="1" u="sng" dirty="0"/>
              <a:t>runs</a:t>
            </a:r>
            <a:r>
              <a:rPr lang="en-US" sz="2800" b="1" dirty="0"/>
              <a:t> that are </a:t>
            </a:r>
            <a:r>
              <a:rPr lang="en-US" sz="2800" b="1" dirty="0">
                <a:highlight>
                  <a:srgbClr val="FFFF00"/>
                </a:highlight>
              </a:rPr>
              <a:t>different</a:t>
            </a:r>
            <a:endParaRPr lang="fa-IR" sz="2800" dirty="0">
              <a:highlight>
                <a:srgbClr val="FFFF00"/>
              </a:highlight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51A02F71-C510-42F7-8D79-36DE888D0D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14196"/>
            <a:ext cx="10515600" cy="5067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Evaluate results each day </a:t>
            </a:r>
            <a:r>
              <a:rPr lang="en-US" sz="4000" b="1" dirty="0">
                <a:solidFill>
                  <a:srgbClr val="00B0F0"/>
                </a:solidFill>
              </a:rPr>
              <a:t>→</a:t>
            </a:r>
            <a:r>
              <a:rPr lang="en-US" b="1" dirty="0"/>
              <a:t> Aberrant results </a:t>
            </a:r>
            <a:r>
              <a:rPr lang="en-US" b="1" dirty="0">
                <a:highlight>
                  <a:srgbClr val="FFFF00"/>
                </a:highlight>
              </a:rPr>
              <a:t>not reflecting performance</a:t>
            </a:r>
          </a:p>
        </p:txBody>
      </p:sp>
    </p:spTree>
    <p:extLst>
      <p:ext uri="{BB962C8B-B14F-4D97-AF65-F5344CB8AC3E}">
        <p14:creationId xmlns:p14="http://schemas.microsoft.com/office/powerpoint/2010/main" val="2105614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Graphic spid="16" grpId="0">
        <p:bldAsOne/>
      </p:bldGraphic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881" t="1744" r="2371" b="3176"/>
          <a:stretch/>
        </p:blipFill>
        <p:spPr>
          <a:xfrm>
            <a:off x="513346" y="-5462890"/>
            <a:ext cx="5651630" cy="2657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lum bright="-40000" contrast="40000"/>
          </a:blip>
          <a:srcRect l="1153" t="1345" r="3836" b="1454"/>
          <a:stretch/>
        </p:blipFill>
        <p:spPr>
          <a:xfrm>
            <a:off x="6705599" y="-5484923"/>
            <a:ext cx="5165559" cy="4074695"/>
          </a:xfrm>
          <a:prstGeom prst="rect">
            <a:avLst/>
          </a:prstGeom>
        </p:spPr>
      </p:pic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62644797-6C5D-479F-9D5F-5D90AF8B70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7594290"/>
              </p:ext>
            </p:extLst>
          </p:nvPr>
        </p:nvGraphicFramePr>
        <p:xfrm>
          <a:off x="503514" y="-2524944"/>
          <a:ext cx="5661462" cy="2259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5CF5D7F4-7C5C-4401-859B-F16729121F92}"/>
              </a:ext>
            </a:extLst>
          </p:cNvPr>
          <p:cNvSpPr txBox="1"/>
          <p:nvPr/>
        </p:nvSpPr>
        <p:spPr>
          <a:xfrm>
            <a:off x="458396" y="-6086226"/>
            <a:ext cx="77613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2800" b="1" dirty="0"/>
              <a:t>Identifying </a:t>
            </a:r>
            <a:r>
              <a:rPr lang="en-US" sz="2800" b="1" u="sng" dirty="0"/>
              <a:t>results</a:t>
            </a:r>
            <a:r>
              <a:rPr lang="en-US" sz="2800" b="1" dirty="0"/>
              <a:t> or </a:t>
            </a:r>
            <a:r>
              <a:rPr lang="en-US" sz="2800" b="1" u="sng" dirty="0"/>
              <a:t>runs</a:t>
            </a:r>
            <a:r>
              <a:rPr lang="en-US" sz="2800" b="1" dirty="0"/>
              <a:t> that are </a:t>
            </a:r>
            <a:r>
              <a:rPr lang="en-US" sz="2800" b="1" dirty="0">
                <a:highlight>
                  <a:srgbClr val="FFFF00"/>
                </a:highlight>
              </a:rPr>
              <a:t>different</a:t>
            </a:r>
            <a:endParaRPr lang="fa-IR" sz="2800" dirty="0">
              <a:highlight>
                <a:srgbClr val="FFFF00"/>
              </a:highlight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5CA5B293-A448-4A86-B407-8546997C4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2583"/>
            <a:ext cx="10515600" cy="5067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Evaluate results each day </a:t>
            </a:r>
            <a:r>
              <a:rPr lang="en-US" sz="4000" b="1" dirty="0">
                <a:solidFill>
                  <a:srgbClr val="00B0F0"/>
                </a:solidFill>
              </a:rPr>
              <a:t>→</a:t>
            </a:r>
            <a:r>
              <a:rPr lang="en-US" b="1" dirty="0"/>
              <a:t> Aberrant results </a:t>
            </a:r>
            <a:r>
              <a:rPr lang="en-US" b="1" dirty="0">
                <a:highlight>
                  <a:srgbClr val="FFFF00"/>
                </a:highlight>
              </a:rPr>
              <a:t>not reflecting performance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8C0159D-FED4-4E39-9CC6-6A830FFB9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358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Data integrity</a:t>
            </a:r>
            <a:endParaRPr lang="en-US" sz="3600" b="1" dirty="0">
              <a:solidFill>
                <a:srgbClr val="00B0F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4564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20205EB5-E244-4578-97A0-FBB5E1B7B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358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Data integrity</a:t>
            </a:r>
            <a:endParaRPr lang="en-US" sz="3600" b="1" dirty="0">
              <a:solidFill>
                <a:srgbClr val="00B0F0"/>
              </a:solidFill>
              <a:cs typeface="+mn-cs"/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7ED3E37-15AF-497C-9C10-DE52EA690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2583"/>
            <a:ext cx="10515600" cy="50673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Evaluate results each day </a:t>
            </a:r>
            <a:r>
              <a:rPr lang="en-US" sz="4000" b="1" dirty="0">
                <a:solidFill>
                  <a:srgbClr val="00B0F0"/>
                </a:solidFill>
              </a:rPr>
              <a:t>→</a:t>
            </a:r>
            <a:r>
              <a:rPr lang="en-US" b="1" dirty="0"/>
              <a:t> Aberrant results </a:t>
            </a:r>
            <a:r>
              <a:rPr lang="en-US" b="1" dirty="0">
                <a:highlight>
                  <a:srgbClr val="FFFF00"/>
                </a:highlight>
              </a:rPr>
              <a:t>not reflecting performance</a:t>
            </a:r>
          </a:p>
          <a:p>
            <a:pPr marL="914400" indent="-449263" algn="justLow">
              <a:lnSpc>
                <a:spcPct val="70000"/>
              </a:lnSpc>
              <a:spcBef>
                <a:spcPts val="240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Don’t rely on guess and assumption</a:t>
            </a:r>
          </a:p>
          <a:p>
            <a:pPr marL="914400" indent="-449263" algn="justLow">
              <a:lnSpc>
                <a:spcPct val="70000"/>
              </a:lnSpc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7030A0"/>
                </a:solidFill>
              </a:rPr>
              <a:t>Don’t delete or repeat results just for being different</a:t>
            </a:r>
            <a:endParaRPr lang="fa-IR" sz="3200" dirty="0">
              <a:solidFill>
                <a:srgbClr val="7030A0"/>
              </a:solidFill>
            </a:endParaRPr>
          </a:p>
          <a:p>
            <a:pPr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Correcting typing mistakes, misplaced samples, …</a:t>
            </a:r>
          </a:p>
          <a:p>
            <a:pPr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Irrelevant errors: clog, insufficient volume, …</a:t>
            </a:r>
          </a:p>
          <a:p>
            <a:pPr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If QC failed, delete whole run</a:t>
            </a:r>
          </a:p>
          <a:p>
            <a:pPr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Document any correction, deletion, missing, and repeats</a:t>
            </a:r>
            <a:endParaRPr lang="fa-IR" sz="3200" dirty="0"/>
          </a:p>
          <a:p>
            <a:pPr marL="0" indent="0">
              <a:buNone/>
            </a:pPr>
            <a:endParaRPr lang="en-US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9621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3B0C0C-BD2C-410E-9648-11328A671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5974"/>
            <a:ext cx="10515600" cy="5241925"/>
          </a:xfrm>
        </p:spPr>
        <p:txBody>
          <a:bodyPr>
            <a:noAutofit/>
          </a:bodyPr>
          <a:lstStyle/>
          <a:p>
            <a:pPr>
              <a:spcAft>
                <a:spcPts val="2400"/>
              </a:spcAft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>
                <a:solidFill>
                  <a:srgbClr val="7030A0"/>
                </a:solidFill>
              </a:rPr>
              <a:t> DON’T delete any result as statistical “outlier” at this phase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After correcting/repeating attributable results; </a:t>
            </a: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if still aberrant results</a:t>
            </a:r>
            <a:r>
              <a:rPr lang="en-US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457200" indent="-457200">
              <a:spcAft>
                <a:spcPts val="18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3200" dirty="0"/>
              <a:t>Do the calculations with all results; If claim is verified, outlier test isn’t needed </a:t>
            </a:r>
          </a:p>
          <a:p>
            <a:pPr marL="0" indent="0">
              <a:spcAft>
                <a:spcPts val="1800"/>
              </a:spcAft>
              <a:buClr>
                <a:srgbClr val="0070C0"/>
              </a:buClr>
              <a:buNone/>
            </a:pPr>
            <a:r>
              <a:rPr lang="en-US" sz="3200" b="1" i="1" dirty="0"/>
              <a:t>If not:</a:t>
            </a:r>
          </a:p>
          <a:p>
            <a:pPr marL="457200" indent="-457200">
              <a:spcAft>
                <a:spcPts val="18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3200" dirty="0"/>
              <a:t>Do statistical outlier test and repeat calculations after deleting probable statistical outlier</a:t>
            </a:r>
            <a:endParaRPr lang="fa-IR" sz="3200" b="1" dirty="0">
              <a:solidFill>
                <a:srgbClr val="7030A0"/>
              </a:solidFill>
            </a:endParaRPr>
          </a:p>
          <a:p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6124749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305260D-787F-4EF7-A49E-F096087BFF33}"/>
              </a:ext>
            </a:extLst>
          </p:cNvPr>
          <p:cNvSpPr/>
          <p:nvPr/>
        </p:nvSpPr>
        <p:spPr>
          <a:xfrm>
            <a:off x="2495550" y="4305300"/>
            <a:ext cx="4857750" cy="516761"/>
          </a:xfrm>
          <a:prstGeom prst="rect">
            <a:avLst/>
          </a:prstGeom>
          <a:solidFill>
            <a:srgbClr val="00B0F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5D7E228-F2E4-47A0-8B28-043705C7D3C5}"/>
              </a:ext>
            </a:extLst>
          </p:cNvPr>
          <p:cNvGrpSpPr/>
          <p:nvPr/>
        </p:nvGrpSpPr>
        <p:grpSpPr>
          <a:xfrm>
            <a:off x="8077199" y="1999431"/>
            <a:ext cx="4114801" cy="4739005"/>
            <a:chOff x="8077199" y="1999431"/>
            <a:chExt cx="4114801" cy="4739005"/>
          </a:xfrm>
        </p:grpSpPr>
        <p:pic>
          <p:nvPicPr>
            <p:cNvPr id="9" name="Picture 8" descr="to earn your superhero cape, ask questions that get - cartoons for  questioning techniques PNG image with transparent background | TOPpng"/>
            <p:cNvPicPr/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15" b="96624" l="26548" r="72500">
                          <a14:foregroundMark x1="37134" y1="10379" x2="39405" y2="10128"/>
                          <a14:foregroundMark x1="32024" y1="10943" x2="34527" y2="10667"/>
                          <a14:foregroundMark x1="39405" y1="10128" x2="36667" y2="15716"/>
                          <a14:foregroundMark x1="35939" y1="7595" x2="33214" y2="6868"/>
                          <a14:foregroundMark x1="39762" y1="8615" x2="36047" y2="7624"/>
                          <a14:foregroundMark x1="37976" y1="19441" x2="37976" y2="19441"/>
                          <a14:foregroundMark x1="54405" y1="25495" x2="54405" y2="25495"/>
                          <a14:foregroundMark x1="54881" y1="18743" x2="54881" y2="18743"/>
                          <a14:foregroundMark x1="54881" y1="18743" x2="60238" y2="10361"/>
                          <a14:foregroundMark x1="60238" y1="10361" x2="61310" y2="4889"/>
                          <a14:foregroundMark x1="57857" y1="815" x2="52143" y2="2212"/>
                          <a14:foregroundMark x1="68333" y1="30617" x2="72738" y2="23865"/>
                          <a14:foregroundMark x1="65595" y1="34692" x2="65595" y2="34692"/>
                          <a14:foregroundMark x1="65595" y1="34692" x2="65595" y2="34692"/>
                          <a14:foregroundMark x1="45714" y1="50524" x2="49167" y2="47497"/>
                          <a14:foregroundMark x1="32262" y1="95227" x2="32262" y2="91502"/>
                          <a14:foregroundMark x1="41429" y1="95925" x2="41429" y2="95925"/>
                          <a14:foregroundMark x1="33690" y1="96624" x2="33690" y2="96624"/>
                          <a14:foregroundMark x1="33690" y1="96624" x2="33690" y2="96624"/>
                          <a14:foregroundMark x1="26548" y1="83702" x2="26548" y2="83702"/>
                          <a14:foregroundMark x1="26548" y1="83702" x2="26548" y2="83702"/>
                          <a14:backgroundMark x1="35238" y1="10943" x2="35476" y2="8964"/>
                          <a14:backgroundMark x1="35952" y1="9895" x2="35476" y2="10943"/>
                          <a14:backgroundMark x1="34286" y1="12340" x2="34286" y2="10943"/>
                          <a14:backgroundMark x1="34286" y1="11292" x2="35238" y2="95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70" r="21759"/>
            <a:stretch/>
          </p:blipFill>
          <p:spPr bwMode="auto">
            <a:xfrm flipH="1">
              <a:off x="8522369" y="1999431"/>
              <a:ext cx="3669631" cy="47390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8077199" y="4014990"/>
              <a:ext cx="210853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i="1" dirty="0">
                  <a:solidFill>
                    <a:srgbClr val="FF0000"/>
                  </a:solidFill>
                  <a:latin typeface="Lucida Calligraphy" panose="03010101010101010101" pitchFamily="66" charset="0"/>
                  <a:cs typeface="2  Bardiya" panose="00000400000000000000" pitchFamily="2" charset="-78"/>
                </a:rPr>
                <a:t>Delete or keep?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90FC19D-FD10-4DBA-9A38-B2E5CD6F8B6A}"/>
              </a:ext>
            </a:extLst>
          </p:cNvPr>
          <p:cNvSpPr txBox="1"/>
          <p:nvPr/>
        </p:nvSpPr>
        <p:spPr>
          <a:xfrm>
            <a:off x="666750" y="1845439"/>
            <a:ext cx="7047638" cy="30162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spcAft>
                <a:spcPts val="3600"/>
              </a:spcAft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3200" dirty="0"/>
              <a:t>Maybe because of </a:t>
            </a:r>
            <a:r>
              <a:rPr lang="en-US" sz="3200" dirty="0">
                <a:highlight>
                  <a:srgbClr val="FFFF00"/>
                </a:highlight>
              </a:rPr>
              <a:t>an unknown </a:t>
            </a:r>
            <a:r>
              <a:rPr lang="en-US" sz="3200" dirty="0"/>
              <a:t>irrelevant reason to performance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3200" dirty="0"/>
              <a:t>Maybe </a:t>
            </a:r>
            <a:r>
              <a:rPr lang="en-US" sz="3200" dirty="0">
                <a:highlight>
                  <a:srgbClr val="FFFF00"/>
                </a:highlight>
              </a:rPr>
              <a:t>because of performance</a:t>
            </a:r>
            <a:r>
              <a:rPr lang="en-US" sz="3200" dirty="0"/>
              <a:t>; inconsistent with the small number of data but </a:t>
            </a:r>
            <a:r>
              <a:rPr lang="en-US" sz="3200" i="1" dirty="0"/>
              <a:t>consistent with a larger study</a:t>
            </a:r>
            <a:endParaRPr lang="fa-IR" sz="3200" i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FBC11A-CAE6-48A9-BB2D-D4002622B4F7}"/>
              </a:ext>
            </a:extLst>
          </p:cNvPr>
          <p:cNvSpPr txBox="1"/>
          <p:nvPr/>
        </p:nvSpPr>
        <p:spPr>
          <a:xfrm>
            <a:off x="666750" y="266700"/>
            <a:ext cx="105156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Treating Probable outliers </a:t>
            </a:r>
            <a:r>
              <a:rPr lang="en-US" sz="3200" dirty="0">
                <a:latin typeface="+mn-lt"/>
                <a:ea typeface="+mn-ea"/>
                <a:cs typeface="+mn-cs"/>
              </a:rPr>
              <a:t>(after deleting attributable results )</a:t>
            </a:r>
            <a:r>
              <a:rPr lang="en-US" sz="3200" b="1" dirty="0">
                <a:latin typeface="+mn-lt"/>
                <a:ea typeface="+mn-ea"/>
                <a:cs typeface="+mn-cs"/>
              </a:rPr>
              <a:t> 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5336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921104" y="593557"/>
          <a:ext cx="4572000" cy="2696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179694" y="3531358"/>
          <a:ext cx="11257129" cy="2773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0DBB2F-57B5-40D6-973B-8D14AC78C83A}"/>
              </a:ext>
            </a:extLst>
          </p:cNvPr>
          <p:cNvSpPr/>
          <p:nvPr/>
        </p:nvSpPr>
        <p:spPr>
          <a:xfrm>
            <a:off x="-11192043" y="-5486400"/>
            <a:ext cx="30688546" cy="14935200"/>
          </a:xfrm>
          <a:custGeom>
            <a:avLst/>
            <a:gdLst>
              <a:gd name="connsiteX0" fmla="*/ 25319586 w 61874398"/>
              <a:gd name="connsiteY0" fmla="*/ 10540999 h 27736798"/>
              <a:gd name="connsiteX1" fmla="*/ 24282399 w 61874398"/>
              <a:gd name="connsiteY1" fmla="*/ 11578186 h 27736798"/>
              <a:gd name="connsiteX2" fmla="*/ 24282399 w 61874398"/>
              <a:gd name="connsiteY2" fmla="*/ 15726811 h 27736798"/>
              <a:gd name="connsiteX3" fmla="*/ 25319586 w 61874398"/>
              <a:gd name="connsiteY3" fmla="*/ 16763998 h 27736798"/>
              <a:gd name="connsiteX4" fmla="*/ 32965733 w 61874398"/>
              <a:gd name="connsiteY4" fmla="*/ 16763998 h 27736798"/>
              <a:gd name="connsiteX5" fmla="*/ 34002920 w 61874398"/>
              <a:gd name="connsiteY5" fmla="*/ 15726811 h 27736798"/>
              <a:gd name="connsiteX6" fmla="*/ 34002920 w 61874398"/>
              <a:gd name="connsiteY6" fmla="*/ 11578186 h 27736798"/>
              <a:gd name="connsiteX7" fmla="*/ 32965733 w 61874398"/>
              <a:gd name="connsiteY7" fmla="*/ 10540999 h 27736798"/>
              <a:gd name="connsiteX8" fmla="*/ 4622890 w 61874398"/>
              <a:gd name="connsiteY8" fmla="*/ 0 h 27736798"/>
              <a:gd name="connsiteX9" fmla="*/ 57251506 w 61874398"/>
              <a:gd name="connsiteY9" fmla="*/ 0 h 27736798"/>
              <a:gd name="connsiteX10" fmla="*/ 61874398 w 61874398"/>
              <a:gd name="connsiteY10" fmla="*/ 4622891 h 27736798"/>
              <a:gd name="connsiteX11" fmla="*/ 61874398 w 61874398"/>
              <a:gd name="connsiteY11" fmla="*/ 23113907 h 27736798"/>
              <a:gd name="connsiteX12" fmla="*/ 57251506 w 61874398"/>
              <a:gd name="connsiteY12" fmla="*/ 27736798 h 27736798"/>
              <a:gd name="connsiteX13" fmla="*/ 4622890 w 61874398"/>
              <a:gd name="connsiteY13" fmla="*/ 27736798 h 27736798"/>
              <a:gd name="connsiteX14" fmla="*/ 0 w 61874398"/>
              <a:gd name="connsiteY14" fmla="*/ 23113907 h 27736798"/>
              <a:gd name="connsiteX15" fmla="*/ 0 w 61874398"/>
              <a:gd name="connsiteY15" fmla="*/ 4622891 h 27736798"/>
              <a:gd name="connsiteX16" fmla="*/ 4622890 w 61874398"/>
              <a:gd name="connsiteY16" fmla="*/ 0 h 27736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1874398" h="27736798">
                <a:moveTo>
                  <a:pt x="25319586" y="10540999"/>
                </a:moveTo>
                <a:cubicBezTo>
                  <a:pt x="24746763" y="10540999"/>
                  <a:pt x="24282399" y="11005362"/>
                  <a:pt x="24282399" y="11578186"/>
                </a:cubicBezTo>
                <a:lnTo>
                  <a:pt x="24282399" y="15726811"/>
                </a:lnTo>
                <a:cubicBezTo>
                  <a:pt x="24282399" y="16299634"/>
                  <a:pt x="24746763" y="16763998"/>
                  <a:pt x="25319586" y="16763998"/>
                </a:cubicBezTo>
                <a:lnTo>
                  <a:pt x="32965733" y="16763998"/>
                </a:lnTo>
                <a:cubicBezTo>
                  <a:pt x="33538556" y="16763998"/>
                  <a:pt x="34002920" y="16299634"/>
                  <a:pt x="34002920" y="15726811"/>
                </a:cubicBezTo>
                <a:lnTo>
                  <a:pt x="34002920" y="11578186"/>
                </a:lnTo>
                <a:cubicBezTo>
                  <a:pt x="34002920" y="11005362"/>
                  <a:pt x="33538556" y="10540999"/>
                  <a:pt x="32965733" y="10540999"/>
                </a:cubicBezTo>
                <a:close/>
                <a:moveTo>
                  <a:pt x="4622890" y="0"/>
                </a:moveTo>
                <a:lnTo>
                  <a:pt x="57251506" y="0"/>
                </a:lnTo>
                <a:cubicBezTo>
                  <a:pt x="59804658" y="0"/>
                  <a:pt x="61874398" y="2069739"/>
                  <a:pt x="61874398" y="4622891"/>
                </a:cubicBezTo>
                <a:lnTo>
                  <a:pt x="61874398" y="23113907"/>
                </a:lnTo>
                <a:cubicBezTo>
                  <a:pt x="61874398" y="25667058"/>
                  <a:pt x="59804658" y="27736798"/>
                  <a:pt x="57251506" y="27736798"/>
                </a:cubicBezTo>
                <a:lnTo>
                  <a:pt x="4622890" y="27736798"/>
                </a:lnTo>
                <a:cubicBezTo>
                  <a:pt x="2069738" y="27736798"/>
                  <a:pt x="0" y="25667058"/>
                  <a:pt x="0" y="23113907"/>
                </a:cubicBezTo>
                <a:lnTo>
                  <a:pt x="0" y="4622891"/>
                </a:lnTo>
                <a:cubicBezTo>
                  <a:pt x="0" y="2069739"/>
                  <a:pt x="2069738" y="0"/>
                  <a:pt x="4622890" y="0"/>
                </a:cubicBezTo>
                <a:close/>
              </a:path>
            </a:pathLst>
          </a:custGeom>
          <a:solidFill>
            <a:schemeClr val="bg1">
              <a:lumMod val="75000"/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fa-IR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F5438A-0E98-408E-89F9-8BA2F3A7E7D4}"/>
              </a:ext>
            </a:extLst>
          </p:cNvPr>
          <p:cNvSpPr txBox="1"/>
          <p:nvPr/>
        </p:nvSpPr>
        <p:spPr>
          <a:xfrm>
            <a:off x="5808258" y="608039"/>
            <a:ext cx="6148438" cy="830997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Example: Inconsistent with a small number of data but 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consistent with a larger study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970262207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6174328"/>
              </p:ext>
            </p:extLst>
          </p:nvPr>
        </p:nvGraphicFramePr>
        <p:xfrm>
          <a:off x="921104" y="593557"/>
          <a:ext cx="4572000" cy="2696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179694" y="3531358"/>
          <a:ext cx="11257129" cy="2773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0DBB2F-57B5-40D6-973B-8D14AC78C83A}"/>
              </a:ext>
            </a:extLst>
          </p:cNvPr>
          <p:cNvSpPr/>
          <p:nvPr/>
        </p:nvSpPr>
        <p:spPr>
          <a:xfrm>
            <a:off x="-28346400" y="-2540000"/>
            <a:ext cx="72542400" cy="14935200"/>
          </a:xfrm>
          <a:custGeom>
            <a:avLst/>
            <a:gdLst>
              <a:gd name="connsiteX0" fmla="*/ 25319586 w 61874398"/>
              <a:gd name="connsiteY0" fmla="*/ 10540999 h 27736798"/>
              <a:gd name="connsiteX1" fmla="*/ 24282399 w 61874398"/>
              <a:gd name="connsiteY1" fmla="*/ 11578186 h 27736798"/>
              <a:gd name="connsiteX2" fmla="*/ 24282399 w 61874398"/>
              <a:gd name="connsiteY2" fmla="*/ 15726811 h 27736798"/>
              <a:gd name="connsiteX3" fmla="*/ 25319586 w 61874398"/>
              <a:gd name="connsiteY3" fmla="*/ 16763998 h 27736798"/>
              <a:gd name="connsiteX4" fmla="*/ 32965733 w 61874398"/>
              <a:gd name="connsiteY4" fmla="*/ 16763998 h 27736798"/>
              <a:gd name="connsiteX5" fmla="*/ 34002920 w 61874398"/>
              <a:gd name="connsiteY5" fmla="*/ 15726811 h 27736798"/>
              <a:gd name="connsiteX6" fmla="*/ 34002920 w 61874398"/>
              <a:gd name="connsiteY6" fmla="*/ 11578186 h 27736798"/>
              <a:gd name="connsiteX7" fmla="*/ 32965733 w 61874398"/>
              <a:gd name="connsiteY7" fmla="*/ 10540999 h 27736798"/>
              <a:gd name="connsiteX8" fmla="*/ 4622890 w 61874398"/>
              <a:gd name="connsiteY8" fmla="*/ 0 h 27736798"/>
              <a:gd name="connsiteX9" fmla="*/ 57251506 w 61874398"/>
              <a:gd name="connsiteY9" fmla="*/ 0 h 27736798"/>
              <a:gd name="connsiteX10" fmla="*/ 61874398 w 61874398"/>
              <a:gd name="connsiteY10" fmla="*/ 4622891 h 27736798"/>
              <a:gd name="connsiteX11" fmla="*/ 61874398 w 61874398"/>
              <a:gd name="connsiteY11" fmla="*/ 23113907 h 27736798"/>
              <a:gd name="connsiteX12" fmla="*/ 57251506 w 61874398"/>
              <a:gd name="connsiteY12" fmla="*/ 27736798 h 27736798"/>
              <a:gd name="connsiteX13" fmla="*/ 4622890 w 61874398"/>
              <a:gd name="connsiteY13" fmla="*/ 27736798 h 27736798"/>
              <a:gd name="connsiteX14" fmla="*/ 0 w 61874398"/>
              <a:gd name="connsiteY14" fmla="*/ 23113907 h 27736798"/>
              <a:gd name="connsiteX15" fmla="*/ 0 w 61874398"/>
              <a:gd name="connsiteY15" fmla="*/ 4622891 h 27736798"/>
              <a:gd name="connsiteX16" fmla="*/ 4622890 w 61874398"/>
              <a:gd name="connsiteY16" fmla="*/ 0 h 27736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1874398" h="27736798">
                <a:moveTo>
                  <a:pt x="25319586" y="10540999"/>
                </a:moveTo>
                <a:cubicBezTo>
                  <a:pt x="24746763" y="10540999"/>
                  <a:pt x="24282399" y="11005362"/>
                  <a:pt x="24282399" y="11578186"/>
                </a:cubicBezTo>
                <a:lnTo>
                  <a:pt x="24282399" y="15726811"/>
                </a:lnTo>
                <a:cubicBezTo>
                  <a:pt x="24282399" y="16299634"/>
                  <a:pt x="24746763" y="16763998"/>
                  <a:pt x="25319586" y="16763998"/>
                </a:cubicBezTo>
                <a:lnTo>
                  <a:pt x="32965733" y="16763998"/>
                </a:lnTo>
                <a:cubicBezTo>
                  <a:pt x="33538556" y="16763998"/>
                  <a:pt x="34002920" y="16299634"/>
                  <a:pt x="34002920" y="15726811"/>
                </a:cubicBezTo>
                <a:lnTo>
                  <a:pt x="34002920" y="11578186"/>
                </a:lnTo>
                <a:cubicBezTo>
                  <a:pt x="34002920" y="11005362"/>
                  <a:pt x="33538556" y="10540999"/>
                  <a:pt x="32965733" y="10540999"/>
                </a:cubicBezTo>
                <a:close/>
                <a:moveTo>
                  <a:pt x="4622890" y="0"/>
                </a:moveTo>
                <a:lnTo>
                  <a:pt x="57251506" y="0"/>
                </a:lnTo>
                <a:cubicBezTo>
                  <a:pt x="59804658" y="0"/>
                  <a:pt x="61874398" y="2069739"/>
                  <a:pt x="61874398" y="4622891"/>
                </a:cubicBezTo>
                <a:lnTo>
                  <a:pt x="61874398" y="23113907"/>
                </a:lnTo>
                <a:cubicBezTo>
                  <a:pt x="61874398" y="25667058"/>
                  <a:pt x="59804658" y="27736798"/>
                  <a:pt x="57251506" y="27736798"/>
                </a:cubicBezTo>
                <a:lnTo>
                  <a:pt x="4622890" y="27736798"/>
                </a:lnTo>
                <a:cubicBezTo>
                  <a:pt x="2069738" y="27736798"/>
                  <a:pt x="0" y="25667058"/>
                  <a:pt x="0" y="23113907"/>
                </a:cubicBezTo>
                <a:lnTo>
                  <a:pt x="0" y="4622891"/>
                </a:lnTo>
                <a:cubicBezTo>
                  <a:pt x="0" y="2069739"/>
                  <a:pt x="2069738" y="0"/>
                  <a:pt x="4622890" y="0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fa-IR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EADE715B-4057-4A09-883D-B93C6FB1A0BA}"/>
              </a:ext>
            </a:extLst>
          </p:cNvPr>
          <p:cNvSpPr/>
          <p:nvPr/>
        </p:nvSpPr>
        <p:spPr>
          <a:xfrm>
            <a:off x="3080083" y="4162925"/>
            <a:ext cx="336884" cy="336884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A509BA-3F1B-4114-B6D0-92716332C408}"/>
              </a:ext>
            </a:extLst>
          </p:cNvPr>
          <p:cNvSpPr txBox="1"/>
          <p:nvPr/>
        </p:nvSpPr>
        <p:spPr>
          <a:xfrm>
            <a:off x="5808258" y="608039"/>
            <a:ext cx="6148438" cy="830997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Example: Inconsistent with a small number of data but 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consistent with a larger study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497635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5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580192"/>
              </p:ext>
            </p:extLst>
          </p:nvPr>
        </p:nvGraphicFramePr>
        <p:xfrm>
          <a:off x="921104" y="593557"/>
          <a:ext cx="4572000" cy="2696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6627006"/>
              </p:ext>
            </p:extLst>
          </p:nvPr>
        </p:nvGraphicFramePr>
        <p:xfrm>
          <a:off x="179694" y="3531358"/>
          <a:ext cx="11257129" cy="2773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5" name="Straight Connector 14"/>
          <p:cNvCxnSpPr/>
          <p:nvPr/>
        </p:nvCxnSpPr>
        <p:spPr>
          <a:xfrm flipV="1">
            <a:off x="2988860" y="3862316"/>
            <a:ext cx="13648" cy="218364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3343582" y="3862316"/>
            <a:ext cx="13648" cy="218364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1669577" y="3029803"/>
            <a:ext cx="1332931" cy="83251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3354222" y="3029803"/>
            <a:ext cx="1594513" cy="83251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</p:cNvCxnSpPr>
          <p:nvPr/>
        </p:nvCxnSpPr>
        <p:spPr>
          <a:xfrm flipV="1">
            <a:off x="1669577" y="834190"/>
            <a:ext cx="0" cy="219456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cxnSpLocks/>
          </p:cNvCxnSpPr>
          <p:nvPr/>
        </p:nvCxnSpPr>
        <p:spPr>
          <a:xfrm flipV="1">
            <a:off x="4954137" y="834189"/>
            <a:ext cx="0" cy="2209376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0025E1F-0DBB-4598-B476-E6B66839BE03}"/>
              </a:ext>
            </a:extLst>
          </p:cNvPr>
          <p:cNvSpPr/>
          <p:nvPr/>
        </p:nvSpPr>
        <p:spPr>
          <a:xfrm>
            <a:off x="-39319200" y="-18999200"/>
            <a:ext cx="97536000" cy="45618400"/>
          </a:xfrm>
          <a:custGeom>
            <a:avLst/>
            <a:gdLst>
              <a:gd name="connsiteX0" fmla="*/ 25319586 w 61874398"/>
              <a:gd name="connsiteY0" fmla="*/ 10540999 h 27736798"/>
              <a:gd name="connsiteX1" fmla="*/ 24282399 w 61874398"/>
              <a:gd name="connsiteY1" fmla="*/ 11578186 h 27736798"/>
              <a:gd name="connsiteX2" fmla="*/ 24282399 w 61874398"/>
              <a:gd name="connsiteY2" fmla="*/ 15726811 h 27736798"/>
              <a:gd name="connsiteX3" fmla="*/ 25319586 w 61874398"/>
              <a:gd name="connsiteY3" fmla="*/ 16763998 h 27736798"/>
              <a:gd name="connsiteX4" fmla="*/ 32965733 w 61874398"/>
              <a:gd name="connsiteY4" fmla="*/ 16763998 h 27736798"/>
              <a:gd name="connsiteX5" fmla="*/ 34002920 w 61874398"/>
              <a:gd name="connsiteY5" fmla="*/ 15726811 h 27736798"/>
              <a:gd name="connsiteX6" fmla="*/ 34002920 w 61874398"/>
              <a:gd name="connsiteY6" fmla="*/ 11578186 h 27736798"/>
              <a:gd name="connsiteX7" fmla="*/ 32965733 w 61874398"/>
              <a:gd name="connsiteY7" fmla="*/ 10540999 h 27736798"/>
              <a:gd name="connsiteX8" fmla="*/ 4622890 w 61874398"/>
              <a:gd name="connsiteY8" fmla="*/ 0 h 27736798"/>
              <a:gd name="connsiteX9" fmla="*/ 57251506 w 61874398"/>
              <a:gd name="connsiteY9" fmla="*/ 0 h 27736798"/>
              <a:gd name="connsiteX10" fmla="*/ 61874398 w 61874398"/>
              <a:gd name="connsiteY10" fmla="*/ 4622891 h 27736798"/>
              <a:gd name="connsiteX11" fmla="*/ 61874398 w 61874398"/>
              <a:gd name="connsiteY11" fmla="*/ 23113907 h 27736798"/>
              <a:gd name="connsiteX12" fmla="*/ 57251506 w 61874398"/>
              <a:gd name="connsiteY12" fmla="*/ 27736798 h 27736798"/>
              <a:gd name="connsiteX13" fmla="*/ 4622890 w 61874398"/>
              <a:gd name="connsiteY13" fmla="*/ 27736798 h 27736798"/>
              <a:gd name="connsiteX14" fmla="*/ 0 w 61874398"/>
              <a:gd name="connsiteY14" fmla="*/ 23113907 h 27736798"/>
              <a:gd name="connsiteX15" fmla="*/ 0 w 61874398"/>
              <a:gd name="connsiteY15" fmla="*/ 4622891 h 27736798"/>
              <a:gd name="connsiteX16" fmla="*/ 4622890 w 61874398"/>
              <a:gd name="connsiteY16" fmla="*/ 0 h 27736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1874398" h="27736798">
                <a:moveTo>
                  <a:pt x="25319586" y="10540999"/>
                </a:moveTo>
                <a:cubicBezTo>
                  <a:pt x="24746763" y="10540999"/>
                  <a:pt x="24282399" y="11005362"/>
                  <a:pt x="24282399" y="11578186"/>
                </a:cubicBezTo>
                <a:lnTo>
                  <a:pt x="24282399" y="15726811"/>
                </a:lnTo>
                <a:cubicBezTo>
                  <a:pt x="24282399" y="16299634"/>
                  <a:pt x="24746763" y="16763998"/>
                  <a:pt x="25319586" y="16763998"/>
                </a:cubicBezTo>
                <a:lnTo>
                  <a:pt x="32965733" y="16763998"/>
                </a:lnTo>
                <a:cubicBezTo>
                  <a:pt x="33538556" y="16763998"/>
                  <a:pt x="34002920" y="16299634"/>
                  <a:pt x="34002920" y="15726811"/>
                </a:cubicBezTo>
                <a:lnTo>
                  <a:pt x="34002920" y="11578186"/>
                </a:lnTo>
                <a:cubicBezTo>
                  <a:pt x="34002920" y="11005362"/>
                  <a:pt x="33538556" y="10540999"/>
                  <a:pt x="32965733" y="10540999"/>
                </a:cubicBezTo>
                <a:close/>
                <a:moveTo>
                  <a:pt x="4622890" y="0"/>
                </a:moveTo>
                <a:lnTo>
                  <a:pt x="57251506" y="0"/>
                </a:lnTo>
                <a:cubicBezTo>
                  <a:pt x="59804658" y="0"/>
                  <a:pt x="61874398" y="2069739"/>
                  <a:pt x="61874398" y="4622891"/>
                </a:cubicBezTo>
                <a:lnTo>
                  <a:pt x="61874398" y="23113907"/>
                </a:lnTo>
                <a:cubicBezTo>
                  <a:pt x="61874398" y="25667058"/>
                  <a:pt x="59804658" y="27736798"/>
                  <a:pt x="57251506" y="27736798"/>
                </a:cubicBezTo>
                <a:lnTo>
                  <a:pt x="4622890" y="27736798"/>
                </a:lnTo>
                <a:cubicBezTo>
                  <a:pt x="2069738" y="27736798"/>
                  <a:pt x="0" y="25667058"/>
                  <a:pt x="0" y="23113907"/>
                </a:cubicBezTo>
                <a:lnTo>
                  <a:pt x="0" y="4622891"/>
                </a:lnTo>
                <a:cubicBezTo>
                  <a:pt x="0" y="2069739"/>
                  <a:pt x="2069738" y="0"/>
                  <a:pt x="4622890" y="0"/>
                </a:cubicBezTo>
                <a:close/>
              </a:path>
            </a:pathLst>
          </a:custGeom>
          <a:solidFill>
            <a:schemeClr val="bg1">
              <a:lumMod val="75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endParaRPr lang="fa-IR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EE1A76C-DD5B-4989-AFB5-56DC93F9CF15}"/>
              </a:ext>
            </a:extLst>
          </p:cNvPr>
          <p:cNvCxnSpPr>
            <a:cxnSpLocks/>
          </p:cNvCxnSpPr>
          <p:nvPr/>
        </p:nvCxnSpPr>
        <p:spPr>
          <a:xfrm flipV="1">
            <a:off x="1669576" y="834190"/>
            <a:ext cx="3284561" cy="1197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84ADE4C-FD85-493B-81FF-6DEFCC5DA608}"/>
              </a:ext>
            </a:extLst>
          </p:cNvPr>
          <p:cNvSpPr txBox="1"/>
          <p:nvPr/>
        </p:nvSpPr>
        <p:spPr>
          <a:xfrm>
            <a:off x="5808258" y="608039"/>
            <a:ext cx="6148438" cy="830997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Example: Inconsistent with a small number of data but 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consistent with a larger study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0370714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/>
        </p:nvGraphicFramePr>
        <p:xfrm>
          <a:off x="921104" y="593557"/>
          <a:ext cx="4572000" cy="2696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5373980"/>
              </p:ext>
            </p:extLst>
          </p:nvPr>
        </p:nvGraphicFramePr>
        <p:xfrm>
          <a:off x="179694" y="3531358"/>
          <a:ext cx="11257129" cy="2773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A134DEC-4513-4C97-9313-DE3E059D6EFA}"/>
              </a:ext>
            </a:extLst>
          </p:cNvPr>
          <p:cNvSpPr txBox="1"/>
          <p:nvPr/>
        </p:nvSpPr>
        <p:spPr>
          <a:xfrm>
            <a:off x="6170207" y="1869639"/>
            <a:ext cx="4021543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7030A0"/>
              </a:buClr>
              <a:buSzPct val="1100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Keeping:</a:t>
            </a:r>
            <a:r>
              <a:rPr lang="en-US" sz="2800" b="1" dirty="0"/>
              <a:t> 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SD =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2.06</a:t>
            </a:r>
          </a:p>
          <a:p>
            <a:pPr marL="457200" indent="-457200">
              <a:spcAft>
                <a:spcPts val="1200"/>
              </a:spcAft>
              <a:buClr>
                <a:srgbClr val="7030A0"/>
              </a:buClr>
              <a:buSzPct val="1100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Deleting:</a:t>
            </a:r>
            <a:r>
              <a:rPr lang="en-US" sz="2800" b="1" dirty="0"/>
              <a:t>  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SD =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0.49</a:t>
            </a:r>
            <a:endParaRPr lang="fa-IR" sz="2800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02E18289-8681-468A-A4D6-EAD651F4EF76}"/>
              </a:ext>
            </a:extLst>
          </p:cNvPr>
          <p:cNvSpPr/>
          <p:nvPr/>
        </p:nvSpPr>
        <p:spPr>
          <a:xfrm>
            <a:off x="10051174" y="1632815"/>
            <a:ext cx="1425741" cy="719888"/>
          </a:xfrm>
          <a:prstGeom prst="wedgeRoundRectCallout">
            <a:avLst>
              <a:gd name="adj1" fmla="val -74278"/>
              <a:gd name="adj2" fmla="val 2339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b="1" dirty="0"/>
              <a:t>Better estimate</a:t>
            </a:r>
            <a:endParaRPr lang="fa-IR" sz="24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D0FB8DF-9C00-4A80-A9A9-5945A66C9014}"/>
              </a:ext>
            </a:extLst>
          </p:cNvPr>
          <p:cNvSpPr txBox="1"/>
          <p:nvPr/>
        </p:nvSpPr>
        <p:spPr>
          <a:xfrm>
            <a:off x="5808258" y="608039"/>
            <a:ext cx="6148438" cy="830997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Example: Inconsistent with a small number of data but 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consistent with a larger study</a:t>
            </a:r>
            <a:endParaRPr lang="fa-IR" sz="2400" b="1" i="1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B69A704-F43C-4193-B0C4-CB9D6047AF87}"/>
              </a:ext>
            </a:extLst>
          </p:cNvPr>
          <p:cNvSpPr/>
          <p:nvPr/>
        </p:nvSpPr>
        <p:spPr>
          <a:xfrm>
            <a:off x="5561603" y="1878331"/>
            <a:ext cx="608603" cy="11079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9078032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ptimism vs. Pessimism: How Emotional Attitudes Can Affect P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899" y="793063"/>
            <a:ext cx="5950202" cy="2747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val 4"/>
          <p:cNvSpPr/>
          <p:nvPr/>
        </p:nvSpPr>
        <p:spPr>
          <a:xfrm>
            <a:off x="6425846" y="739662"/>
            <a:ext cx="1954915" cy="975561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Risk of </a:t>
            </a:r>
            <a:r>
              <a:rPr lang="en-US" sz="2000" b="1" dirty="0">
                <a:solidFill>
                  <a:srgbClr val="FF0000"/>
                </a:solidFill>
              </a:rPr>
              <a:t>false rejection</a:t>
            </a:r>
          </a:p>
        </p:txBody>
      </p:sp>
      <p:sp>
        <p:nvSpPr>
          <p:cNvPr id="6" name="Oval 5"/>
          <p:cNvSpPr/>
          <p:nvPr/>
        </p:nvSpPr>
        <p:spPr>
          <a:xfrm>
            <a:off x="4211912" y="679013"/>
            <a:ext cx="2157662" cy="10760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Risk of </a:t>
            </a:r>
            <a:r>
              <a:rPr lang="en-US" sz="2000" b="1" dirty="0">
                <a:solidFill>
                  <a:srgbClr val="FF0000"/>
                </a:solidFill>
              </a:rPr>
              <a:t>optimistic</a:t>
            </a:r>
            <a:r>
              <a:rPr lang="en-US" sz="2000" b="1" dirty="0">
                <a:solidFill>
                  <a:schemeClr val="tx1"/>
                </a:solidFill>
              </a:rPr>
              <a:t> estimation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8886918" y="165734"/>
            <a:ext cx="2926080" cy="1097280"/>
          </a:xfrm>
          <a:prstGeom prst="wedgeRectCallout">
            <a:avLst>
              <a:gd name="adj1" fmla="val -79566"/>
              <a:gd name="adj2" fmla="val 5763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Keeping</a:t>
            </a:r>
            <a:r>
              <a:rPr lang="en-US" sz="2400" dirty="0">
                <a:solidFill>
                  <a:srgbClr val="7030A0"/>
                </a:solidFill>
              </a:rPr>
              <a:t> while irrelevant to performance </a:t>
            </a:r>
          </a:p>
        </p:txBody>
      </p:sp>
      <p:sp>
        <p:nvSpPr>
          <p:cNvPr id="8" name="Rectangular Callout 7"/>
          <p:cNvSpPr/>
          <p:nvPr/>
        </p:nvSpPr>
        <p:spPr>
          <a:xfrm flipH="1">
            <a:off x="379002" y="165734"/>
            <a:ext cx="2926080" cy="1097280"/>
          </a:xfrm>
          <a:prstGeom prst="wedgeRectCallout">
            <a:avLst>
              <a:gd name="adj1" fmla="val -87828"/>
              <a:gd name="adj2" fmla="val 5078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Delete</a:t>
            </a:r>
            <a:r>
              <a:rPr lang="en-US" sz="2400" dirty="0">
                <a:solidFill>
                  <a:srgbClr val="7030A0"/>
                </a:solidFill>
              </a:rPr>
              <a:t> while truly related to performance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D209AD-9FF5-4CEC-B5AC-F463AB01A558}"/>
              </a:ext>
            </a:extLst>
          </p:cNvPr>
          <p:cNvSpPr txBox="1"/>
          <p:nvPr/>
        </p:nvSpPr>
        <p:spPr>
          <a:xfrm>
            <a:off x="655613" y="3807476"/>
            <a:ext cx="10880774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l">
              <a:spcAft>
                <a:spcPts val="2400"/>
              </a:spcAft>
              <a:buClr>
                <a:srgbClr val="7030A0"/>
              </a:buClr>
              <a:buSzPct val="120000"/>
              <a:buFont typeface="Wingdings" panose="05000000000000000000" pitchFamily="2" charset="2"/>
              <a:buChar char=""/>
            </a:pP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Confirm an apparently outlier with an appropriate </a:t>
            </a:r>
            <a:r>
              <a:rPr lang="en-US" sz="2800" b="1" dirty="0">
                <a:solidFill>
                  <a:srgbClr val="FF0000"/>
                </a:solidFill>
              </a:rPr>
              <a:t>statistical test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 e.g. Grubbs’ test.</a:t>
            </a:r>
          </a:p>
          <a:p>
            <a:pPr marL="342900" indent="-342900" algn="l">
              <a:spcAft>
                <a:spcPts val="2400"/>
              </a:spcAft>
              <a:buClr>
                <a:srgbClr val="7030A0"/>
              </a:buClr>
              <a:buSzPct val="120000"/>
              <a:buFont typeface="Wingdings" panose="05000000000000000000" pitchFamily="2" charset="2"/>
              <a:buChar char=""/>
            </a:pP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Delete at most </a:t>
            </a:r>
            <a:r>
              <a:rPr lang="en-US" sz="2800" b="1" dirty="0">
                <a:solidFill>
                  <a:srgbClr val="FF0000"/>
                </a:solidFill>
              </a:rPr>
              <a:t>1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result per level, and </a:t>
            </a:r>
            <a:r>
              <a:rPr lang="en-US" sz="2800" b="1" dirty="0">
                <a:solidFill>
                  <a:srgbClr val="FF0000"/>
                </a:solidFill>
              </a:rPr>
              <a:t>2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results per whole study.</a:t>
            </a:r>
          </a:p>
          <a:p>
            <a:pPr marL="1028700" indent="-1028700">
              <a:spcAft>
                <a:spcPts val="2400"/>
              </a:spcAft>
              <a:buClr>
                <a:srgbClr val="7030A0"/>
              </a:buClr>
              <a:buSzPct val="120000"/>
            </a:pPr>
            <a:r>
              <a:rPr lang="en-US" sz="2800" b="1" i="1" dirty="0">
                <a:solidFill>
                  <a:srgbClr val="FF0000"/>
                </a:solidFill>
              </a:rPr>
              <a:t>Note: 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b="1" dirty="0"/>
              <a:t>Even if a results is confirmed as a statistical outlier but </a:t>
            </a:r>
            <a:r>
              <a:rPr lang="en-US" sz="2800" b="1" dirty="0">
                <a:highlight>
                  <a:srgbClr val="FFFF00"/>
                </a:highlight>
              </a:rPr>
              <a:t>doesn’t lead to fail </a:t>
            </a:r>
            <a:r>
              <a:rPr lang="en-US" sz="2800" b="1" dirty="0"/>
              <a:t>verification, don’t delete it.</a:t>
            </a:r>
            <a:endParaRPr lang="fa-IR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027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Grubbs’ test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87749" y="1474787"/>
                <a:ext cx="7560951" cy="1325563"/>
              </a:xfrm>
            </p:spPr>
            <p:txBody>
              <a:bodyPr>
                <a:normAutofit/>
              </a:bodyPr>
              <a:lstStyle/>
              <a:p>
                <a:pPr algn="justLow">
                  <a:lnSpc>
                    <a:spcPct val="70000"/>
                  </a:lnSpc>
                  <a:spcAft>
                    <a:spcPts val="1200"/>
                  </a:spcAft>
                  <a:buClr>
                    <a:srgbClr val="0070C0"/>
                  </a:buClr>
                  <a:buSzPct val="100000"/>
                  <a:buFont typeface="Wingdings" panose="05000000000000000000" pitchFamily="2" charset="2"/>
                  <a:buChar char="¤"/>
                </a:pPr>
                <a:r>
                  <a:rPr lang="en-US" sz="2600" dirty="0"/>
                  <a:t>Calculate grand mean,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6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600" b="1" i="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2600" dirty="0"/>
                  <a:t>, and </a:t>
                </a:r>
                <a:r>
                  <a:rPr lang="en-US" sz="2600" b="1" dirty="0"/>
                  <a:t>SD</a:t>
                </a:r>
                <a:r>
                  <a:rPr lang="en-US" sz="2600" dirty="0"/>
                  <a:t> from all results;</a:t>
                </a:r>
              </a:p>
              <a:p>
                <a:pPr algn="justLow">
                  <a:lnSpc>
                    <a:spcPct val="70000"/>
                  </a:lnSpc>
                  <a:spcAft>
                    <a:spcPts val="1200"/>
                  </a:spcAft>
                  <a:buClr>
                    <a:srgbClr val="0070C0"/>
                  </a:buClr>
                  <a:buSzPct val="100000"/>
                  <a:buFont typeface="Wingdings" panose="05000000000000000000" pitchFamily="2" charset="2"/>
                  <a:buChar char="¤"/>
                </a:pPr>
                <a:r>
                  <a:rPr lang="en-US" sz="2600" dirty="0"/>
                  <a:t>Determine G from table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87749" y="1474787"/>
                <a:ext cx="7560951" cy="1325563"/>
              </a:xfrm>
              <a:blipFill>
                <a:blip r:embed="rId2"/>
                <a:stretch>
                  <a:fillRect l="-1209" t="-1013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8C0D769A-424D-436D-A73E-2D5742314A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295486"/>
              </p:ext>
            </p:extLst>
          </p:nvPr>
        </p:nvGraphicFramePr>
        <p:xfrm>
          <a:off x="8382000" y="2137568"/>
          <a:ext cx="2971800" cy="2286000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84930">
                <a:tc gridSpan="2"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G factor for 5 runs</a:t>
                      </a:r>
                      <a:endParaRPr lang="fa-I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G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N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3.087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23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3.112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24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3.135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25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223F64F-0EA0-4FC4-AA88-C81C89D6EF0F}"/>
              </a:ext>
            </a:extLst>
          </p:cNvPr>
          <p:cNvSpPr txBox="1">
            <a:spLocks/>
          </p:cNvSpPr>
          <p:nvPr/>
        </p:nvSpPr>
        <p:spPr>
          <a:xfrm>
            <a:off x="1087749" y="2608818"/>
            <a:ext cx="6798951" cy="893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2600" b="1" dirty="0"/>
              <a:t>A result is outlier if, and only if, it more the </a:t>
            </a:r>
            <a:r>
              <a:rPr lang="en-US" sz="2600" b="1" dirty="0">
                <a:solidFill>
                  <a:srgbClr val="FF0000"/>
                </a:solidFill>
              </a:rPr>
              <a:t>G•SD </a:t>
            </a:r>
            <a:r>
              <a:rPr lang="en-US" sz="2600" b="1" dirty="0"/>
              <a:t>away from mean</a:t>
            </a:r>
          </a:p>
        </p:txBody>
      </p:sp>
    </p:spTree>
    <p:extLst>
      <p:ext uri="{BB962C8B-B14F-4D97-AF65-F5344CB8AC3E}">
        <p14:creationId xmlns:p14="http://schemas.microsoft.com/office/powerpoint/2010/main" val="3391990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881" t="1744" r="3250" b="3176"/>
          <a:stretch/>
        </p:blipFill>
        <p:spPr>
          <a:xfrm>
            <a:off x="176463" y="1336917"/>
            <a:ext cx="6120067" cy="2903621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76463" y="751127"/>
            <a:ext cx="6126480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EXAMPLE  </a:t>
            </a:r>
          </a:p>
        </p:txBody>
      </p:sp>
      <p:sp>
        <p:nvSpPr>
          <p:cNvPr id="9" name="Oval 8"/>
          <p:cNvSpPr/>
          <p:nvPr/>
        </p:nvSpPr>
        <p:spPr>
          <a:xfrm>
            <a:off x="9095255" y="3641558"/>
            <a:ext cx="1155032" cy="48668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62524" y="4508230"/>
                <a:ext cx="2277979" cy="559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8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dirty="0"/>
                  <a:t>= 140.1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524" y="4508230"/>
                <a:ext cx="2277979" cy="559192"/>
              </a:xfrm>
              <a:prstGeom prst="rect">
                <a:avLst/>
              </a:prstGeom>
              <a:blipFill>
                <a:blip r:embed="rId3"/>
                <a:stretch>
                  <a:fillRect t="-4396" b="-3186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962524" y="5212850"/>
            <a:ext cx="2277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SD = 2.30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657600" y="4508230"/>
                <a:ext cx="5526503" cy="559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solidFill>
                      <a:srgbClr val="7030A0"/>
                    </a:solidFill>
                  </a:rPr>
                  <a:t>Grubs’ limits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sz="2800" b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b="1" dirty="0">
                    <a:solidFill>
                      <a:srgbClr val="7030A0"/>
                    </a:solidFill>
                  </a:rPr>
                  <a:t>± G*SD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0" y="4508230"/>
                <a:ext cx="5526503" cy="559192"/>
              </a:xfrm>
              <a:prstGeom prst="rect">
                <a:avLst/>
              </a:prstGeom>
              <a:blipFill>
                <a:blip r:embed="rId4"/>
                <a:stretch>
                  <a:fillRect l="-2205" t="-4396" b="-3186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657600" y="5212850"/>
            <a:ext cx="612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= 140.1 ± (3.135 x 2.30)  = </a:t>
            </a:r>
            <a:r>
              <a:rPr lang="en-US" sz="2800" b="1" dirty="0">
                <a:solidFill>
                  <a:srgbClr val="FF0000"/>
                </a:solidFill>
              </a:rPr>
              <a:t>132.9</a:t>
            </a:r>
            <a:r>
              <a:rPr lang="en-US" sz="2800" b="1" dirty="0">
                <a:solidFill>
                  <a:srgbClr val="7030A0"/>
                </a:solidFill>
              </a:rPr>
              <a:t> &amp; </a:t>
            </a:r>
            <a:r>
              <a:rPr lang="en-US" sz="2800" b="1" dirty="0">
                <a:solidFill>
                  <a:srgbClr val="FF0000"/>
                </a:solidFill>
              </a:rPr>
              <a:t>147.3</a:t>
            </a:r>
          </a:p>
        </p:txBody>
      </p:sp>
      <p:sp>
        <p:nvSpPr>
          <p:cNvPr id="16" name="Oval 15"/>
          <p:cNvSpPr/>
          <p:nvPr/>
        </p:nvSpPr>
        <p:spPr>
          <a:xfrm>
            <a:off x="3205293" y="2746023"/>
            <a:ext cx="1155032" cy="486685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231988" y="3708770"/>
            <a:ext cx="1155032" cy="48668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022376" y="198763"/>
            <a:ext cx="887105" cy="366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30238" y="2511880"/>
            <a:ext cx="49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US" sz="5400" dirty="0">
              <a:solidFill>
                <a:srgbClr val="00B05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16927" y="3389922"/>
            <a:ext cx="49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US" sz="5400" dirty="0">
              <a:solidFill>
                <a:srgbClr val="00B05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48501" y="5210729"/>
            <a:ext cx="2095243" cy="52322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" name="Table 7">
            <a:extLst>
              <a:ext uri="{FF2B5EF4-FFF2-40B4-BE49-F238E27FC236}">
                <a16:creationId xmlns:a16="http://schemas.microsoft.com/office/drawing/2014/main" id="{8D23BC10-A46C-4FF9-9190-D84EE735C0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854687"/>
              </p:ext>
            </p:extLst>
          </p:nvPr>
        </p:nvGraphicFramePr>
        <p:xfrm>
          <a:off x="7523501" y="1781283"/>
          <a:ext cx="2971800" cy="2286000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84930">
                <a:tc gridSpan="2">
                  <a:txBody>
                    <a:bodyPr/>
                    <a:lstStyle/>
                    <a:p>
                      <a:pPr algn="ctr" rtl="1"/>
                      <a:r>
                        <a:rPr lang="en-US" sz="2400" dirty="0"/>
                        <a:t>G factor for 5 runs</a:t>
                      </a:r>
                      <a:endParaRPr lang="fa-I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G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N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3.087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23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3.112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24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84930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3.135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25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B00F574A-7634-47EC-B8C1-31BD0F380249}"/>
              </a:ext>
            </a:extLst>
          </p:cNvPr>
          <p:cNvSpPr/>
          <p:nvPr/>
        </p:nvSpPr>
        <p:spPr>
          <a:xfrm>
            <a:off x="176463" y="729963"/>
            <a:ext cx="6126480" cy="352962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4743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2" grpId="0"/>
      <p:bldP spid="13" grpId="0"/>
      <p:bldP spid="14" grpId="0"/>
      <p:bldP spid="16" grpId="0" animBg="1"/>
      <p:bldP spid="17" grpId="0" animBg="1"/>
      <p:bldP spid="3" grpId="0"/>
      <p:bldP spid="19" grpId="0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196F7-9F43-42E5-89E6-26C744A8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4805363"/>
          </a:xfrm>
        </p:spPr>
        <p:txBody>
          <a:bodyPr/>
          <a:lstStyle/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Number of runs adjusted for missing data</a:t>
            </a:r>
            <a:endParaRPr lang="fa-IR" sz="32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D751E76-B87A-4A95-A686-C0F414408A50}"/>
              </a:ext>
            </a:extLst>
          </p:cNvPr>
          <p:cNvSpPr txBox="1">
            <a:spLocks/>
          </p:cNvSpPr>
          <p:nvPr/>
        </p:nvSpPr>
        <p:spPr>
          <a:xfrm>
            <a:off x="685800" y="420688"/>
            <a:ext cx="10515600" cy="701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Effective number of runs, n</a:t>
            </a:r>
            <a:r>
              <a:rPr lang="en-US" sz="3200" b="1" baseline="-25000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0</a:t>
            </a:r>
            <a:endParaRPr lang="en-US" sz="3200" b="1" dirty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BCDB641F-1C55-44FA-861C-DAAAC82519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370527"/>
              </p:ext>
            </p:extLst>
          </p:nvPr>
        </p:nvGraphicFramePr>
        <p:xfrm>
          <a:off x="3452655" y="2248705"/>
          <a:ext cx="3826450" cy="2777848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2330209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1496241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488722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400" b="1" dirty="0"/>
                        <a:t>Effective number of runs</a:t>
                      </a:r>
                    </a:p>
                    <a:p>
                      <a:pPr algn="ctr" rtl="0"/>
                      <a:r>
                        <a:rPr lang="en-US" sz="2400" b="1" dirty="0"/>
                        <a:t>(5 runs)</a:t>
                      </a:r>
                      <a:endParaRPr lang="fa-IR" sz="2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488722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n</a:t>
                      </a:r>
                      <a:r>
                        <a:rPr lang="en-US" sz="2400" b="1" baseline="-25000" dirty="0"/>
                        <a:t>0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N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488722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4.565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23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488722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4.792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24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488722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5</a:t>
                      </a:r>
                      <a:endParaRPr lang="fa-IR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1" dirty="0"/>
                        <a:t>25</a:t>
                      </a:r>
                      <a:endParaRPr lang="fa-IR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371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Estimating lab precision; ANOVA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1082DA3-AA38-48C9-AE6E-C0C1FE6460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32" t="17553" r="10365" b="18922"/>
          <a:stretch/>
        </p:blipFill>
        <p:spPr>
          <a:xfrm>
            <a:off x="1364462" y="-5271927"/>
            <a:ext cx="9463077" cy="292608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B9145D5-1F04-4E2D-A30D-E75E6D546DA6}"/>
              </a:ext>
            </a:extLst>
          </p:cNvPr>
          <p:cNvSpPr txBox="1">
            <a:spLocks/>
          </p:cNvSpPr>
          <p:nvPr/>
        </p:nvSpPr>
        <p:spPr>
          <a:xfrm>
            <a:off x="1085850" y="4128541"/>
            <a:ext cx="6991350" cy="1510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0900" indent="352425" algn="justLow"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Ø"/>
            </a:pPr>
            <a:endParaRPr lang="fa-IR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A8B650-92B8-43EA-AAFF-59BC06AEA57C}"/>
              </a:ext>
            </a:extLst>
          </p:cNvPr>
          <p:cNvSpPr txBox="1"/>
          <p:nvPr/>
        </p:nvSpPr>
        <p:spPr>
          <a:xfrm>
            <a:off x="171450" y="1845865"/>
            <a:ext cx="11649075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Clr>
                <a:srgbClr val="FF0000"/>
              </a:buClr>
              <a:buSzPct val="110000"/>
              <a:buFont typeface="Wingdings" panose="05000000000000000000" pitchFamily="2" charset="2"/>
              <a:buChar char="v"/>
            </a:pPr>
            <a:r>
              <a:rPr lang="en-US" sz="2800" b="1" dirty="0"/>
              <a:t>Separating total variation to “</a:t>
            </a:r>
            <a:r>
              <a:rPr lang="en-US" sz="2800" b="1" dirty="0">
                <a:highlight>
                  <a:srgbClr val="FFFF00"/>
                </a:highlight>
              </a:rPr>
              <a:t>within-group</a:t>
            </a:r>
            <a:r>
              <a:rPr lang="en-US" sz="2800" b="1" dirty="0"/>
              <a:t>” and “</a:t>
            </a:r>
            <a:r>
              <a:rPr lang="en-US" sz="2800" b="1" dirty="0">
                <a:highlight>
                  <a:srgbClr val="FFFF00"/>
                </a:highlight>
              </a:rPr>
              <a:t>between-group</a:t>
            </a:r>
            <a:r>
              <a:rPr lang="en-US" sz="2800" b="1" dirty="0"/>
              <a:t>” components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7D026-F02B-4DFB-BBEA-B12608715B1F}"/>
              </a:ext>
            </a:extLst>
          </p:cNvPr>
          <p:cNvSpPr txBox="1"/>
          <p:nvPr/>
        </p:nvSpPr>
        <p:spPr>
          <a:xfrm>
            <a:off x="2305050" y="3582245"/>
            <a:ext cx="7581900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marL="457200" indent="-457200" algn="ctr">
              <a:buClr>
                <a:srgbClr val="0055A6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within-run</a:t>
            </a:r>
            <a:r>
              <a:rPr lang="en-US" sz="3200" b="1" dirty="0"/>
              <a:t> &amp; </a:t>
            </a:r>
            <a:r>
              <a:rPr lang="en-US" sz="3200" b="1" dirty="0">
                <a:solidFill>
                  <a:srgbClr val="FF0000"/>
                </a:solidFill>
              </a:rPr>
              <a:t>between-run </a:t>
            </a:r>
            <a:r>
              <a:rPr lang="en-US" sz="3200" b="1" dirty="0"/>
              <a:t>precision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211248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1082DA3-AA38-48C9-AE6E-C0C1FE6460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32" t="17553" r="10365" b="18922"/>
          <a:stretch/>
        </p:blipFill>
        <p:spPr>
          <a:xfrm>
            <a:off x="1364462" y="2884481"/>
            <a:ext cx="9463077" cy="29260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6D695570-0B6E-40D7-B795-55C56C1C5A75}"/>
              </a:ext>
            </a:extLst>
          </p:cNvPr>
          <p:cNvSpPr/>
          <p:nvPr/>
        </p:nvSpPr>
        <p:spPr>
          <a:xfrm>
            <a:off x="6374732" y="3899937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nRun - 1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44362256-1F69-48E0-AF3C-F4D89BF3EDAF}"/>
              </a:ext>
            </a:extLst>
          </p:cNvPr>
          <p:cNvSpPr/>
          <p:nvPr/>
        </p:nvSpPr>
        <p:spPr>
          <a:xfrm>
            <a:off x="6374732" y="4552979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 - nRun</a:t>
            </a: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5734589D-A16A-43FA-BF25-F3757056AF3B}"/>
              </a:ext>
            </a:extLst>
          </p:cNvPr>
          <p:cNvSpPr/>
          <p:nvPr/>
        </p:nvSpPr>
        <p:spPr>
          <a:xfrm>
            <a:off x="6374732" y="5174133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 - 1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AD6CAE5-C382-491F-9163-BFBCF1711D84}"/>
              </a:ext>
            </a:extLst>
          </p:cNvPr>
          <p:cNvSpPr/>
          <p:nvPr/>
        </p:nvSpPr>
        <p:spPr>
          <a:xfrm>
            <a:off x="1545070" y="3933011"/>
            <a:ext cx="2088294" cy="105938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ular Callout 6">
            <a:extLst>
              <a:ext uri="{FF2B5EF4-FFF2-40B4-BE49-F238E27FC236}">
                <a16:creationId xmlns:a16="http://schemas.microsoft.com/office/drawing/2014/main" id="{9D15913D-82D5-4AA6-90E4-A1B1A84B33D9}"/>
              </a:ext>
            </a:extLst>
          </p:cNvPr>
          <p:cNvSpPr/>
          <p:nvPr/>
        </p:nvSpPr>
        <p:spPr>
          <a:xfrm>
            <a:off x="1981200" y="1867304"/>
            <a:ext cx="3496568" cy="914400"/>
          </a:xfrm>
          <a:prstGeom prst="wedgeRoundRectCallout">
            <a:avLst>
              <a:gd name="adj1" fmla="val 31359"/>
              <a:gd name="adj2" fmla="val 110691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Sum Square (of Deviations from Mean)</a:t>
            </a:r>
          </a:p>
        </p:txBody>
      </p:sp>
      <p:sp>
        <p:nvSpPr>
          <p:cNvPr id="17" name="Rounded Rectangular Callout 8">
            <a:extLst>
              <a:ext uri="{FF2B5EF4-FFF2-40B4-BE49-F238E27FC236}">
                <a16:creationId xmlns:a16="http://schemas.microsoft.com/office/drawing/2014/main" id="{7FB2CCFB-B65E-4A8E-9EE2-5B82924AD68E}"/>
              </a:ext>
            </a:extLst>
          </p:cNvPr>
          <p:cNvSpPr/>
          <p:nvPr/>
        </p:nvSpPr>
        <p:spPr>
          <a:xfrm>
            <a:off x="6327754" y="1840228"/>
            <a:ext cx="1780494" cy="914400"/>
          </a:xfrm>
          <a:prstGeom prst="wedgeRoundRectCallout">
            <a:avLst>
              <a:gd name="adj1" fmla="val 12567"/>
              <a:gd name="adj2" fmla="val 117013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Degrees of Freedom</a:t>
            </a:r>
          </a:p>
        </p:txBody>
      </p:sp>
      <p:sp>
        <p:nvSpPr>
          <p:cNvPr id="18" name="Rounded Rectangular Callout 12">
            <a:extLst>
              <a:ext uri="{FF2B5EF4-FFF2-40B4-BE49-F238E27FC236}">
                <a16:creationId xmlns:a16="http://schemas.microsoft.com/office/drawing/2014/main" id="{89F67C22-E74A-4DE1-8EBF-7BDD41B21A1B}"/>
              </a:ext>
            </a:extLst>
          </p:cNvPr>
          <p:cNvSpPr/>
          <p:nvPr/>
        </p:nvSpPr>
        <p:spPr>
          <a:xfrm>
            <a:off x="8958234" y="1867304"/>
            <a:ext cx="2094079" cy="914400"/>
          </a:xfrm>
          <a:prstGeom prst="wedgeRoundRectCallout">
            <a:avLst>
              <a:gd name="adj1" fmla="val -20104"/>
              <a:gd name="adj2" fmla="val 110535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Mean Square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(SS/DF)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1BC59B03-4825-40D6-B737-F0CB2945E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Estimating lab precision; ANOVA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8B0CC7-5C51-4CA6-BEF4-41921FD084BC}"/>
              </a:ext>
            </a:extLst>
          </p:cNvPr>
          <p:cNvSpPr txBox="1"/>
          <p:nvPr/>
        </p:nvSpPr>
        <p:spPr>
          <a:xfrm>
            <a:off x="171450" y="6932215"/>
            <a:ext cx="11649075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Clr>
                <a:srgbClr val="FF0000"/>
              </a:buClr>
              <a:buSzPct val="110000"/>
              <a:buFont typeface="Wingdings" panose="05000000000000000000" pitchFamily="2" charset="2"/>
              <a:buChar char="v"/>
            </a:pPr>
            <a:r>
              <a:rPr lang="en-US" sz="2800" b="1" dirty="0"/>
              <a:t>Separating total variation to “</a:t>
            </a:r>
            <a:r>
              <a:rPr lang="en-US" sz="2800" b="1" dirty="0">
                <a:highlight>
                  <a:srgbClr val="FFFF00"/>
                </a:highlight>
              </a:rPr>
              <a:t>within-group</a:t>
            </a:r>
            <a:r>
              <a:rPr lang="en-US" sz="2800" b="1" dirty="0"/>
              <a:t>” and “</a:t>
            </a:r>
            <a:r>
              <a:rPr lang="en-US" sz="2800" b="1" dirty="0">
                <a:highlight>
                  <a:srgbClr val="FFFF00"/>
                </a:highlight>
              </a:rPr>
              <a:t>between-group</a:t>
            </a:r>
            <a:r>
              <a:rPr lang="en-US" sz="2800" b="1" dirty="0"/>
              <a:t>” components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909F737-737F-47AE-B271-8316E3E143F6}"/>
              </a:ext>
            </a:extLst>
          </p:cNvPr>
          <p:cNvSpPr txBox="1"/>
          <p:nvPr/>
        </p:nvSpPr>
        <p:spPr>
          <a:xfrm>
            <a:off x="2305050" y="7620845"/>
            <a:ext cx="7581900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marL="457200" indent="-457200" algn="ctr">
              <a:buClr>
                <a:srgbClr val="0055A6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within-run</a:t>
            </a:r>
            <a:r>
              <a:rPr lang="en-US" sz="3200" b="1" dirty="0"/>
              <a:t> &amp; </a:t>
            </a:r>
            <a:r>
              <a:rPr lang="en-US" sz="3200" b="1" dirty="0">
                <a:solidFill>
                  <a:srgbClr val="FF0000"/>
                </a:solidFill>
              </a:rPr>
              <a:t>between-run </a:t>
            </a:r>
            <a:r>
              <a:rPr lang="en-US" sz="3200" b="1" dirty="0"/>
              <a:t>precision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4085603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  <p:bldP spid="1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C7B1F70-7D62-47EC-9EDF-9DB45DBD63C8}"/>
              </a:ext>
            </a:extLst>
          </p:cNvPr>
          <p:cNvSpPr txBox="1">
            <a:spLocks/>
          </p:cNvSpPr>
          <p:nvPr/>
        </p:nvSpPr>
        <p:spPr>
          <a:xfrm>
            <a:off x="838200" y="7068265"/>
            <a:ext cx="10515600" cy="1510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70000"/>
              </a:lnSpc>
              <a:spcAft>
                <a:spcPts val="6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2600" b="1" dirty="0"/>
              <a:t>Separating total variation to “</a:t>
            </a:r>
            <a:r>
              <a:rPr lang="en-US" sz="2600" b="1" dirty="0">
                <a:highlight>
                  <a:srgbClr val="FFFF00"/>
                </a:highlight>
              </a:rPr>
              <a:t>within-group</a:t>
            </a:r>
            <a:r>
              <a:rPr lang="en-US" sz="2600" b="1" dirty="0"/>
              <a:t>” and “</a:t>
            </a:r>
            <a:r>
              <a:rPr lang="en-US" sz="2600" b="1" dirty="0">
                <a:highlight>
                  <a:srgbClr val="FFFF00"/>
                </a:highlight>
              </a:rPr>
              <a:t>between-group</a:t>
            </a:r>
            <a:r>
              <a:rPr lang="en-US" sz="2600" b="1" dirty="0"/>
              <a:t>” components</a:t>
            </a:r>
          </a:p>
          <a:p>
            <a:pPr marL="850900" indent="352425" algn="justLow">
              <a:spcAft>
                <a:spcPts val="1200"/>
              </a:spcAft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within-run</a:t>
            </a:r>
            <a:r>
              <a:rPr lang="en-US" b="1" dirty="0"/>
              <a:t> &amp; </a:t>
            </a:r>
            <a:r>
              <a:rPr lang="en-US" b="1" dirty="0">
                <a:solidFill>
                  <a:srgbClr val="FF0000"/>
                </a:solidFill>
              </a:rPr>
              <a:t>between-run</a:t>
            </a:r>
            <a:endParaRPr lang="fa-IR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C173A02-DDEF-4000-96C6-C0FB48EE6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911225"/>
            <a:ext cx="10515600" cy="854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b="1" dirty="0">
                <a:solidFill>
                  <a:srgbClr val="002060"/>
                </a:solidFill>
              </a:rPr>
              <a:t>Estimating lab precision; ANOVA</a:t>
            </a:r>
            <a:endParaRPr lang="en-US" sz="3600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1082DA3-AA38-48C9-AE6E-C0C1FE6460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32" t="17553" r="10365" b="18922"/>
          <a:stretch/>
        </p:blipFill>
        <p:spPr>
          <a:xfrm>
            <a:off x="1364462" y="213476"/>
            <a:ext cx="9463077" cy="29260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6D695570-0B6E-40D7-B795-55C56C1C5A75}"/>
              </a:ext>
            </a:extLst>
          </p:cNvPr>
          <p:cNvSpPr/>
          <p:nvPr/>
        </p:nvSpPr>
        <p:spPr>
          <a:xfrm>
            <a:off x="6374732" y="7172523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nRun - 1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44362256-1F69-48E0-AF3C-F4D89BF3EDAF}"/>
              </a:ext>
            </a:extLst>
          </p:cNvPr>
          <p:cNvSpPr/>
          <p:nvPr/>
        </p:nvSpPr>
        <p:spPr>
          <a:xfrm>
            <a:off x="6374732" y="7825565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 - nRun</a:t>
            </a: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5734589D-A16A-43FA-BF25-F3757056AF3B}"/>
              </a:ext>
            </a:extLst>
          </p:cNvPr>
          <p:cNvSpPr/>
          <p:nvPr/>
        </p:nvSpPr>
        <p:spPr>
          <a:xfrm>
            <a:off x="6374732" y="8446719"/>
            <a:ext cx="1732547" cy="51252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 - 1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AD6CAE5-C382-491F-9163-BFBCF1711D84}"/>
              </a:ext>
            </a:extLst>
          </p:cNvPr>
          <p:cNvSpPr/>
          <p:nvPr/>
        </p:nvSpPr>
        <p:spPr>
          <a:xfrm>
            <a:off x="1545070" y="7205597"/>
            <a:ext cx="2088294" cy="105938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ular Callout 6">
            <a:extLst>
              <a:ext uri="{FF2B5EF4-FFF2-40B4-BE49-F238E27FC236}">
                <a16:creationId xmlns:a16="http://schemas.microsoft.com/office/drawing/2014/main" id="{9D15913D-82D5-4AA6-90E4-A1B1A84B33D9}"/>
              </a:ext>
            </a:extLst>
          </p:cNvPr>
          <p:cNvSpPr/>
          <p:nvPr/>
        </p:nvSpPr>
        <p:spPr>
          <a:xfrm>
            <a:off x="1981200" y="-1573723"/>
            <a:ext cx="3496568" cy="914400"/>
          </a:xfrm>
          <a:prstGeom prst="wedgeRoundRectCallout">
            <a:avLst>
              <a:gd name="adj1" fmla="val 31359"/>
              <a:gd name="adj2" fmla="val 110691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Sum Square (of Deviations from Mean)</a:t>
            </a:r>
          </a:p>
        </p:txBody>
      </p:sp>
      <p:sp>
        <p:nvSpPr>
          <p:cNvPr id="17" name="Rounded Rectangular Callout 8">
            <a:extLst>
              <a:ext uri="{FF2B5EF4-FFF2-40B4-BE49-F238E27FC236}">
                <a16:creationId xmlns:a16="http://schemas.microsoft.com/office/drawing/2014/main" id="{7FB2CCFB-B65E-4A8E-9EE2-5B82924AD68E}"/>
              </a:ext>
            </a:extLst>
          </p:cNvPr>
          <p:cNvSpPr/>
          <p:nvPr/>
        </p:nvSpPr>
        <p:spPr>
          <a:xfrm>
            <a:off x="6327754" y="-1600799"/>
            <a:ext cx="1780494" cy="914400"/>
          </a:xfrm>
          <a:prstGeom prst="wedgeRoundRectCallout">
            <a:avLst>
              <a:gd name="adj1" fmla="val 12567"/>
              <a:gd name="adj2" fmla="val 117013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Degrees of Freedom</a:t>
            </a:r>
          </a:p>
        </p:txBody>
      </p:sp>
      <p:sp>
        <p:nvSpPr>
          <p:cNvPr id="18" name="Rounded Rectangular Callout 12">
            <a:extLst>
              <a:ext uri="{FF2B5EF4-FFF2-40B4-BE49-F238E27FC236}">
                <a16:creationId xmlns:a16="http://schemas.microsoft.com/office/drawing/2014/main" id="{89F67C22-E74A-4DE1-8EBF-7BDD41B21A1B}"/>
              </a:ext>
            </a:extLst>
          </p:cNvPr>
          <p:cNvSpPr/>
          <p:nvPr/>
        </p:nvSpPr>
        <p:spPr>
          <a:xfrm>
            <a:off x="8958234" y="-1573723"/>
            <a:ext cx="2094079" cy="914400"/>
          </a:xfrm>
          <a:prstGeom prst="wedgeRoundRectCallout">
            <a:avLst>
              <a:gd name="adj1" fmla="val -20104"/>
              <a:gd name="adj2" fmla="val 110535"/>
              <a:gd name="adj3" fmla="val 16667"/>
            </a:avLst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Mean Square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(SS/DF)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48E43E-4093-4935-AAC5-58BC21F6574E}"/>
              </a:ext>
            </a:extLst>
          </p:cNvPr>
          <p:cNvSpPr txBox="1"/>
          <p:nvPr/>
        </p:nvSpPr>
        <p:spPr>
          <a:xfrm>
            <a:off x="3326322" y="3692121"/>
            <a:ext cx="3272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dirty="0"/>
              <a:t>V</a:t>
            </a:r>
            <a:r>
              <a:rPr lang="en-US" sz="2800" baseline="-25000" dirty="0"/>
              <a:t>R</a:t>
            </a:r>
            <a:r>
              <a:rPr lang="en-US" sz="2800" dirty="0"/>
              <a:t> = MS2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2D57F9-2630-488C-88EB-EFC05C6118EA}"/>
              </a:ext>
            </a:extLst>
          </p:cNvPr>
          <p:cNvSpPr txBox="1"/>
          <p:nvPr/>
        </p:nvSpPr>
        <p:spPr>
          <a:xfrm>
            <a:off x="3326322" y="4593197"/>
            <a:ext cx="466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V</a:t>
            </a:r>
            <a:r>
              <a:rPr lang="en-US" sz="2800" b="1" baseline="-25000" dirty="0"/>
              <a:t>B</a:t>
            </a:r>
            <a:r>
              <a:rPr lang="en-US" sz="2800" b="1" dirty="0"/>
              <a:t> = (MS1 – MS2)/n</a:t>
            </a:r>
            <a:r>
              <a:rPr lang="en-US" sz="2800" b="1" baseline="-25000" dirty="0"/>
              <a:t>0</a:t>
            </a:r>
          </a:p>
        </p:txBody>
      </p:sp>
      <p:sp>
        <p:nvSpPr>
          <p:cNvPr id="20" name="Rounded Rectangular Callout 18">
            <a:extLst>
              <a:ext uri="{FF2B5EF4-FFF2-40B4-BE49-F238E27FC236}">
                <a16:creationId xmlns:a16="http://schemas.microsoft.com/office/drawing/2014/main" id="{EA78F1BC-2BB8-4F1F-A4B1-8894B86B6799}"/>
              </a:ext>
            </a:extLst>
          </p:cNvPr>
          <p:cNvSpPr/>
          <p:nvPr/>
        </p:nvSpPr>
        <p:spPr>
          <a:xfrm flipH="1">
            <a:off x="637152" y="3436704"/>
            <a:ext cx="2147620" cy="856813"/>
          </a:xfrm>
          <a:prstGeom prst="wedgeRoundRectCallout">
            <a:avLst>
              <a:gd name="adj1" fmla="val -76628"/>
              <a:gd name="adj2" fmla="val 1953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Repeatability</a:t>
            </a:r>
            <a:r>
              <a:rPr lang="en-US" sz="2400" dirty="0">
                <a:solidFill>
                  <a:schemeClr val="tx1"/>
                </a:solidFill>
              </a:rPr>
              <a:t> 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p:sp>
        <p:nvSpPr>
          <p:cNvPr id="21" name="Rounded Rectangular Callout 19">
            <a:extLst>
              <a:ext uri="{FF2B5EF4-FFF2-40B4-BE49-F238E27FC236}">
                <a16:creationId xmlns:a16="http://schemas.microsoft.com/office/drawing/2014/main" id="{31AC4C5E-6B40-408F-B94B-6E2A4BD4A07B}"/>
              </a:ext>
            </a:extLst>
          </p:cNvPr>
          <p:cNvSpPr/>
          <p:nvPr/>
        </p:nvSpPr>
        <p:spPr>
          <a:xfrm flipH="1">
            <a:off x="637152" y="4464617"/>
            <a:ext cx="2147620" cy="1023171"/>
          </a:xfrm>
          <a:prstGeom prst="wedgeRoundRectCallout">
            <a:avLst>
              <a:gd name="adj1" fmla="val -75134"/>
              <a:gd name="adj2" fmla="val -907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“Pure” </a:t>
            </a:r>
            <a:r>
              <a:rPr lang="en-US" sz="2400" b="1" dirty="0">
                <a:solidFill>
                  <a:schemeClr val="tx1"/>
                </a:solidFill>
              </a:rPr>
              <a:t>between-run </a:t>
            </a:r>
            <a:r>
              <a:rPr lang="en-US" sz="2400" dirty="0">
                <a:solidFill>
                  <a:schemeClr val="tx1"/>
                </a:solidFill>
              </a:rPr>
              <a:t>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0F7C020-D9E0-4313-913F-48DAA03E5860}"/>
              </a:ext>
            </a:extLst>
          </p:cNvPr>
          <p:cNvSpPr txBox="1"/>
          <p:nvPr/>
        </p:nvSpPr>
        <p:spPr>
          <a:xfrm>
            <a:off x="3326322" y="5494273"/>
            <a:ext cx="263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dirty="0"/>
              <a:t>V</a:t>
            </a:r>
            <a:r>
              <a:rPr lang="en-US" sz="2800" baseline="-25000" dirty="0"/>
              <a:t>WL</a:t>
            </a:r>
            <a:r>
              <a:rPr lang="en-US" sz="2800" dirty="0"/>
              <a:t> = V</a:t>
            </a:r>
            <a:r>
              <a:rPr lang="en-US" sz="2800" baseline="-25000" dirty="0"/>
              <a:t>W</a:t>
            </a:r>
            <a:r>
              <a:rPr lang="en-US" sz="2800" dirty="0"/>
              <a:t> + V</a:t>
            </a:r>
            <a:r>
              <a:rPr lang="en-US" sz="2800" baseline="-25000" dirty="0"/>
              <a:t>B</a:t>
            </a:r>
            <a:r>
              <a:rPr lang="en-US" sz="2800" dirty="0"/>
              <a:t> </a:t>
            </a:r>
          </a:p>
        </p:txBody>
      </p:sp>
      <p:sp>
        <p:nvSpPr>
          <p:cNvPr id="23" name="Rounded Rectangular Callout 23">
            <a:extLst>
              <a:ext uri="{FF2B5EF4-FFF2-40B4-BE49-F238E27FC236}">
                <a16:creationId xmlns:a16="http://schemas.microsoft.com/office/drawing/2014/main" id="{2FC4A581-8172-46E1-83E8-FF2892A35AAE}"/>
              </a:ext>
            </a:extLst>
          </p:cNvPr>
          <p:cNvSpPr/>
          <p:nvPr/>
        </p:nvSpPr>
        <p:spPr>
          <a:xfrm flipH="1">
            <a:off x="637152" y="5658887"/>
            <a:ext cx="2147620" cy="856813"/>
          </a:xfrm>
          <a:prstGeom prst="wedgeRoundRectCallout">
            <a:avLst>
              <a:gd name="adj1" fmla="val -75881"/>
              <a:gd name="adj2" fmla="val -3476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Within-lab </a:t>
            </a:r>
            <a:r>
              <a:rPr lang="en-US" sz="2400" dirty="0">
                <a:solidFill>
                  <a:schemeClr val="tx1"/>
                </a:solidFill>
              </a:rPr>
              <a:t>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6BB6ACA-51F1-42E9-B2D6-8DACE61C1583}"/>
              </a:ext>
            </a:extLst>
          </p:cNvPr>
          <p:cNvSpPr/>
          <p:nvPr/>
        </p:nvSpPr>
        <p:spPr>
          <a:xfrm rot="5400000">
            <a:off x="2644580" y="4323987"/>
            <a:ext cx="1828109" cy="502728"/>
          </a:xfrm>
          <a:prstGeom prst="homePlat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501380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0" grpId="0" animBg="1"/>
      <p:bldP spid="21" grpId="0" animBg="1"/>
      <p:bldP spid="22" grpId="0"/>
      <p:bldP spid="23" grpId="0" animBg="1"/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1082DA3-AA38-48C9-AE6E-C0C1FE6460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32" t="17553" r="10365" b="18922"/>
          <a:stretch/>
        </p:blipFill>
        <p:spPr>
          <a:xfrm>
            <a:off x="1364462" y="213476"/>
            <a:ext cx="9463077" cy="29260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748E43E-4093-4935-AAC5-58BC21F6574E}"/>
              </a:ext>
            </a:extLst>
          </p:cNvPr>
          <p:cNvSpPr txBox="1"/>
          <p:nvPr/>
        </p:nvSpPr>
        <p:spPr>
          <a:xfrm>
            <a:off x="390621" y="3688388"/>
            <a:ext cx="3272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</a:t>
            </a:r>
            <a:r>
              <a:rPr lang="en-US" sz="2800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</a:t>
            </a:r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= MS2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2D57F9-2630-488C-88EB-EFC05C6118EA}"/>
              </a:ext>
            </a:extLst>
          </p:cNvPr>
          <p:cNvSpPr txBox="1"/>
          <p:nvPr/>
        </p:nvSpPr>
        <p:spPr>
          <a:xfrm>
            <a:off x="390621" y="4591330"/>
            <a:ext cx="466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</a:t>
            </a:r>
            <a:r>
              <a:rPr lang="en-US" sz="2800" b="1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</a:t>
            </a:r>
            <a:r>
              <a:rPr lang="en-US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= (MS1 – MS2)/n</a:t>
            </a:r>
            <a:r>
              <a:rPr lang="en-US" sz="2800" b="1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</a:t>
            </a:r>
          </a:p>
        </p:txBody>
      </p:sp>
      <p:sp>
        <p:nvSpPr>
          <p:cNvPr id="20" name="Rounded Rectangular Callout 18">
            <a:extLst>
              <a:ext uri="{FF2B5EF4-FFF2-40B4-BE49-F238E27FC236}">
                <a16:creationId xmlns:a16="http://schemas.microsoft.com/office/drawing/2014/main" id="{EA78F1BC-2BB8-4F1F-A4B1-8894B86B6799}"/>
              </a:ext>
            </a:extLst>
          </p:cNvPr>
          <p:cNvSpPr/>
          <p:nvPr/>
        </p:nvSpPr>
        <p:spPr>
          <a:xfrm flipH="1">
            <a:off x="-4176480" y="2693754"/>
            <a:ext cx="2147620" cy="856813"/>
          </a:xfrm>
          <a:prstGeom prst="wedgeRoundRectCallout">
            <a:avLst>
              <a:gd name="adj1" fmla="val -76628"/>
              <a:gd name="adj2" fmla="val 1953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Repeatability</a:t>
            </a:r>
            <a:r>
              <a:rPr lang="en-US" sz="2400" dirty="0">
                <a:solidFill>
                  <a:schemeClr val="tx1"/>
                </a:solidFill>
              </a:rPr>
              <a:t> 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p:sp>
        <p:nvSpPr>
          <p:cNvPr id="21" name="Rounded Rectangular Callout 19">
            <a:extLst>
              <a:ext uri="{FF2B5EF4-FFF2-40B4-BE49-F238E27FC236}">
                <a16:creationId xmlns:a16="http://schemas.microsoft.com/office/drawing/2014/main" id="{31AC4C5E-6B40-408F-B94B-6E2A4BD4A07B}"/>
              </a:ext>
            </a:extLst>
          </p:cNvPr>
          <p:cNvSpPr/>
          <p:nvPr/>
        </p:nvSpPr>
        <p:spPr>
          <a:xfrm flipH="1">
            <a:off x="-4100280" y="4464617"/>
            <a:ext cx="2147620" cy="1023171"/>
          </a:xfrm>
          <a:prstGeom prst="wedgeRoundRectCallout">
            <a:avLst>
              <a:gd name="adj1" fmla="val -75134"/>
              <a:gd name="adj2" fmla="val -907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“Pure” </a:t>
            </a:r>
            <a:r>
              <a:rPr lang="en-US" sz="2400" b="1" dirty="0">
                <a:solidFill>
                  <a:schemeClr val="tx1"/>
                </a:solidFill>
              </a:rPr>
              <a:t>between-run </a:t>
            </a:r>
            <a:r>
              <a:rPr lang="en-US" sz="2400" dirty="0">
                <a:solidFill>
                  <a:schemeClr val="tx1"/>
                </a:solidFill>
              </a:rPr>
              <a:t>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0F7C020-D9E0-4313-913F-48DAA03E5860}"/>
              </a:ext>
            </a:extLst>
          </p:cNvPr>
          <p:cNvSpPr txBox="1"/>
          <p:nvPr/>
        </p:nvSpPr>
        <p:spPr>
          <a:xfrm>
            <a:off x="390621" y="5492406"/>
            <a:ext cx="263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</a:t>
            </a:r>
            <a:r>
              <a:rPr lang="en-US" sz="2800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WL</a:t>
            </a:r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= V</a:t>
            </a:r>
            <a:r>
              <a:rPr lang="en-US" sz="2800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</a:t>
            </a:r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+ V</a:t>
            </a:r>
            <a:r>
              <a:rPr lang="en-US" sz="2800" baseline="-25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</a:t>
            </a:r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</p:txBody>
      </p:sp>
      <p:sp>
        <p:nvSpPr>
          <p:cNvPr id="23" name="Rounded Rectangular Callout 23">
            <a:extLst>
              <a:ext uri="{FF2B5EF4-FFF2-40B4-BE49-F238E27FC236}">
                <a16:creationId xmlns:a16="http://schemas.microsoft.com/office/drawing/2014/main" id="{2FC4A581-8172-46E1-83E8-FF2892A35AAE}"/>
              </a:ext>
            </a:extLst>
          </p:cNvPr>
          <p:cNvSpPr/>
          <p:nvPr/>
        </p:nvSpPr>
        <p:spPr>
          <a:xfrm flipH="1">
            <a:off x="-4062180" y="6211337"/>
            <a:ext cx="2147620" cy="856813"/>
          </a:xfrm>
          <a:prstGeom prst="wedgeRoundRectCallout">
            <a:avLst>
              <a:gd name="adj1" fmla="val -75881"/>
              <a:gd name="adj2" fmla="val -3476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Within-lab </a:t>
            </a:r>
            <a:r>
              <a:rPr lang="en-US" sz="2400" dirty="0">
                <a:solidFill>
                  <a:schemeClr val="tx1"/>
                </a:solidFill>
              </a:rPr>
              <a:t>variance</a:t>
            </a:r>
            <a:endParaRPr lang="en-US" sz="2400" b="1" baseline="-25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9014B9C-A6C1-46BE-BB0E-38032FEABA46}"/>
                  </a:ext>
                </a:extLst>
              </p:cNvPr>
              <p:cNvSpPr txBox="1"/>
              <p:nvPr/>
            </p:nvSpPr>
            <p:spPr>
              <a:xfrm>
                <a:off x="4373884" y="3688388"/>
                <a:ext cx="3272590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3200" b="1"/>
                </a:lvl1pPr>
              </a:lstStyle>
              <a:p>
                <a:r>
                  <a:rPr lang="en-US" sz="2800" dirty="0">
                    <a:solidFill>
                      <a:srgbClr val="FF0000"/>
                    </a:solidFill>
                  </a:rPr>
                  <a:t>S</a:t>
                </a:r>
                <a:r>
                  <a:rPr lang="en-US" sz="2800" baseline="-25000" dirty="0">
                    <a:solidFill>
                      <a:srgbClr val="FF0000"/>
                    </a:solidFill>
                  </a:rPr>
                  <a:t>R</a:t>
                </a:r>
                <a:r>
                  <a:rPr lang="en-US" sz="28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sz="280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0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28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𝑹</m:t>
                            </m:r>
                          </m:sub>
                        </m:sSub>
                      </m:e>
                    </m:rad>
                  </m:oMath>
                </a14:m>
                <a:endParaRPr lang="en-US" sz="2800" baseline="-250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A9014B9C-A6C1-46BE-BB0E-38032FEABA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884" y="3688388"/>
                <a:ext cx="3272590" cy="614142"/>
              </a:xfrm>
              <a:prstGeom prst="rect">
                <a:avLst/>
              </a:prstGeom>
              <a:blipFill>
                <a:blip r:embed="rId3"/>
                <a:stretch>
                  <a:fillRect l="-3918" b="-23762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4C6747AC-4CD8-4748-937C-54F0332FA3FC}"/>
                  </a:ext>
                </a:extLst>
              </p:cNvPr>
              <p:cNvSpPr txBox="1"/>
              <p:nvPr/>
            </p:nvSpPr>
            <p:spPr>
              <a:xfrm>
                <a:off x="4373884" y="4588861"/>
                <a:ext cx="4668253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solidFill>
                      <a:srgbClr val="FF0000"/>
                    </a:solidFill>
                  </a:rPr>
                  <a:t>S</a:t>
                </a:r>
                <a:r>
                  <a:rPr lang="en-US" sz="2800" b="1" baseline="-25000" dirty="0">
                    <a:solidFill>
                      <a:srgbClr val="FF0000"/>
                    </a:solidFill>
                  </a:rPr>
                  <a:t>B</a:t>
                </a:r>
                <a:r>
                  <a:rPr lang="en-US" sz="2800" b="1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sz="28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8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e>
                    </m:rad>
                  </m:oMath>
                </a14:m>
                <a:endParaRPr lang="en-US" sz="2800" b="1" baseline="-25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4C6747AC-4CD8-4748-937C-54F0332FA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884" y="4588861"/>
                <a:ext cx="4668253" cy="614142"/>
              </a:xfrm>
              <a:prstGeom prst="rect">
                <a:avLst/>
              </a:prstGeom>
              <a:blipFill>
                <a:blip r:embed="rId4"/>
                <a:stretch>
                  <a:fillRect l="-2745" b="-23762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CA8C82F-46E5-44C9-AA16-E26DA2B6CE88}"/>
                  </a:ext>
                </a:extLst>
              </p:cNvPr>
              <p:cNvSpPr txBox="1"/>
              <p:nvPr/>
            </p:nvSpPr>
            <p:spPr>
              <a:xfrm>
                <a:off x="4373884" y="5435848"/>
                <a:ext cx="2636808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3200" b="1"/>
                </a:lvl1pPr>
              </a:lstStyle>
              <a:p>
                <a:r>
                  <a:rPr lang="en-US" sz="2800" dirty="0">
                    <a:solidFill>
                      <a:srgbClr val="FF0000"/>
                    </a:solidFill>
                  </a:rPr>
                  <a:t>S</a:t>
                </a:r>
                <a:r>
                  <a:rPr lang="en-US" sz="2800" baseline="-25000" dirty="0">
                    <a:solidFill>
                      <a:srgbClr val="FF0000"/>
                    </a:solidFill>
                  </a:rPr>
                  <a:t>WL</a:t>
                </a:r>
                <a:r>
                  <a:rPr lang="en-US" sz="28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sz="28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8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𝑾</m:t>
                            </m:r>
                            <m:r>
                              <a:rPr lang="en-US" sz="28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𝑳</m:t>
                            </m:r>
                          </m:sub>
                        </m:sSub>
                      </m:e>
                    </m:ra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CA8C82F-46E5-44C9-AA16-E26DA2B6CE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884" y="5435848"/>
                <a:ext cx="2636808" cy="614142"/>
              </a:xfrm>
              <a:prstGeom prst="rect">
                <a:avLst/>
              </a:prstGeom>
              <a:blipFill>
                <a:blip r:embed="rId5"/>
                <a:stretch>
                  <a:fillRect l="-4861" b="-25000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5B79270-758D-4B87-81E7-DCF2BC135E74}"/>
                  </a:ext>
                </a:extLst>
              </p:cNvPr>
              <p:cNvSpPr txBox="1"/>
              <p:nvPr/>
            </p:nvSpPr>
            <p:spPr>
              <a:xfrm>
                <a:off x="7264629" y="3670402"/>
                <a:ext cx="3522928" cy="559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3200" b="1"/>
                </a:lvl1pPr>
              </a:lstStyle>
              <a:p>
                <a:r>
                  <a:rPr lang="en-US" sz="2800" dirty="0">
                    <a:solidFill>
                      <a:srgbClr val="FF0000"/>
                    </a:solidFill>
                  </a:rPr>
                  <a:t>%CV</a:t>
                </a:r>
                <a:r>
                  <a:rPr lang="en-US" sz="2800" baseline="-25000" dirty="0">
                    <a:solidFill>
                      <a:srgbClr val="FF0000"/>
                    </a:solidFill>
                  </a:rPr>
                  <a:t>R</a:t>
                </a:r>
                <a:r>
                  <a:rPr lang="en-US" sz="2800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dirty="0"/>
                  <a:t>= (S</a:t>
                </a:r>
                <a:r>
                  <a:rPr lang="en-US" sz="2800" baseline="-25000" dirty="0"/>
                  <a:t>R </a:t>
                </a:r>
                <a:r>
                  <a:rPr lang="en-US" sz="2800" dirty="0"/>
                  <a:t>/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 ∗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𝟏𝟎𝟎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5B79270-758D-4B87-81E7-DCF2BC135E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4629" y="3670402"/>
                <a:ext cx="3522928" cy="559192"/>
              </a:xfrm>
              <a:prstGeom prst="rect">
                <a:avLst/>
              </a:prstGeom>
              <a:blipFill>
                <a:blip r:embed="rId6"/>
                <a:stretch>
                  <a:fillRect l="-3633" t="-3261" b="-3043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A06B9A3-254D-4413-A570-FEC70C7A89DA}"/>
                  </a:ext>
                </a:extLst>
              </p:cNvPr>
              <p:cNvSpPr txBox="1"/>
              <p:nvPr/>
            </p:nvSpPr>
            <p:spPr>
              <a:xfrm>
                <a:off x="7264629" y="5417862"/>
                <a:ext cx="3888191" cy="559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3200" b="1"/>
                </a:lvl1pPr>
              </a:lstStyle>
              <a:p>
                <a:r>
                  <a:rPr lang="en-US" sz="2800" dirty="0">
                    <a:solidFill>
                      <a:srgbClr val="FF0000"/>
                    </a:solidFill>
                  </a:rPr>
                  <a:t>%CV</a:t>
                </a:r>
                <a:r>
                  <a:rPr lang="en-US" sz="2800" baseline="-25000" dirty="0">
                    <a:solidFill>
                      <a:srgbClr val="FF0000"/>
                    </a:solidFill>
                  </a:rPr>
                  <a:t>WL</a:t>
                </a:r>
                <a:r>
                  <a:rPr lang="en-US" sz="2800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dirty="0"/>
                  <a:t>= (S</a:t>
                </a:r>
                <a:r>
                  <a:rPr lang="en-US" sz="2800" baseline="-25000" dirty="0"/>
                  <a:t>WL </a:t>
                </a:r>
                <a:r>
                  <a:rPr lang="en-US" sz="2800" dirty="0"/>
                  <a:t>/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sz="2800" i="1">
                        <a:latin typeface="Cambria Math" panose="02040503050406030204" pitchFamily="18" charset="0"/>
                      </a:rPr>
                      <m:t>) ∗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𝟏𝟎𝟎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A06B9A3-254D-4413-A570-FEC70C7A89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4629" y="5417862"/>
                <a:ext cx="3888191" cy="559192"/>
              </a:xfrm>
              <a:prstGeom prst="rect">
                <a:avLst/>
              </a:prstGeom>
              <a:blipFill>
                <a:blip r:embed="rId7"/>
                <a:stretch>
                  <a:fillRect l="-3292" t="-4396" b="-3186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A46EC22-B155-4AC9-8753-3B769F1067A6}"/>
                  </a:ext>
                </a:extLst>
              </p:cNvPr>
              <p:cNvSpPr txBox="1"/>
              <p:nvPr/>
            </p:nvSpPr>
            <p:spPr>
              <a:xfrm>
                <a:off x="7264629" y="4570875"/>
                <a:ext cx="3522928" cy="559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>
                  <a:defRPr sz="3200" b="1"/>
                </a:lvl1pPr>
              </a:lstStyle>
              <a:p>
                <a:r>
                  <a:rPr lang="en-US" sz="2800" dirty="0">
                    <a:solidFill>
                      <a:srgbClr val="FF0000"/>
                    </a:solidFill>
                  </a:rPr>
                  <a:t>%CV</a:t>
                </a:r>
                <a:r>
                  <a:rPr lang="en-US" sz="2800" baseline="-25000" dirty="0">
                    <a:solidFill>
                      <a:srgbClr val="FF0000"/>
                    </a:solidFill>
                  </a:rPr>
                  <a:t>B</a:t>
                </a:r>
                <a:r>
                  <a:rPr lang="en-US" sz="2800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dirty="0"/>
                  <a:t>= (S</a:t>
                </a:r>
                <a:r>
                  <a:rPr lang="en-US" sz="2800" baseline="-25000" dirty="0"/>
                  <a:t>B </a:t>
                </a:r>
                <a:r>
                  <a:rPr lang="en-US" sz="2800" dirty="0"/>
                  <a:t>/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) ∗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𝟏𝟎𝟎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A46EC22-B155-4AC9-8753-3B769F1067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4629" y="4570875"/>
                <a:ext cx="3522928" cy="559192"/>
              </a:xfrm>
              <a:prstGeom prst="rect">
                <a:avLst/>
              </a:prstGeom>
              <a:blipFill>
                <a:blip r:embed="rId8"/>
                <a:stretch>
                  <a:fillRect l="-3633" t="-4348" b="-3043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9DD4910-169C-4EF8-95F0-47C1B53FA368}"/>
              </a:ext>
            </a:extLst>
          </p:cNvPr>
          <p:cNvSpPr txBox="1"/>
          <p:nvPr/>
        </p:nvSpPr>
        <p:spPr>
          <a:xfrm>
            <a:off x="3652343" y="3247068"/>
            <a:ext cx="8539657" cy="4105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28600" indent="-228600" algn="ctr">
              <a:lnSpc>
                <a:spcPct val="70000"/>
              </a:lnSpc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Having components help specify 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00"/>
                </a:highlight>
              </a:rPr>
              <a:t>sources of variation </a:t>
            </a:r>
            <a:endParaRPr lang="fa-IR" sz="2800" b="1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30" name="Arrow: Pentagon 29">
            <a:extLst>
              <a:ext uri="{FF2B5EF4-FFF2-40B4-BE49-F238E27FC236}">
                <a16:creationId xmlns:a16="http://schemas.microsoft.com/office/drawing/2014/main" id="{804F0D28-0EED-48C5-BCDB-BDDFEFF8E582}"/>
              </a:ext>
            </a:extLst>
          </p:cNvPr>
          <p:cNvSpPr/>
          <p:nvPr/>
        </p:nvSpPr>
        <p:spPr>
          <a:xfrm rot="5400000">
            <a:off x="-2079822" y="4323988"/>
            <a:ext cx="1828109" cy="502728"/>
          </a:xfrm>
          <a:prstGeom prst="homePlat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2C35B6-3C55-44AB-985A-525521DE8E2E}"/>
              </a:ext>
            </a:extLst>
          </p:cNvPr>
          <p:cNvSpPr/>
          <p:nvPr/>
        </p:nvSpPr>
        <p:spPr>
          <a:xfrm>
            <a:off x="4257006" y="3701732"/>
            <a:ext cx="6778936" cy="645142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324D800-D79B-4173-BDFA-F4D6F798D43A}"/>
              </a:ext>
            </a:extLst>
          </p:cNvPr>
          <p:cNvSpPr/>
          <p:nvPr/>
        </p:nvSpPr>
        <p:spPr>
          <a:xfrm>
            <a:off x="4257006" y="4568790"/>
            <a:ext cx="6778936" cy="645142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048728A-C9A0-40A6-B923-247287BBED07}"/>
              </a:ext>
            </a:extLst>
          </p:cNvPr>
          <p:cNvSpPr/>
          <p:nvPr/>
        </p:nvSpPr>
        <p:spPr>
          <a:xfrm>
            <a:off x="4257006" y="5435848"/>
            <a:ext cx="6778936" cy="645142"/>
          </a:xfrm>
          <a:prstGeom prst="rect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748504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4" grpId="0"/>
      <p:bldP spid="5" grpId="0" animBg="1"/>
      <p:bldP spid="18" grpId="0" animBg="1"/>
      <p:bldP spid="3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880" t="1745" r="3686" b="5855"/>
          <a:stretch/>
        </p:blipFill>
        <p:spPr>
          <a:xfrm>
            <a:off x="128338" y="371907"/>
            <a:ext cx="5486399" cy="2541205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B5FC7F6F-AF47-46A8-8855-CAB41C94AC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6248397"/>
              </p:ext>
            </p:extLst>
          </p:nvPr>
        </p:nvGraphicFramePr>
        <p:xfrm>
          <a:off x="926962" y="7118184"/>
          <a:ext cx="10273231" cy="2914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CB8EF1C-2DED-453E-B850-942133463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482161"/>
              </p:ext>
            </p:extLst>
          </p:nvPr>
        </p:nvGraphicFramePr>
        <p:xfrm>
          <a:off x="12344394" y="371907"/>
          <a:ext cx="5637064" cy="25412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93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4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61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61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61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8625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SUMMARY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52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Groups</a:t>
                      </a:r>
                      <a:endParaRPr lang="en-US" sz="1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Count</a:t>
                      </a:r>
                      <a:endParaRPr lang="en-US" sz="1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Sum</a:t>
                      </a:r>
                      <a:endParaRPr lang="en-US" sz="1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Average</a:t>
                      </a:r>
                      <a:endParaRPr lang="en-US" sz="1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Variance</a:t>
                      </a:r>
                      <a:endParaRPr lang="en-US" sz="18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1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Run 1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695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139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1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Run 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704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140.8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6.2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1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Run 3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691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138.2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5.2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1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Run 4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5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714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142.8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1.7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6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Run 5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699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139.8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1.7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" name="Oval 18">
            <a:extLst>
              <a:ext uri="{FF2B5EF4-FFF2-40B4-BE49-F238E27FC236}">
                <a16:creationId xmlns:a16="http://schemas.microsoft.com/office/drawing/2014/main" id="{7B8D72B1-0944-4B3E-8C9C-71AFA67D3554}"/>
              </a:ext>
            </a:extLst>
          </p:cNvPr>
          <p:cNvSpPr/>
          <p:nvPr/>
        </p:nvSpPr>
        <p:spPr>
          <a:xfrm rot="16200000">
            <a:off x="17330208" y="1402238"/>
            <a:ext cx="333021" cy="610925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977D006-84C9-459B-90AB-2D5B1AA51417}"/>
              </a:ext>
            </a:extLst>
          </p:cNvPr>
          <p:cNvSpPr/>
          <p:nvPr/>
        </p:nvSpPr>
        <p:spPr>
          <a:xfrm rot="16200000">
            <a:off x="17307010" y="1038327"/>
            <a:ext cx="315244" cy="61092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2518D3E-4007-48B8-B0FD-031FBF2C97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772875"/>
              </p:ext>
            </p:extLst>
          </p:nvPr>
        </p:nvGraphicFramePr>
        <p:xfrm>
          <a:off x="6486728" y="270653"/>
          <a:ext cx="5454315" cy="264245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423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9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6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031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ANOVA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458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Source of Variation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SS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DF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MS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6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u="none" strike="noStrike" dirty="0">
                          <a:effectLst/>
                        </a:rPr>
                        <a:t>Between Run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63.44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15.86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6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u="none" strike="noStrike" dirty="0">
                          <a:effectLst/>
                        </a:rPr>
                        <a:t>Within Run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63.20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20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3.16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35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u="none" strike="noStrike" dirty="0">
                          <a:effectLst/>
                        </a:rPr>
                        <a:t>Total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126.64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>
                          <a:effectLst/>
                        </a:rPr>
                        <a:t>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" name="Right Arrow 6">
            <a:extLst>
              <a:ext uri="{FF2B5EF4-FFF2-40B4-BE49-F238E27FC236}">
                <a16:creationId xmlns:a16="http://schemas.microsoft.com/office/drawing/2014/main" id="{B4CA118A-E704-4074-9815-4D6F9C605D50}"/>
              </a:ext>
            </a:extLst>
          </p:cNvPr>
          <p:cNvSpPr/>
          <p:nvPr/>
        </p:nvSpPr>
        <p:spPr>
          <a:xfrm>
            <a:off x="5743073" y="1125801"/>
            <a:ext cx="657727" cy="1033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6E87EBD-33BF-4E0D-A19F-095709E46795}"/>
              </a:ext>
            </a:extLst>
          </p:cNvPr>
          <p:cNvSpPr txBox="1"/>
          <p:nvPr/>
        </p:nvSpPr>
        <p:spPr>
          <a:xfrm>
            <a:off x="166541" y="3553640"/>
            <a:ext cx="3272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2060"/>
                </a:solidFill>
              </a:rPr>
              <a:t>V</a:t>
            </a:r>
            <a:r>
              <a:rPr lang="en-US" baseline="-25000" dirty="0">
                <a:solidFill>
                  <a:srgbClr val="002060"/>
                </a:solidFill>
              </a:rPr>
              <a:t>R</a:t>
            </a:r>
            <a:r>
              <a:rPr lang="en-US" dirty="0">
                <a:solidFill>
                  <a:srgbClr val="002060"/>
                </a:solidFill>
              </a:rPr>
              <a:t> = 3.16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0EC7560-9259-43B1-869B-758B5DD32D4A}"/>
              </a:ext>
            </a:extLst>
          </p:cNvPr>
          <p:cNvSpPr txBox="1"/>
          <p:nvPr/>
        </p:nvSpPr>
        <p:spPr>
          <a:xfrm>
            <a:off x="5508175" y="3553640"/>
            <a:ext cx="3272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70C0"/>
                </a:solidFill>
              </a:rPr>
              <a:t>S</a:t>
            </a:r>
            <a:r>
              <a:rPr lang="en-US" baseline="-25000" dirty="0">
                <a:solidFill>
                  <a:srgbClr val="0070C0"/>
                </a:solidFill>
              </a:rPr>
              <a:t>R</a:t>
            </a:r>
            <a:r>
              <a:rPr lang="en-US" dirty="0">
                <a:solidFill>
                  <a:srgbClr val="0070C0"/>
                </a:solidFill>
              </a:rPr>
              <a:t> = 1.78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649DB35-39B2-489B-81A2-40CC88FE6886}"/>
              </a:ext>
            </a:extLst>
          </p:cNvPr>
          <p:cNvSpPr txBox="1"/>
          <p:nvPr/>
        </p:nvSpPr>
        <p:spPr>
          <a:xfrm>
            <a:off x="166541" y="4287337"/>
            <a:ext cx="49939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</a:rPr>
              <a:t>V</a:t>
            </a:r>
            <a:r>
              <a:rPr lang="en-US" sz="3200" b="1" baseline="-25000" dirty="0">
                <a:solidFill>
                  <a:srgbClr val="002060"/>
                </a:solidFill>
              </a:rPr>
              <a:t>B</a:t>
            </a:r>
            <a:r>
              <a:rPr lang="en-US" sz="3200" b="1" dirty="0">
                <a:solidFill>
                  <a:srgbClr val="002060"/>
                </a:solidFill>
              </a:rPr>
              <a:t> = (15.86 – 3.16)/5 = 2.54</a:t>
            </a:r>
            <a:endParaRPr lang="en-US" sz="3200" b="1" baseline="-25000" dirty="0">
              <a:solidFill>
                <a:srgbClr val="00206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3D182AA-DFBB-4996-96F0-7D6EE11660B7}"/>
              </a:ext>
            </a:extLst>
          </p:cNvPr>
          <p:cNvSpPr txBox="1"/>
          <p:nvPr/>
        </p:nvSpPr>
        <p:spPr>
          <a:xfrm>
            <a:off x="5521426" y="4287337"/>
            <a:ext cx="4668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S</a:t>
            </a:r>
            <a:r>
              <a:rPr lang="en-US" sz="3200" b="1" baseline="-25000" dirty="0">
                <a:solidFill>
                  <a:srgbClr val="0070C0"/>
                </a:solidFill>
              </a:rPr>
              <a:t>B</a:t>
            </a:r>
            <a:r>
              <a:rPr lang="en-US" sz="3200" b="1" dirty="0">
                <a:solidFill>
                  <a:srgbClr val="0070C0"/>
                </a:solidFill>
              </a:rPr>
              <a:t> = 1.59</a:t>
            </a:r>
            <a:endParaRPr lang="en-US" sz="3200" b="1" baseline="-25000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F83CB8-7937-4652-AACB-3BBB79986BD7}"/>
              </a:ext>
            </a:extLst>
          </p:cNvPr>
          <p:cNvSpPr txBox="1"/>
          <p:nvPr/>
        </p:nvSpPr>
        <p:spPr>
          <a:xfrm>
            <a:off x="166541" y="5021034"/>
            <a:ext cx="472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2060"/>
                </a:solidFill>
              </a:rPr>
              <a:t>V</a:t>
            </a:r>
            <a:r>
              <a:rPr lang="en-US" baseline="-25000" dirty="0">
                <a:solidFill>
                  <a:srgbClr val="002060"/>
                </a:solidFill>
              </a:rPr>
              <a:t>WL</a:t>
            </a:r>
            <a:r>
              <a:rPr lang="en-US" dirty="0">
                <a:solidFill>
                  <a:srgbClr val="002060"/>
                </a:solidFill>
              </a:rPr>
              <a:t> = 3.16 + 2.54  = 5.70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2DD376A-E2E7-4DFD-BCD2-C321F7BCBF71}"/>
              </a:ext>
            </a:extLst>
          </p:cNvPr>
          <p:cNvSpPr txBox="1"/>
          <p:nvPr/>
        </p:nvSpPr>
        <p:spPr>
          <a:xfrm>
            <a:off x="5454146" y="5021034"/>
            <a:ext cx="263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70C0"/>
                </a:solidFill>
              </a:rPr>
              <a:t>S</a:t>
            </a:r>
            <a:r>
              <a:rPr lang="en-US" baseline="-25000" dirty="0">
                <a:solidFill>
                  <a:srgbClr val="0070C0"/>
                </a:solidFill>
              </a:rPr>
              <a:t>WL</a:t>
            </a:r>
            <a:r>
              <a:rPr lang="en-US" dirty="0">
                <a:solidFill>
                  <a:srgbClr val="0070C0"/>
                </a:solidFill>
              </a:rPr>
              <a:t> = 2.39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B46B796-7582-439A-8670-956E24265C38}"/>
              </a:ext>
            </a:extLst>
          </p:cNvPr>
          <p:cNvSpPr txBox="1"/>
          <p:nvPr/>
        </p:nvSpPr>
        <p:spPr>
          <a:xfrm>
            <a:off x="9558820" y="3561662"/>
            <a:ext cx="3272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2060"/>
                </a:solidFill>
              </a:rPr>
              <a:t>CV</a:t>
            </a:r>
            <a:r>
              <a:rPr lang="en-US" baseline="-25000" dirty="0">
                <a:solidFill>
                  <a:srgbClr val="002060"/>
                </a:solidFill>
              </a:rPr>
              <a:t>R</a:t>
            </a:r>
            <a:r>
              <a:rPr lang="en-US" dirty="0">
                <a:solidFill>
                  <a:srgbClr val="002060"/>
                </a:solidFill>
              </a:rPr>
              <a:t> = 1.27%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3129294-3BC2-4C64-B973-84C0DD46AB9A}"/>
              </a:ext>
            </a:extLst>
          </p:cNvPr>
          <p:cNvSpPr txBox="1"/>
          <p:nvPr/>
        </p:nvSpPr>
        <p:spPr>
          <a:xfrm>
            <a:off x="9572071" y="4295359"/>
            <a:ext cx="4668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</a:rPr>
              <a:t>CV</a:t>
            </a:r>
            <a:r>
              <a:rPr lang="en-US" sz="3200" b="1" baseline="-25000" dirty="0">
                <a:solidFill>
                  <a:srgbClr val="002060"/>
                </a:solidFill>
              </a:rPr>
              <a:t>B</a:t>
            </a:r>
            <a:r>
              <a:rPr lang="en-US" sz="3200" b="1" dirty="0">
                <a:solidFill>
                  <a:srgbClr val="002060"/>
                </a:solidFill>
              </a:rPr>
              <a:t> = 1.13%</a:t>
            </a:r>
            <a:endParaRPr lang="en-US" sz="3200" b="1" baseline="-25000" dirty="0">
              <a:solidFill>
                <a:srgbClr val="002060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ECA8FE-D661-4CF7-85E3-3349A7218564}"/>
              </a:ext>
            </a:extLst>
          </p:cNvPr>
          <p:cNvSpPr txBox="1"/>
          <p:nvPr/>
        </p:nvSpPr>
        <p:spPr>
          <a:xfrm>
            <a:off x="9504791" y="5029056"/>
            <a:ext cx="263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dirty="0">
                <a:solidFill>
                  <a:srgbClr val="002060"/>
                </a:solidFill>
              </a:rPr>
              <a:t>CV</a:t>
            </a:r>
            <a:r>
              <a:rPr lang="en-US" baseline="-25000" dirty="0">
                <a:solidFill>
                  <a:srgbClr val="002060"/>
                </a:solidFill>
              </a:rPr>
              <a:t>WL</a:t>
            </a:r>
            <a:r>
              <a:rPr lang="en-US" dirty="0">
                <a:solidFill>
                  <a:srgbClr val="002060"/>
                </a:solidFill>
              </a:rPr>
              <a:t> = 1.71%</a:t>
            </a:r>
          </a:p>
        </p:txBody>
      </p:sp>
      <p:sp>
        <p:nvSpPr>
          <p:cNvPr id="35" name="Right Arrow 6">
            <a:extLst>
              <a:ext uri="{FF2B5EF4-FFF2-40B4-BE49-F238E27FC236}">
                <a16:creationId xmlns:a16="http://schemas.microsoft.com/office/drawing/2014/main" id="{EB05F4B1-242D-4C3B-B59F-1A03FE1F6863}"/>
              </a:ext>
            </a:extLst>
          </p:cNvPr>
          <p:cNvSpPr/>
          <p:nvPr/>
        </p:nvSpPr>
        <p:spPr>
          <a:xfrm>
            <a:off x="7263566" y="4134112"/>
            <a:ext cx="2286000" cy="914400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/>
              <a:t>(S/140.1) * 100</a:t>
            </a:r>
          </a:p>
        </p:txBody>
      </p:sp>
    </p:spTree>
    <p:extLst>
      <p:ext uri="{BB962C8B-B14F-4D97-AF65-F5344CB8AC3E}">
        <p14:creationId xmlns:p14="http://schemas.microsoft.com/office/powerpoint/2010/main" val="29806330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6" grpId="0"/>
      <p:bldP spid="24" grpId="0"/>
      <p:bldP spid="27" grpId="0"/>
      <p:bldP spid="25" grpId="0"/>
      <p:bldP spid="28" grpId="0"/>
      <p:bldP spid="32" grpId="0"/>
      <p:bldP spid="33" grpId="0"/>
      <p:bldP spid="34" grpId="0"/>
      <p:bldP spid="3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Determine manufacture claim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If lab mean differs from manufacture’s mean (that usually is):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/>
              <a:t>Claimed CV at </a:t>
            </a:r>
            <a:r>
              <a:rPr lang="en-US" dirty="0">
                <a:highlight>
                  <a:srgbClr val="FFFF00"/>
                </a:highlight>
              </a:rPr>
              <a:t>closest</a:t>
            </a:r>
            <a:r>
              <a:rPr lang="en-US" dirty="0"/>
              <a:t> PI mean to lab mean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highlight>
                  <a:srgbClr val="FFFF00"/>
                </a:highlight>
              </a:rPr>
              <a:t>Interpolation</a:t>
            </a:r>
            <a:r>
              <a:rPr lang="en-US" dirty="0"/>
              <a:t> or </a:t>
            </a:r>
            <a:r>
              <a:rPr lang="en-US" dirty="0">
                <a:highlight>
                  <a:srgbClr val="FFFF00"/>
                </a:highlight>
              </a:rPr>
              <a:t>averaging</a:t>
            </a:r>
            <a:r>
              <a:rPr lang="en-US" dirty="0"/>
              <a:t> 2 or 3 claimed CVs around lab mean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/>
              <a:t>Using </a:t>
            </a:r>
            <a:r>
              <a:rPr lang="en-US" dirty="0">
                <a:highlight>
                  <a:srgbClr val="FFFF00"/>
                </a:highlight>
              </a:rPr>
              <a:t>precision profile </a:t>
            </a:r>
            <a:r>
              <a:rPr lang="en-US" dirty="0"/>
              <a:t>(if present)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2176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7976"/>
            <a:ext cx="10515600" cy="739774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Compare estimates to claims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7235" y="1552644"/>
            <a:ext cx="10651207" cy="4937760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1800"/>
              </a:spcBef>
              <a:spcAft>
                <a:spcPts val="1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If lab performance is the same as manufacture and repeats verification study many times: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</a:rPr>
              <a:t>Approximately half of estimates would be </a:t>
            </a:r>
            <a:r>
              <a:rPr lang="en-US" dirty="0">
                <a:solidFill>
                  <a:srgbClr val="FF0000"/>
                </a:solidFill>
              </a:rPr>
              <a:t>less</a:t>
            </a:r>
            <a:r>
              <a:rPr lang="en-US" dirty="0"/>
              <a:t> </a:t>
            </a:r>
            <a:r>
              <a:rPr lang="en-US" dirty="0">
                <a:solidFill>
                  <a:srgbClr val="7030A0"/>
                </a:solidFill>
              </a:rPr>
              <a:t>than claim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</a:rPr>
              <a:t>Approximately half of estimates would be </a:t>
            </a:r>
            <a:r>
              <a:rPr lang="en-US" i="1" dirty="0">
                <a:solidFill>
                  <a:srgbClr val="FF0000"/>
                </a:solidFill>
              </a:rPr>
              <a:t>higher</a:t>
            </a:r>
            <a:r>
              <a:rPr lang="en-US" i="1" dirty="0">
                <a:solidFill>
                  <a:srgbClr val="7030A0"/>
                </a:solidFill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than claim</a:t>
            </a:r>
            <a:endParaRPr lang="fa-IR" sz="26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B6E1D1-E0BF-492F-9946-5C024F91E6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56" b="89778" l="12444" r="90667">
                        <a14:foregroundMark x1="84444" y1="32444" x2="84444" y2="32444"/>
                        <a14:foregroundMark x1="84444" y1="31111" x2="84444" y2="28889"/>
                        <a14:foregroundMark x1="26667" y1="12444" x2="26667" y2="40000"/>
                        <a14:foregroundMark x1="23111" y1="7556" x2="26222" y2="7556"/>
                        <a14:foregroundMark x1="15895" y1="28406" x2="12889" y2="31111"/>
                        <a14:foregroundMark x1="17333" y1="27111" x2="16351" y2="27995"/>
                        <a14:foregroundMark x1="16000" y1="38222" x2="12444" y2="33778"/>
                        <a14:foregroundMark x1="20889" y1="41333" x2="17333" y2="41333"/>
                        <a14:foregroundMark x1="23556" y1="88000" x2="26222" y2="89778"/>
                        <a14:foregroundMark x1="17778" y1="83111" x2="19111" y2="86222"/>
                        <a14:foregroundMark x1="50222" y1="31111" x2="51556" y2="32000"/>
                        <a14:foregroundMark x1="51556" y1="32000" x2="56000" y2="32000"/>
                        <a14:foregroundMark x1="26222" y1="23111" x2="26222" y2="21778"/>
                        <a14:backgroundMark x1="27111" y1="63111" x2="27111" y2="61333"/>
                        <a14:backgroundMark x1="18667" y1="33778" x2="17333" y2="32000"/>
                        <a14:backgroundMark x1="20889" y1="87111" x2="23111" y2="87111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16"/>
          <a:stretch/>
        </p:blipFill>
        <p:spPr>
          <a:xfrm flipH="1">
            <a:off x="9377424" y="3785937"/>
            <a:ext cx="2814575" cy="305984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D5C1D4-2D2A-4435-B899-EC18A5CE632A}"/>
              </a:ext>
            </a:extLst>
          </p:cNvPr>
          <p:cNvCxnSpPr/>
          <p:nvPr/>
        </p:nvCxnSpPr>
        <p:spPr>
          <a:xfrm>
            <a:off x="5504922" y="4369864"/>
            <a:ext cx="0" cy="822960"/>
          </a:xfrm>
          <a:prstGeom prst="line">
            <a:avLst/>
          </a:prstGeom>
          <a:ln w="381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114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B6E1D1-E0BF-492F-9946-5C024F91E6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16"/>
          <a:stretch/>
        </p:blipFill>
        <p:spPr>
          <a:xfrm flipH="1">
            <a:off x="13582834" y="7610305"/>
            <a:ext cx="1737374" cy="1888771"/>
          </a:xfrm>
          <a:prstGeom prst="rect">
            <a:avLst/>
          </a:prstGeom>
        </p:spPr>
      </p:pic>
      <p:sp>
        <p:nvSpPr>
          <p:cNvPr id="20" name="G1">
            <a:extLst>
              <a:ext uri="{FF2B5EF4-FFF2-40B4-BE49-F238E27FC236}">
                <a16:creationId xmlns:a16="http://schemas.microsoft.com/office/drawing/2014/main" id="{D9E3243A-7A61-4827-BED2-385C5FC659F0}"/>
              </a:ext>
            </a:extLst>
          </p:cNvPr>
          <p:cNvSpPr/>
          <p:nvPr/>
        </p:nvSpPr>
        <p:spPr>
          <a:xfrm flipH="1">
            <a:off x="1999271" y="2131743"/>
            <a:ext cx="4037306" cy="792689"/>
          </a:xfrm>
          <a:prstGeom prst="homePlate">
            <a:avLst/>
          </a:prstGeom>
          <a:solidFill>
            <a:srgbClr val="00B050"/>
          </a:solidFill>
          <a:ln w="76200">
            <a:solidFill>
              <a:srgbClr val="00B050">
                <a:alpha val="1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R1">
            <a:extLst>
              <a:ext uri="{FF2B5EF4-FFF2-40B4-BE49-F238E27FC236}">
                <a16:creationId xmlns:a16="http://schemas.microsoft.com/office/drawing/2014/main" id="{7D681238-30FC-4C7C-B491-DE5138CB05CF}"/>
              </a:ext>
            </a:extLst>
          </p:cNvPr>
          <p:cNvSpPr/>
          <p:nvPr/>
        </p:nvSpPr>
        <p:spPr>
          <a:xfrm>
            <a:off x="6052619" y="2131743"/>
            <a:ext cx="4206240" cy="792689"/>
          </a:xfrm>
          <a:prstGeom prst="homePlate">
            <a:avLst/>
          </a:prstGeom>
          <a:solidFill>
            <a:srgbClr val="FF0000"/>
          </a:solidFill>
          <a:ln w="76200">
            <a:solidFill>
              <a:srgbClr val="FF0000">
                <a:alpha val="1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chemeClr val="bg1"/>
              </a:solidFill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CC9B9BE-8CA2-4124-837C-FF9A3321B827}"/>
              </a:ext>
            </a:extLst>
          </p:cNvPr>
          <p:cNvGrpSpPr/>
          <p:nvPr/>
        </p:nvGrpSpPr>
        <p:grpSpPr>
          <a:xfrm>
            <a:off x="4459705" y="646051"/>
            <a:ext cx="3256548" cy="1463038"/>
            <a:chOff x="3911392" y="3384692"/>
            <a:chExt cx="3256548" cy="1026689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680D0A34-3254-4C47-B647-0EB143A7E67A}"/>
                </a:ext>
              </a:extLst>
            </p:cNvPr>
            <p:cNvSpPr/>
            <p:nvPr/>
          </p:nvSpPr>
          <p:spPr>
            <a:xfrm>
              <a:off x="3911392" y="3384692"/>
              <a:ext cx="3256548" cy="657727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800" b="1" dirty="0"/>
                <a:t>Upper Verification Limit; UVL</a:t>
              </a:r>
              <a:endParaRPr lang="fa-IR" sz="2800" b="1" dirty="0"/>
            </a:p>
          </p:txBody>
        </p:sp>
        <p:sp>
          <p:nvSpPr>
            <p:cNvPr id="31" name="Arrow: Up 30">
              <a:extLst>
                <a:ext uri="{FF2B5EF4-FFF2-40B4-BE49-F238E27FC236}">
                  <a16:creationId xmlns:a16="http://schemas.microsoft.com/office/drawing/2014/main" id="{BFD66A5B-EBF6-439B-ABBC-DED5050FE42C}"/>
                </a:ext>
              </a:extLst>
            </p:cNvPr>
            <p:cNvSpPr/>
            <p:nvPr/>
          </p:nvSpPr>
          <p:spPr>
            <a:xfrm flipV="1">
              <a:off x="5172548" y="4042412"/>
              <a:ext cx="673775" cy="368969"/>
            </a:xfrm>
            <a:prstGeom prst="up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32EA979E-01E6-4DBE-BFAB-9F15720FFA3B}"/>
              </a:ext>
            </a:extLst>
          </p:cNvPr>
          <p:cNvSpPr txBox="1"/>
          <p:nvPr/>
        </p:nvSpPr>
        <p:spPr>
          <a:xfrm>
            <a:off x="2310250" y="3429000"/>
            <a:ext cx="757149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dirty="0">
                <a:highlight>
                  <a:srgbClr val="FFFF00"/>
                </a:highlight>
              </a:rPr>
              <a:t>(for each estimate)</a:t>
            </a:r>
            <a:r>
              <a:rPr lang="en-US" sz="3200" b="1" i="1" dirty="0">
                <a:highlight>
                  <a:srgbClr val="FFFF00"/>
                </a:highlight>
              </a:rPr>
              <a:t>False rejection = 50%</a:t>
            </a:r>
            <a:endParaRPr lang="fa-IR" sz="4000" b="1" i="1" dirty="0">
              <a:highlight>
                <a:srgbClr val="FFFF00"/>
              </a:highlight>
            </a:endParaRP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D5C1D4-2D2A-4435-B899-EC18A5CE632A}"/>
              </a:ext>
            </a:extLst>
          </p:cNvPr>
          <p:cNvCxnSpPr/>
          <p:nvPr/>
        </p:nvCxnSpPr>
        <p:spPr>
          <a:xfrm>
            <a:off x="6052619" y="2184479"/>
            <a:ext cx="0" cy="822960"/>
          </a:xfrm>
          <a:prstGeom prst="line">
            <a:avLst/>
          </a:prstGeom>
          <a:ln w="381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4056A3B4-2697-4990-97E8-5DD9C4DFF8C0}"/>
              </a:ext>
            </a:extLst>
          </p:cNvPr>
          <p:cNvSpPr/>
          <p:nvPr/>
        </p:nvSpPr>
        <p:spPr>
          <a:xfrm>
            <a:off x="5542547" y="1985561"/>
            <a:ext cx="1058779" cy="94968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6000" b="1" dirty="0">
                <a:solidFill>
                  <a:schemeClr val="tx1"/>
                </a:solidFill>
              </a:rPr>
              <a:t>σ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97E6CA4-8FA0-4F5C-ADA8-076DD9E4582A}"/>
              </a:ext>
            </a:extLst>
          </p:cNvPr>
          <p:cNvSpPr txBox="1"/>
          <p:nvPr/>
        </p:nvSpPr>
        <p:spPr>
          <a:xfrm>
            <a:off x="3209156" y="2139000"/>
            <a:ext cx="18288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000" b="1" i="1" dirty="0">
                <a:solidFill>
                  <a:schemeClr val="bg1"/>
                </a:solidFill>
              </a:rPr>
              <a:t>Pass</a:t>
            </a:r>
            <a:endParaRPr lang="fa-IR" sz="4000" b="1" i="1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A9E02D-2F57-4E0F-93A9-C36E4756F481}"/>
              </a:ext>
            </a:extLst>
          </p:cNvPr>
          <p:cNvSpPr txBox="1"/>
          <p:nvPr/>
        </p:nvSpPr>
        <p:spPr>
          <a:xfrm>
            <a:off x="6801853" y="2184479"/>
            <a:ext cx="18288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000" b="1" i="1" dirty="0">
                <a:solidFill>
                  <a:schemeClr val="bg1"/>
                </a:solidFill>
              </a:rPr>
              <a:t>Fail</a:t>
            </a:r>
            <a:endParaRPr lang="fa-IR" sz="4000" b="1" i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EA6196-4F24-4FB9-97EB-B01DB99BBAB5}"/>
              </a:ext>
            </a:extLst>
          </p:cNvPr>
          <p:cNvSpPr txBox="1"/>
          <p:nvPr/>
        </p:nvSpPr>
        <p:spPr>
          <a:xfrm>
            <a:off x="2342334" y="4142948"/>
            <a:ext cx="757149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dirty="0">
                <a:highlight>
                  <a:srgbClr val="FFFF00"/>
                </a:highlight>
              </a:rPr>
              <a:t>(for whole study)</a:t>
            </a:r>
            <a:r>
              <a:rPr lang="en-US" sz="3200" b="1" i="1" dirty="0">
                <a:highlight>
                  <a:srgbClr val="FFFF00"/>
                </a:highlight>
              </a:rPr>
              <a:t>FR = 1 – (50%)</a:t>
            </a:r>
            <a:r>
              <a:rPr lang="en-US" sz="3200" b="1" i="1" baseline="30000" dirty="0">
                <a:highlight>
                  <a:srgbClr val="FFFF00"/>
                </a:highlight>
              </a:rPr>
              <a:t>2*nSam</a:t>
            </a:r>
            <a:endParaRPr lang="fa-IR" sz="4000" b="1" i="1" dirty="0">
              <a:highlight>
                <a:srgbClr val="FFFF00"/>
              </a:highlight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1B4019E-0EEB-49FF-BC5C-6A3DD4336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7697087" y="-2753281"/>
            <a:ext cx="10651207" cy="4937760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1800"/>
              </a:spcBef>
              <a:spcAft>
                <a:spcPts val="1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If lab performance is the same as manufacture and repeats verification study many times: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</a:rPr>
              <a:t>Approximately half of estimates would be </a:t>
            </a:r>
            <a:r>
              <a:rPr lang="en-US" dirty="0">
                <a:solidFill>
                  <a:srgbClr val="FF0000"/>
                </a:solidFill>
              </a:rPr>
              <a:t>less</a:t>
            </a:r>
            <a:r>
              <a:rPr lang="en-US" dirty="0"/>
              <a:t> </a:t>
            </a:r>
            <a:r>
              <a:rPr lang="en-US" dirty="0">
                <a:solidFill>
                  <a:srgbClr val="7030A0"/>
                </a:solidFill>
              </a:rPr>
              <a:t>than claim</a:t>
            </a:r>
          </a:p>
          <a:p>
            <a:pPr marL="1308100" indent="-457200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</a:rPr>
              <a:t>Approximately half of estimates would be </a:t>
            </a:r>
            <a:r>
              <a:rPr lang="en-US" i="1" dirty="0">
                <a:solidFill>
                  <a:srgbClr val="FF0000"/>
                </a:solidFill>
              </a:rPr>
              <a:t>higher</a:t>
            </a:r>
            <a:r>
              <a:rPr lang="en-US" i="1" dirty="0">
                <a:solidFill>
                  <a:srgbClr val="7030A0"/>
                </a:solidFill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than claim</a:t>
            </a:r>
            <a:endParaRPr lang="fa-IR" sz="2600" b="1" dirty="0">
              <a:solidFill>
                <a:srgbClr val="FF0000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34F2BF8-EEB3-4032-8AD5-A01924785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334989" y="-3872136"/>
            <a:ext cx="10515600" cy="739774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Compare estimates to claims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B7B130-42A3-4C14-A3DB-681A3BA5BEA0}"/>
              </a:ext>
            </a:extLst>
          </p:cNvPr>
          <p:cNvSpPr txBox="1"/>
          <p:nvPr/>
        </p:nvSpPr>
        <p:spPr>
          <a:xfrm>
            <a:off x="3484180" y="4795545"/>
            <a:ext cx="5820912" cy="16927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800" b="1" dirty="0"/>
              <a:t>nSam = 1 → FR = 75%</a:t>
            </a:r>
          </a:p>
          <a:p>
            <a:pPr algn="ctr">
              <a:spcAft>
                <a:spcPts val="1200"/>
              </a:spcAft>
            </a:pPr>
            <a:r>
              <a:rPr lang="en-US" sz="2800" b="1" dirty="0"/>
              <a:t>nSam = 2 → FR = 94%</a:t>
            </a:r>
          </a:p>
          <a:p>
            <a:pPr algn="ctr">
              <a:spcAft>
                <a:spcPts val="1200"/>
              </a:spcAft>
            </a:pPr>
            <a:r>
              <a:rPr lang="en-US" sz="2800" b="1" dirty="0"/>
              <a:t>nSam = 1 → FR = 98%</a:t>
            </a:r>
          </a:p>
        </p:txBody>
      </p:sp>
    </p:spTree>
    <p:extLst>
      <p:ext uri="{BB962C8B-B14F-4D97-AF65-F5344CB8AC3E}">
        <p14:creationId xmlns:p14="http://schemas.microsoft.com/office/powerpoint/2010/main" val="280566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34" grpId="0"/>
      <p:bldP spid="26" grpId="0"/>
      <p:bldP spid="39" grpId="0"/>
      <p:bldP spid="40" grpId="0"/>
      <p:bldP spid="13" grpId="0"/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1">
            <a:extLst>
              <a:ext uri="{FF2B5EF4-FFF2-40B4-BE49-F238E27FC236}">
                <a16:creationId xmlns:a16="http://schemas.microsoft.com/office/drawing/2014/main" id="{D9E3243A-7A61-4827-BED2-385C5FC659F0}"/>
              </a:ext>
            </a:extLst>
          </p:cNvPr>
          <p:cNvSpPr/>
          <p:nvPr/>
        </p:nvSpPr>
        <p:spPr>
          <a:xfrm flipH="1">
            <a:off x="1999271" y="3144110"/>
            <a:ext cx="7221044" cy="792689"/>
          </a:xfrm>
          <a:prstGeom prst="homePlate">
            <a:avLst/>
          </a:prstGeom>
          <a:solidFill>
            <a:srgbClr val="00B050"/>
          </a:solidFill>
          <a:ln w="76200">
            <a:solidFill>
              <a:srgbClr val="00B050">
                <a:alpha val="1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R1">
            <a:extLst>
              <a:ext uri="{FF2B5EF4-FFF2-40B4-BE49-F238E27FC236}">
                <a16:creationId xmlns:a16="http://schemas.microsoft.com/office/drawing/2014/main" id="{7D681238-30FC-4C7C-B491-DE5138CB05CF}"/>
              </a:ext>
            </a:extLst>
          </p:cNvPr>
          <p:cNvSpPr/>
          <p:nvPr/>
        </p:nvSpPr>
        <p:spPr>
          <a:xfrm>
            <a:off x="9220315" y="3144110"/>
            <a:ext cx="972415" cy="792689"/>
          </a:xfrm>
          <a:prstGeom prst="homePlate">
            <a:avLst/>
          </a:prstGeom>
          <a:solidFill>
            <a:srgbClr val="FF0000"/>
          </a:solidFill>
          <a:ln w="76200">
            <a:solidFill>
              <a:srgbClr val="FF0000">
                <a:alpha val="17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chemeClr val="bg1"/>
              </a:solidFill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CC9B9BE-8CA2-4124-837C-FF9A3321B827}"/>
              </a:ext>
            </a:extLst>
          </p:cNvPr>
          <p:cNvGrpSpPr/>
          <p:nvPr/>
        </p:nvGrpSpPr>
        <p:grpSpPr>
          <a:xfrm>
            <a:off x="7636032" y="1658419"/>
            <a:ext cx="3256548" cy="1463040"/>
            <a:chOff x="3911392" y="3384691"/>
            <a:chExt cx="3256548" cy="1026690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680D0A34-3254-4C47-B647-0EB143A7E67A}"/>
                </a:ext>
              </a:extLst>
            </p:cNvPr>
            <p:cNvSpPr/>
            <p:nvPr/>
          </p:nvSpPr>
          <p:spPr>
            <a:xfrm>
              <a:off x="3911392" y="3384691"/>
              <a:ext cx="3256548" cy="657727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en-US" sz="2800" b="1" dirty="0"/>
                <a:t>Upper Verification Limit; UVL</a:t>
              </a:r>
              <a:endParaRPr lang="fa-IR" sz="2800" b="1" dirty="0"/>
            </a:p>
          </p:txBody>
        </p:sp>
        <p:sp>
          <p:nvSpPr>
            <p:cNvPr id="31" name="Arrow: Up 30">
              <a:extLst>
                <a:ext uri="{FF2B5EF4-FFF2-40B4-BE49-F238E27FC236}">
                  <a16:creationId xmlns:a16="http://schemas.microsoft.com/office/drawing/2014/main" id="{BFD66A5B-EBF6-439B-ABBC-DED5050FE42C}"/>
                </a:ext>
              </a:extLst>
            </p:cNvPr>
            <p:cNvSpPr/>
            <p:nvPr/>
          </p:nvSpPr>
          <p:spPr>
            <a:xfrm flipV="1">
              <a:off x="5172548" y="4042412"/>
              <a:ext cx="673775" cy="368969"/>
            </a:xfrm>
            <a:prstGeom prst="up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 dirty="0"/>
            </a:p>
          </p:txBody>
        </p:sp>
      </p:grp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FD5C1D4-2D2A-4435-B899-EC18A5CE632A}"/>
              </a:ext>
            </a:extLst>
          </p:cNvPr>
          <p:cNvCxnSpPr/>
          <p:nvPr/>
        </p:nvCxnSpPr>
        <p:spPr>
          <a:xfrm>
            <a:off x="9228948" y="3196846"/>
            <a:ext cx="0" cy="822960"/>
          </a:xfrm>
          <a:prstGeom prst="line">
            <a:avLst/>
          </a:prstGeom>
          <a:ln w="381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0EE4EC90-C48A-44FE-80E3-AD78D175F6DF}"/>
              </a:ext>
            </a:extLst>
          </p:cNvPr>
          <p:cNvSpPr/>
          <p:nvPr/>
        </p:nvSpPr>
        <p:spPr>
          <a:xfrm>
            <a:off x="5542547" y="2997928"/>
            <a:ext cx="1058779" cy="94968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6000" b="1" dirty="0">
                <a:solidFill>
                  <a:schemeClr val="tx1"/>
                </a:solidFill>
              </a:rPr>
              <a:t>σ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4E7449C-4FF3-4602-952C-2782F36C0DD6}"/>
              </a:ext>
            </a:extLst>
          </p:cNvPr>
          <p:cNvSpPr txBox="1"/>
          <p:nvPr/>
        </p:nvSpPr>
        <p:spPr>
          <a:xfrm>
            <a:off x="2493569" y="1647601"/>
            <a:ext cx="5603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i="1" dirty="0"/>
              <a:t>UVL = </a:t>
            </a:r>
            <a:r>
              <a:rPr lang="en-US" sz="5400" b="1" i="1" dirty="0">
                <a:solidFill>
                  <a:srgbClr val="FF0000"/>
                </a:solidFill>
              </a:rPr>
              <a:t>F </a:t>
            </a:r>
            <a:r>
              <a:rPr lang="en-US" sz="5400" b="1" i="1" dirty="0"/>
              <a:t>* </a:t>
            </a:r>
            <a:r>
              <a:rPr lang="el-GR" sz="5400" b="1" i="1" dirty="0"/>
              <a:t>σ</a:t>
            </a:r>
            <a:endParaRPr lang="en-US" sz="5400" b="1" i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38339E-C802-4A88-A6BB-59A77593BD37}"/>
              </a:ext>
            </a:extLst>
          </p:cNvPr>
          <p:cNvSpPr txBox="1"/>
          <p:nvPr/>
        </p:nvSpPr>
        <p:spPr>
          <a:xfrm>
            <a:off x="3317160" y="4262317"/>
            <a:ext cx="821269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algn="ctr">
              <a:defRPr sz="4000" b="1" i="1">
                <a:highlight>
                  <a:srgbClr val="FFFF00"/>
                </a:highlight>
              </a:defRPr>
            </a:lvl1pPr>
          </a:lstStyle>
          <a:p>
            <a:r>
              <a:rPr lang="en-US" sz="2800" b="0" i="0" dirty="0">
                <a:highlight>
                  <a:srgbClr val="E5E5E5"/>
                </a:highlight>
              </a:rPr>
              <a:t>(for whole study) </a:t>
            </a:r>
            <a:r>
              <a:rPr lang="en-US" sz="3200" dirty="0">
                <a:highlight>
                  <a:srgbClr val="E5E5E5"/>
                </a:highlight>
              </a:rPr>
              <a:t>False rejection = </a:t>
            </a:r>
            <a:r>
              <a:rPr lang="en-US" sz="3200" dirty="0">
                <a:solidFill>
                  <a:srgbClr val="FF0000"/>
                </a:solidFill>
                <a:highlight>
                  <a:srgbClr val="E5E5E5"/>
                </a:highlight>
              </a:rPr>
              <a:t>5%</a:t>
            </a:r>
            <a:endParaRPr lang="fa-IR" dirty="0">
              <a:solidFill>
                <a:srgbClr val="FF0000"/>
              </a:solidFill>
              <a:highlight>
                <a:srgbClr val="E5E5E5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5841899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6696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Calculate </a:t>
            </a:r>
            <a:r>
              <a:rPr lang="en-US" sz="3600" b="1" dirty="0">
                <a:solidFill>
                  <a:srgbClr val="FF0000"/>
                </a:solidFill>
                <a:cs typeface="+mn-cs"/>
              </a:rPr>
              <a:t>F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 (thereby UVL)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algn="justLow">
              <a:lnSpc>
                <a:spcPct val="70000"/>
              </a:lnSpc>
              <a:spcAft>
                <a:spcPts val="24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Rule of thumb: </a:t>
            </a:r>
            <a:r>
              <a:rPr lang="en-US" dirty="0">
                <a:highlight>
                  <a:srgbClr val="FFFF00"/>
                </a:highlight>
              </a:rPr>
              <a:t>F = 1.3 </a:t>
            </a:r>
            <a:endParaRPr lang="fa-IR" dirty="0">
              <a:highlight>
                <a:srgbClr val="FFFF00"/>
              </a:highlight>
            </a:endParaRPr>
          </a:p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To calculate F exactly:</a:t>
            </a:r>
            <a:endParaRPr lang="fa-IR" dirty="0"/>
          </a:p>
          <a:p>
            <a:pPr marL="801687" indent="-514350" algn="justLow">
              <a:spcAft>
                <a:spcPts val="1200"/>
              </a:spcAft>
              <a:buClr>
                <a:srgbClr val="7030A0"/>
              </a:buClr>
              <a:buSzPct val="110000"/>
              <a:buFont typeface="+mj-lt"/>
              <a:buAutoNum type="alphaLcParenR"/>
            </a:pPr>
            <a:r>
              <a:rPr lang="en-US" dirty="0"/>
              <a:t>Determine </a:t>
            </a:r>
            <a:r>
              <a:rPr lang="en-US" b="1" dirty="0" err="1">
                <a:solidFill>
                  <a:srgbClr val="FF0000"/>
                </a:solidFill>
              </a:rPr>
              <a:t>df</a:t>
            </a:r>
            <a:r>
              <a:rPr lang="en-US" b="1" baseline="-25000" dirty="0" err="1">
                <a:solidFill>
                  <a:srgbClr val="FF0000"/>
                </a:solidFill>
              </a:rPr>
              <a:t>R</a:t>
            </a:r>
            <a:r>
              <a:rPr lang="fa-IR" dirty="0"/>
              <a:t> </a:t>
            </a:r>
            <a:r>
              <a:rPr lang="en-US" dirty="0"/>
              <a:t>and</a:t>
            </a:r>
            <a:r>
              <a:rPr lang="fa-IR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df</a:t>
            </a:r>
            <a:r>
              <a:rPr lang="en-US" b="1" baseline="-25000" dirty="0" err="1">
                <a:solidFill>
                  <a:srgbClr val="FF0000"/>
                </a:solidFill>
              </a:rPr>
              <a:t>WL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ADA9CC-C13E-4D80-ACF8-85D00B161DDE}"/>
              </a:ext>
            </a:extLst>
          </p:cNvPr>
          <p:cNvSpPr txBox="1"/>
          <p:nvPr/>
        </p:nvSpPr>
        <p:spPr>
          <a:xfrm>
            <a:off x="4585646" y="1595154"/>
            <a:ext cx="3452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/>
              <a:t>→</a:t>
            </a:r>
            <a:r>
              <a:rPr lang="en-US" sz="2400" b="1" dirty="0"/>
              <a:t> </a:t>
            </a:r>
            <a:r>
              <a:rPr lang="en-US" sz="2400" b="1" i="1" dirty="0">
                <a:solidFill>
                  <a:srgbClr val="FF0000"/>
                </a:solidFill>
              </a:rPr>
              <a:t>UVL = 1.3 * </a:t>
            </a:r>
            <a:r>
              <a:rPr lang="el-GR" sz="2400" b="1" i="1" dirty="0">
                <a:solidFill>
                  <a:srgbClr val="FF0000"/>
                </a:solidFill>
              </a:rPr>
              <a:t>σ</a:t>
            </a:r>
            <a:endParaRPr lang="fa-IR" sz="2400" b="1" i="1" dirty="0">
              <a:solidFill>
                <a:srgbClr val="FF0000"/>
              </a:solidFill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A7C2118-45FA-416C-B5A1-E3C811BE11B7}"/>
              </a:ext>
            </a:extLst>
          </p:cNvPr>
          <p:cNvSpPr/>
          <p:nvPr/>
        </p:nvSpPr>
        <p:spPr>
          <a:xfrm>
            <a:off x="5308581" y="2948940"/>
            <a:ext cx="476250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FE16B2-5EE7-4943-A44C-76D8C9960805}"/>
              </a:ext>
            </a:extLst>
          </p:cNvPr>
          <p:cNvSpPr txBox="1"/>
          <p:nvPr/>
        </p:nvSpPr>
        <p:spPr>
          <a:xfrm>
            <a:off x="6055817" y="2329063"/>
            <a:ext cx="3026747" cy="24314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  <a:buFont typeface="Wingdings" panose="05000000000000000000" pitchFamily="2" charset="2"/>
              <a:buChar char="µ"/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N – nRun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µ"/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WL</a:t>
            </a:r>
            <a:r>
              <a:rPr lang="en-US" sz="2800" b="1" i="1" baseline="-25000" dirty="0"/>
              <a:t> </a:t>
            </a:r>
            <a:endParaRPr lang="en-US" sz="2800" b="1" i="1" dirty="0"/>
          </a:p>
          <a:p>
            <a:pPr>
              <a:spcBef>
                <a:spcPts val="1200"/>
              </a:spcBef>
              <a:buClr>
                <a:srgbClr val="0070C0"/>
              </a:buClr>
            </a:pPr>
            <a:r>
              <a:rPr lang="en-US" sz="2800" b="1" i="1" dirty="0">
                <a:solidFill>
                  <a:srgbClr val="7030A0"/>
                </a:solidFill>
              </a:rPr>
              <a:t>       </a:t>
            </a: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</a:p>
          <a:p>
            <a:r>
              <a:rPr lang="en-US" sz="2800" i="1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894C754-B538-4616-8E31-02AFCAFA774F}"/>
              </a:ext>
            </a:extLst>
          </p:cNvPr>
          <p:cNvPicPr/>
          <p:nvPr/>
        </p:nvPicPr>
        <p:blipFill rotWithShape="1">
          <a:blip r:embed="rId2">
            <a:lum bright="-20000" contrast="40000"/>
          </a:blip>
          <a:srcRect l="1" t="465" r="3375" b="70155"/>
          <a:stretch/>
        </p:blipFill>
        <p:spPr bwMode="auto">
          <a:xfrm>
            <a:off x="9353550" y="1690688"/>
            <a:ext cx="2612936" cy="5472283"/>
          </a:xfrm>
          <a:prstGeom prst="rect">
            <a:avLst/>
          </a:prstGeom>
          <a:ln>
            <a:noFill/>
          </a:ln>
          <a:effectLst>
            <a:outerShdw blurRad="152400" dist="38100" dir="8100000" sx="105000" sy="105000" algn="tr" rotWithShape="0">
              <a:prstClr val="black">
                <a:alpha val="45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3740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6696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Calculate F (thereby UVL)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1810702"/>
          </a:xfrm>
        </p:spPr>
        <p:txBody>
          <a:bodyPr/>
          <a:lstStyle/>
          <a:p>
            <a:pPr algn="justLow">
              <a:lnSpc>
                <a:spcPct val="70000"/>
              </a:lnSpc>
              <a:spcAft>
                <a:spcPts val="24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Rule of thumb: </a:t>
            </a:r>
            <a:r>
              <a:rPr lang="en-US" dirty="0">
                <a:highlight>
                  <a:srgbClr val="FFFF00"/>
                </a:highlight>
              </a:rPr>
              <a:t>F = 1.3 </a:t>
            </a:r>
            <a:endParaRPr lang="fa-IR" dirty="0">
              <a:highlight>
                <a:srgbClr val="FFFF00"/>
              </a:highlight>
            </a:endParaRPr>
          </a:p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To calculate F exactly:</a:t>
            </a:r>
            <a:endParaRPr lang="fa-IR" dirty="0"/>
          </a:p>
          <a:p>
            <a:pPr marL="801687" indent="-514350" algn="justLow">
              <a:spcAft>
                <a:spcPts val="1200"/>
              </a:spcAft>
              <a:buClr>
                <a:srgbClr val="7030A0"/>
              </a:buClr>
              <a:buSzPct val="110000"/>
              <a:buFont typeface="+mj-lt"/>
              <a:buAutoNum type="alphaLcParenR"/>
            </a:pPr>
            <a:r>
              <a:rPr lang="en-US" dirty="0"/>
              <a:t>Determine </a:t>
            </a:r>
            <a:r>
              <a:rPr lang="en-US" b="1" dirty="0" err="1">
                <a:solidFill>
                  <a:srgbClr val="FF0000"/>
                </a:solidFill>
              </a:rPr>
              <a:t>df</a:t>
            </a:r>
            <a:r>
              <a:rPr lang="en-US" b="1" baseline="-25000" dirty="0" err="1">
                <a:solidFill>
                  <a:srgbClr val="FF0000"/>
                </a:solidFill>
              </a:rPr>
              <a:t>R</a:t>
            </a:r>
            <a:r>
              <a:rPr lang="fa-IR" dirty="0"/>
              <a:t> </a:t>
            </a:r>
            <a:r>
              <a:rPr lang="en-US" dirty="0"/>
              <a:t>and</a:t>
            </a:r>
            <a:r>
              <a:rPr lang="fa-IR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df</a:t>
            </a:r>
            <a:r>
              <a:rPr lang="en-US" b="1" baseline="-25000" dirty="0" err="1">
                <a:solidFill>
                  <a:srgbClr val="FF0000"/>
                </a:solidFill>
              </a:rPr>
              <a:t>WL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ADA9CC-C13E-4D80-ACF8-85D00B161DDE}"/>
              </a:ext>
            </a:extLst>
          </p:cNvPr>
          <p:cNvSpPr txBox="1"/>
          <p:nvPr/>
        </p:nvSpPr>
        <p:spPr>
          <a:xfrm>
            <a:off x="4585646" y="1595154"/>
            <a:ext cx="34528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b="1" dirty="0"/>
              <a:t>→</a:t>
            </a:r>
            <a:r>
              <a:rPr lang="en-US" sz="2400" b="1" dirty="0"/>
              <a:t> </a:t>
            </a:r>
            <a:r>
              <a:rPr lang="en-US" sz="2400" b="1" i="1" dirty="0">
                <a:solidFill>
                  <a:srgbClr val="FF0000"/>
                </a:solidFill>
              </a:rPr>
              <a:t>UVL = 1.3 * </a:t>
            </a:r>
            <a:r>
              <a:rPr lang="el-GR" sz="2400" b="1" i="1" dirty="0">
                <a:solidFill>
                  <a:srgbClr val="FF0000"/>
                </a:solidFill>
              </a:rPr>
              <a:t>σ</a:t>
            </a:r>
            <a:endParaRPr lang="fa-IR" sz="2400" b="1" i="1" dirty="0">
              <a:solidFill>
                <a:srgbClr val="FF0000"/>
              </a:solidFill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7A7C2118-45FA-416C-B5A1-E3C811BE11B7}"/>
              </a:ext>
            </a:extLst>
          </p:cNvPr>
          <p:cNvSpPr/>
          <p:nvPr/>
        </p:nvSpPr>
        <p:spPr>
          <a:xfrm>
            <a:off x="13467487" y="2948939"/>
            <a:ext cx="476250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FE16B2-5EE7-4943-A44C-76D8C9960805}"/>
              </a:ext>
            </a:extLst>
          </p:cNvPr>
          <p:cNvSpPr txBox="1"/>
          <p:nvPr/>
        </p:nvSpPr>
        <p:spPr>
          <a:xfrm>
            <a:off x="12967683" y="2285672"/>
            <a:ext cx="3026747" cy="243143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  <a:buFont typeface="Wingdings" panose="05000000000000000000" pitchFamily="2" charset="2"/>
              <a:buChar char="µ"/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N – nRun</a:t>
            </a:r>
          </a:p>
          <a:p>
            <a:pPr marL="457200" indent="-457200">
              <a:buClr>
                <a:srgbClr val="0070C0"/>
              </a:buClr>
              <a:buFont typeface="Wingdings" panose="05000000000000000000" pitchFamily="2" charset="2"/>
              <a:buChar char="µ"/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WL</a:t>
            </a:r>
            <a:r>
              <a:rPr lang="en-US" sz="2800" b="1" i="1" baseline="-25000" dirty="0"/>
              <a:t> </a:t>
            </a:r>
            <a:endParaRPr lang="en-US" sz="2800" b="1" i="1" dirty="0"/>
          </a:p>
          <a:p>
            <a:pPr>
              <a:spcBef>
                <a:spcPts val="1200"/>
              </a:spcBef>
              <a:buClr>
                <a:srgbClr val="0070C0"/>
              </a:buClr>
            </a:pPr>
            <a:r>
              <a:rPr lang="en-US" sz="2800" b="1" i="1" dirty="0">
                <a:solidFill>
                  <a:srgbClr val="7030A0"/>
                </a:solidFill>
              </a:rPr>
              <a:t>       </a:t>
            </a: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</a:p>
          <a:p>
            <a:r>
              <a:rPr lang="en-US" sz="2800" i="1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894C754-B538-4616-8E31-02AFCAFA774F}"/>
              </a:ext>
            </a:extLst>
          </p:cNvPr>
          <p:cNvPicPr/>
          <p:nvPr/>
        </p:nvPicPr>
        <p:blipFill rotWithShape="1">
          <a:blip r:embed="rId2">
            <a:lum bright="-20000" contrast="40000"/>
          </a:blip>
          <a:srcRect l="1" t="465" r="3375" b="70155"/>
          <a:stretch/>
        </p:blipFill>
        <p:spPr bwMode="auto">
          <a:xfrm>
            <a:off x="12694968" y="1690689"/>
            <a:ext cx="2612936" cy="5472283"/>
          </a:xfrm>
          <a:prstGeom prst="rect">
            <a:avLst/>
          </a:prstGeom>
          <a:ln>
            <a:noFill/>
          </a:ln>
          <a:effectLst>
            <a:outerShdw blurRad="152400" dist="38100" dir="8100000" sx="105000" sy="105000" algn="tr" rotWithShape="0">
              <a:prstClr val="black">
                <a:alpha val="45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260D728-48B7-47B3-812E-83FC96A0DBD7}"/>
              </a:ext>
            </a:extLst>
          </p:cNvPr>
          <p:cNvSpPr txBox="1">
            <a:spLocks/>
          </p:cNvSpPr>
          <p:nvPr/>
        </p:nvSpPr>
        <p:spPr>
          <a:xfrm>
            <a:off x="838200" y="3561547"/>
            <a:ext cx="10515600" cy="726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1687" indent="-514350" algn="justLow">
              <a:spcAft>
                <a:spcPts val="1200"/>
              </a:spcAft>
              <a:buClr>
                <a:srgbClr val="7030A0"/>
              </a:buClr>
              <a:buSzPct val="110000"/>
              <a:buFont typeface="+mj-lt"/>
              <a:buAutoNum type="alphaLcParenR" startAt="2"/>
            </a:pPr>
            <a:r>
              <a:rPr lang="en-US" dirty="0"/>
              <a:t>Find F from table for given df and </a:t>
            </a:r>
            <a:r>
              <a:rPr lang="en-US" dirty="0" err="1">
                <a:solidFill>
                  <a:srgbClr val="FF0000"/>
                </a:solidFill>
              </a:rPr>
              <a:t>nSamp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D74364-5F65-4692-896C-6B1D33A1E2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-20000" contrast="40000"/>
          </a:blip>
          <a:srcRect l="696" t="973" r="1011" b="77043"/>
          <a:stretch/>
        </p:blipFill>
        <p:spPr>
          <a:xfrm>
            <a:off x="1058778" y="4393511"/>
            <a:ext cx="10042359" cy="2725097"/>
          </a:xfrm>
          <a:prstGeom prst="rect">
            <a:avLst/>
          </a:prstGeom>
          <a:ln>
            <a:noFill/>
          </a:ln>
          <a:effectLst>
            <a:outerShdw blurRad="152400" dist="38100" dir="8100000" sx="105000" sy="105000" algn="tr" rotWithShape="0">
              <a:prstClr val="black">
                <a:alpha val="4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23164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188" y="150250"/>
            <a:ext cx="10515600" cy="682306"/>
          </a:xfrm>
        </p:spPr>
        <p:txBody>
          <a:bodyPr>
            <a:normAutofit fontScale="90000"/>
          </a:bodyPr>
          <a:lstStyle/>
          <a:p>
            <a:pPr algn="ctr"/>
            <a:r>
              <a:rPr lang="en-US" i="1" dirty="0">
                <a:solidFill>
                  <a:srgbClr val="FF0000"/>
                </a:solidFill>
                <a:latin typeface="Monotype Corsiva" panose="03010101010201010101" pitchFamily="66" charset="0"/>
                <a:cs typeface="_MRT_Khodkar" panose="00000700000000000000" pitchFamily="2" charset="-78"/>
              </a:rPr>
              <a:t>Summary of Calculations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51227" y="1779820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</a:rPr>
              <a:t>S</a:t>
            </a:r>
            <a:r>
              <a:rPr lang="en-US" sz="3600" b="1" baseline="-25000" dirty="0">
                <a:solidFill>
                  <a:srgbClr val="00B0F0"/>
                </a:solidFill>
              </a:rPr>
              <a:t>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51227" y="4438717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en-US" dirty="0">
                <a:solidFill>
                  <a:srgbClr val="7030A0"/>
                </a:solidFill>
              </a:rPr>
              <a:t>UVL</a:t>
            </a:r>
            <a:r>
              <a:rPr lang="en-US" baseline="-25000" dirty="0">
                <a:solidFill>
                  <a:srgbClr val="7030A0"/>
                </a:solidFill>
              </a:rPr>
              <a:t>R</a:t>
            </a:r>
          </a:p>
        </p:txBody>
      </p:sp>
      <p:sp>
        <p:nvSpPr>
          <p:cNvPr id="29" name="Pentagon 28"/>
          <p:cNvSpPr/>
          <p:nvPr/>
        </p:nvSpPr>
        <p:spPr>
          <a:xfrm>
            <a:off x="4938817" y="1508931"/>
            <a:ext cx="1957291" cy="1005840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ANOVA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57290" y="3426608"/>
            <a:ext cx="1017929" cy="1097280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</a:p>
          <a:p>
            <a:pPr algn="ctr"/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Pentagon 11"/>
          <p:cNvSpPr/>
          <p:nvPr/>
        </p:nvSpPr>
        <p:spPr>
          <a:xfrm>
            <a:off x="1428717" y="4681590"/>
            <a:ext cx="1863911" cy="1433119"/>
          </a:xfrm>
          <a:prstGeom prst="homePlate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df</a:t>
            </a:r>
            <a:r>
              <a:rPr lang="en-US" sz="32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  <a:endParaRPr lang="en-US" sz="3200" b="1" baseline="-25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3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df</a:t>
            </a:r>
            <a:r>
              <a:rPr lang="en-US" sz="32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nSam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42302" y="4859540"/>
            <a:ext cx="1017929" cy="1077218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</a:p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024183" y="4438716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en-US" dirty="0">
                <a:solidFill>
                  <a:srgbClr val="7030A0"/>
                </a:solidFill>
              </a:rPr>
              <a:t>UVL</a:t>
            </a:r>
            <a:r>
              <a:rPr lang="en-US" baseline="-25000" dirty="0">
                <a:solidFill>
                  <a:srgbClr val="7030A0"/>
                </a:solidFill>
              </a:rPr>
              <a:t>WL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A78ED4B-3A35-4DB3-A351-372E790A3852}"/>
              </a:ext>
            </a:extLst>
          </p:cNvPr>
          <p:cNvSpPr/>
          <p:nvPr/>
        </p:nvSpPr>
        <p:spPr>
          <a:xfrm>
            <a:off x="1428717" y="1341966"/>
            <a:ext cx="3231514" cy="14331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Clr>
                <a:srgbClr val="FF0000"/>
              </a:buClr>
              <a:buSzPct val="110000"/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 least 5 day</a:t>
            </a:r>
          </a:p>
          <a:p>
            <a:pPr marL="457200" indent="-457200">
              <a:buClr>
                <a:srgbClr val="FF0000"/>
              </a:buClr>
              <a:buSzPct val="110000"/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 replicate/day</a:t>
            </a: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F6695A-24D7-4333-AB45-BE91B7261426}"/>
              </a:ext>
            </a:extLst>
          </p:cNvPr>
          <p:cNvSpPr txBox="1"/>
          <p:nvPr/>
        </p:nvSpPr>
        <p:spPr>
          <a:xfrm>
            <a:off x="9024183" y="1779820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solidFill>
                  <a:srgbClr val="FF0000"/>
                </a:solidFill>
              </a:defRPr>
            </a:lvl1pPr>
          </a:lstStyle>
          <a:p>
            <a:r>
              <a:rPr lang="en-US" sz="3600" dirty="0">
                <a:solidFill>
                  <a:srgbClr val="00B0F0"/>
                </a:solidFill>
              </a:rPr>
              <a:t>S</a:t>
            </a:r>
            <a:r>
              <a:rPr lang="en-US" sz="3600" baseline="-25000" dirty="0">
                <a:solidFill>
                  <a:srgbClr val="00B0F0"/>
                </a:solidFill>
              </a:rPr>
              <a:t>WL</a:t>
            </a:r>
          </a:p>
        </p:txBody>
      </p:sp>
      <p:sp>
        <p:nvSpPr>
          <p:cNvPr id="14" name="Pentagon 28">
            <a:extLst>
              <a:ext uri="{FF2B5EF4-FFF2-40B4-BE49-F238E27FC236}">
                <a16:creationId xmlns:a16="http://schemas.microsoft.com/office/drawing/2014/main" id="{2D80B244-79F1-454B-87BD-B760C2111333}"/>
              </a:ext>
            </a:extLst>
          </p:cNvPr>
          <p:cNvSpPr/>
          <p:nvPr/>
        </p:nvSpPr>
        <p:spPr>
          <a:xfrm>
            <a:off x="4938817" y="4163290"/>
            <a:ext cx="1957291" cy="1005840"/>
          </a:xfrm>
          <a:prstGeom prst="homePlate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 * </a:t>
            </a:r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822C9C7-853E-4CD6-8D5D-E1252EC02DBC}"/>
              </a:ext>
            </a:extLst>
          </p:cNvPr>
          <p:cNvSpPr/>
          <p:nvPr/>
        </p:nvSpPr>
        <p:spPr>
          <a:xfrm>
            <a:off x="1275348" y="3303218"/>
            <a:ext cx="9641304" cy="3033414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C000"/>
              </a:buClr>
              <a:buSzPct val="110000"/>
            </a:pP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2EC85D0-1DAC-4803-9960-814ADC8E138B}"/>
              </a:ext>
            </a:extLst>
          </p:cNvPr>
          <p:cNvSpPr txBox="1"/>
          <p:nvPr/>
        </p:nvSpPr>
        <p:spPr>
          <a:xfrm>
            <a:off x="1448105" y="3426608"/>
            <a:ext cx="1844523" cy="1097280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Package insert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5BE8C-7C8C-470D-AB3E-9B1559E0BE84}"/>
              </a:ext>
            </a:extLst>
          </p:cNvPr>
          <p:cNvSpPr/>
          <p:nvPr/>
        </p:nvSpPr>
        <p:spPr>
          <a:xfrm>
            <a:off x="1275348" y="1096216"/>
            <a:ext cx="9641304" cy="183127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C000"/>
              </a:buClr>
              <a:buSzPct val="110000"/>
            </a:pP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46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4166 3.7037E-7 L 0.14115 -0.0013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1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3" grpId="0" animBg="1"/>
      <p:bldP spid="29" grpId="0" animBg="1"/>
      <p:bldP spid="28" grpId="0" animBg="1"/>
      <p:bldP spid="28" grpId="1" animBg="1"/>
      <p:bldP spid="12" grpId="0" animBg="1"/>
      <p:bldP spid="30" grpId="0" animBg="1"/>
      <p:bldP spid="31" grpId="0" animBg="1"/>
      <p:bldP spid="3" grpId="0" animBg="1"/>
      <p:bldP spid="13" grpId="0" animBg="1"/>
      <p:bldP spid="14" grpId="0" animBg="1"/>
      <p:bldP spid="2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-4008077" y="3426608"/>
            <a:ext cx="1017929" cy="1097280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</a:p>
          <a:p>
            <a:pPr algn="ctr"/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Pentagon 28">
            <a:extLst>
              <a:ext uri="{FF2B5EF4-FFF2-40B4-BE49-F238E27FC236}">
                <a16:creationId xmlns:a16="http://schemas.microsoft.com/office/drawing/2014/main" id="{2D80B244-79F1-454B-87BD-B760C2111333}"/>
              </a:ext>
            </a:extLst>
          </p:cNvPr>
          <p:cNvSpPr/>
          <p:nvPr/>
        </p:nvSpPr>
        <p:spPr>
          <a:xfrm>
            <a:off x="-5027050" y="4163290"/>
            <a:ext cx="1957291" cy="1005840"/>
          </a:xfrm>
          <a:prstGeom prst="homePlate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 * </a:t>
            </a:r>
            <a:r>
              <a:rPr lang="el-GR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σ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-4912750" y="1508931"/>
            <a:ext cx="1957291" cy="1005840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ANOVA</a:t>
            </a:r>
          </a:p>
        </p:txBody>
      </p:sp>
      <p:sp>
        <p:nvSpPr>
          <p:cNvPr id="12" name="Pentagon 11"/>
          <p:cNvSpPr/>
          <p:nvPr/>
        </p:nvSpPr>
        <p:spPr>
          <a:xfrm>
            <a:off x="-6403550" y="4681589"/>
            <a:ext cx="1863911" cy="1433119"/>
          </a:xfrm>
          <a:prstGeom prst="homePlate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df</a:t>
            </a:r>
            <a:r>
              <a:rPr lang="en-US" sz="32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  <a:endParaRPr lang="en-US" sz="3200" b="1" baseline="-25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3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df</a:t>
            </a:r>
            <a:r>
              <a:rPr lang="en-US" sz="32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nSam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4551915" y="4859540"/>
            <a:ext cx="1017929" cy="1077218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</a:t>
            </a:r>
          </a:p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</a:t>
            </a:r>
            <a:r>
              <a:rPr lang="en-US" sz="3200" b="1" baseline="-25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WL</a:t>
            </a:r>
            <a:endParaRPr 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A78ED4B-3A35-4DB3-A351-372E790A3852}"/>
              </a:ext>
            </a:extLst>
          </p:cNvPr>
          <p:cNvSpPr/>
          <p:nvPr/>
        </p:nvSpPr>
        <p:spPr>
          <a:xfrm>
            <a:off x="-6403550" y="1341966"/>
            <a:ext cx="3231514" cy="14331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Clr>
                <a:srgbClr val="FF0000"/>
              </a:buClr>
              <a:buSzPct val="110000"/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 least 5 day</a:t>
            </a:r>
          </a:p>
          <a:p>
            <a:pPr marL="457200" indent="-457200">
              <a:buClr>
                <a:srgbClr val="FF0000"/>
              </a:buClr>
              <a:buSzPct val="110000"/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 replicate/day</a:t>
            </a: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822C9C7-853E-4CD6-8D5D-E1252EC02DBC}"/>
              </a:ext>
            </a:extLst>
          </p:cNvPr>
          <p:cNvSpPr/>
          <p:nvPr/>
        </p:nvSpPr>
        <p:spPr>
          <a:xfrm>
            <a:off x="-6575969" y="3303218"/>
            <a:ext cx="3620502" cy="3033414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C000"/>
              </a:buClr>
              <a:buSzPct val="110000"/>
            </a:pP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2EC85D0-1DAC-4803-9960-814ADC8E138B}"/>
              </a:ext>
            </a:extLst>
          </p:cNvPr>
          <p:cNvSpPr txBox="1"/>
          <p:nvPr/>
        </p:nvSpPr>
        <p:spPr>
          <a:xfrm>
            <a:off x="-6384162" y="3426608"/>
            <a:ext cx="1844523" cy="1097280"/>
          </a:xfrm>
          <a:prstGeom prst="rect">
            <a:avLst/>
          </a:prstGeom>
          <a:solidFill>
            <a:srgbClr val="ECFE94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Package insert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5BE8C-7C8C-470D-AB3E-9B1559E0BE84}"/>
              </a:ext>
            </a:extLst>
          </p:cNvPr>
          <p:cNvSpPr/>
          <p:nvPr/>
        </p:nvSpPr>
        <p:spPr>
          <a:xfrm>
            <a:off x="-6575969" y="1096216"/>
            <a:ext cx="3620502" cy="183127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C000"/>
              </a:buClr>
              <a:buSzPct val="110000"/>
            </a:pPr>
            <a:endParaRPr lang="fa-IR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29B949AB-0C6E-49BD-8D7C-B3053E509830}"/>
              </a:ext>
            </a:extLst>
          </p:cNvPr>
          <p:cNvSpPr/>
          <p:nvPr/>
        </p:nvSpPr>
        <p:spPr>
          <a:xfrm>
            <a:off x="8105729" y="2366488"/>
            <a:ext cx="731520" cy="568477"/>
          </a:xfrm>
          <a:prstGeom prst="downArrow">
            <a:avLst/>
          </a:prstGeom>
          <a:gradFill flip="none" rotWithShape="1">
            <a:gsLst>
              <a:gs pos="21000">
                <a:schemeClr val="accent1">
                  <a:lumMod val="40000"/>
                  <a:lumOff val="60000"/>
                </a:schemeClr>
              </a:gs>
              <a:gs pos="95000">
                <a:srgbClr val="7030A0"/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71F16C2D-0355-4439-B034-79D2E87B6A7E}"/>
              </a:ext>
            </a:extLst>
          </p:cNvPr>
          <p:cNvSpPr/>
          <p:nvPr/>
        </p:nvSpPr>
        <p:spPr>
          <a:xfrm>
            <a:off x="10171189" y="2376406"/>
            <a:ext cx="731520" cy="548640"/>
          </a:xfrm>
          <a:prstGeom prst="downArrow">
            <a:avLst/>
          </a:prstGeom>
          <a:gradFill flip="none" rotWithShape="1">
            <a:gsLst>
              <a:gs pos="21000">
                <a:schemeClr val="accent1">
                  <a:lumMod val="40000"/>
                  <a:lumOff val="60000"/>
                </a:schemeClr>
              </a:gs>
              <a:gs pos="95000">
                <a:srgbClr val="7030A0"/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A1C2D77D-5BC6-4857-930A-AA74988FD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641" y="-714390"/>
            <a:ext cx="10515600" cy="682306"/>
          </a:xfrm>
        </p:spPr>
        <p:txBody>
          <a:bodyPr>
            <a:normAutofit fontScale="90000"/>
          </a:bodyPr>
          <a:lstStyle/>
          <a:p>
            <a:pPr algn="ctr"/>
            <a:r>
              <a:rPr lang="en-US" i="1" dirty="0">
                <a:solidFill>
                  <a:srgbClr val="FF0000"/>
                </a:solidFill>
                <a:latin typeface="Monotype Corsiva" panose="03010101010201010101" pitchFamily="66" charset="0"/>
                <a:cs typeface="_MRT_Khodkar" panose="00000700000000000000" pitchFamily="2" charset="-78"/>
              </a:rPr>
              <a:t>Summary of Calculations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73AC26BD-D6E0-458B-AFA8-665252DE9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898" y="917596"/>
            <a:ext cx="6528161" cy="4771244"/>
          </a:xfrm>
        </p:spPr>
        <p:txBody>
          <a:bodyPr/>
          <a:lstStyle/>
          <a:p>
            <a:pPr marL="1085850" indent="-1085850" algn="justLow">
              <a:spcAft>
                <a:spcPts val="1200"/>
              </a:spcAft>
              <a:buNone/>
            </a:pPr>
            <a:endParaRPr lang="en-US" dirty="0"/>
          </a:p>
          <a:p>
            <a:pPr algn="justLow">
              <a:lnSpc>
                <a:spcPct val="70000"/>
              </a:lnSpc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dirty="0"/>
              <a:t>Comparing estimates to claims:</a:t>
            </a:r>
          </a:p>
          <a:p>
            <a:pPr marL="1365250" indent="-514350" algn="justLow">
              <a:spcAft>
                <a:spcPts val="1200"/>
              </a:spcAft>
              <a:buClr>
                <a:srgbClr val="7030A0"/>
              </a:buClr>
              <a:buFont typeface="+mj-lt"/>
              <a:buAutoNum type="arabicParenR"/>
            </a:pPr>
            <a:r>
              <a:rPr lang="en-US" dirty="0"/>
              <a:t>Compare to claim; if not passed,</a:t>
            </a:r>
          </a:p>
          <a:p>
            <a:pPr marL="1365250" indent="-514350" algn="justLow">
              <a:spcAft>
                <a:spcPts val="1200"/>
              </a:spcAft>
              <a:buClr>
                <a:srgbClr val="7030A0"/>
              </a:buClr>
              <a:buFont typeface="+mj-lt"/>
              <a:buAutoNum type="arabicParenR"/>
            </a:pPr>
            <a:r>
              <a:rPr lang="en-US" dirty="0"/>
              <a:t>Compare to UVL</a:t>
            </a:r>
            <a:endParaRPr lang="fa-IR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30F65BB-077A-40E1-9915-2DEE9F0109F4}"/>
              </a:ext>
            </a:extLst>
          </p:cNvPr>
          <p:cNvSpPr txBox="1"/>
          <p:nvPr/>
        </p:nvSpPr>
        <p:spPr>
          <a:xfrm>
            <a:off x="7648529" y="1619400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</a:rPr>
              <a:t>S</a:t>
            </a:r>
            <a:r>
              <a:rPr lang="en-US" sz="3600" b="1" baseline="-25000" dirty="0">
                <a:solidFill>
                  <a:srgbClr val="00B0F0"/>
                </a:solidFill>
              </a:rPr>
              <a:t>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C96F96A-3EB9-4C01-8208-0C1D3DBF8EF9}"/>
              </a:ext>
            </a:extLst>
          </p:cNvPr>
          <p:cNvSpPr txBox="1"/>
          <p:nvPr/>
        </p:nvSpPr>
        <p:spPr>
          <a:xfrm>
            <a:off x="7648529" y="4470796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en-US" dirty="0">
                <a:solidFill>
                  <a:srgbClr val="7030A0"/>
                </a:solidFill>
              </a:rPr>
              <a:t>UVL</a:t>
            </a:r>
            <a:r>
              <a:rPr lang="en-US" baseline="-25000" dirty="0">
                <a:solidFill>
                  <a:srgbClr val="7030A0"/>
                </a:solidFill>
              </a:rPr>
              <a:t>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C39C13F-76DD-4263-9037-D303D799BA5C}"/>
              </a:ext>
            </a:extLst>
          </p:cNvPr>
          <p:cNvSpPr txBox="1"/>
          <p:nvPr/>
        </p:nvSpPr>
        <p:spPr>
          <a:xfrm>
            <a:off x="9713989" y="4470795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en-US" dirty="0">
                <a:solidFill>
                  <a:srgbClr val="7030A0"/>
                </a:solidFill>
              </a:rPr>
              <a:t>UVL</a:t>
            </a:r>
            <a:r>
              <a:rPr lang="en-US" baseline="-25000" dirty="0">
                <a:solidFill>
                  <a:srgbClr val="7030A0"/>
                </a:solidFill>
              </a:rPr>
              <a:t>WL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B38707-1B22-4FCD-A70F-0C1ED39B04CC}"/>
              </a:ext>
            </a:extLst>
          </p:cNvPr>
          <p:cNvSpPr txBox="1"/>
          <p:nvPr/>
        </p:nvSpPr>
        <p:spPr>
          <a:xfrm>
            <a:off x="9713989" y="1619400"/>
            <a:ext cx="1645920" cy="64008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solidFill>
                  <a:srgbClr val="FF0000"/>
                </a:solidFill>
              </a:defRPr>
            </a:lvl1pPr>
          </a:lstStyle>
          <a:p>
            <a:r>
              <a:rPr lang="en-US" sz="3600" dirty="0">
                <a:solidFill>
                  <a:srgbClr val="00B0F0"/>
                </a:solidFill>
              </a:rPr>
              <a:t>S</a:t>
            </a:r>
            <a:r>
              <a:rPr lang="en-US" sz="3600" baseline="-25000" dirty="0">
                <a:solidFill>
                  <a:srgbClr val="00B0F0"/>
                </a:solidFill>
              </a:rPr>
              <a:t>WL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DD475C-EA80-4762-ABF3-B104BAB71885}"/>
              </a:ext>
            </a:extLst>
          </p:cNvPr>
          <p:cNvSpPr txBox="1"/>
          <p:nvPr/>
        </p:nvSpPr>
        <p:spPr>
          <a:xfrm>
            <a:off x="7918037" y="3041973"/>
            <a:ext cx="1106905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7030A0"/>
                </a:solidFill>
              </a:defRPr>
            </a:lvl1pPr>
          </a:lstStyle>
          <a:p>
            <a:r>
              <a:rPr lang="el-GR" dirty="0"/>
              <a:t>σ</a:t>
            </a:r>
            <a:r>
              <a:rPr lang="en-US" baseline="-25000" dirty="0"/>
              <a:t>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6002C5E-7295-40EF-AF20-86A281FAD7E3}"/>
              </a:ext>
            </a:extLst>
          </p:cNvPr>
          <p:cNvSpPr txBox="1"/>
          <p:nvPr/>
        </p:nvSpPr>
        <p:spPr>
          <a:xfrm>
            <a:off x="9983497" y="3041972"/>
            <a:ext cx="1106905" cy="646331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solidFill>
                  <a:srgbClr val="7030A0"/>
                </a:solidFill>
              </a:defRPr>
            </a:lvl1pPr>
          </a:lstStyle>
          <a:p>
            <a:r>
              <a:rPr lang="el-GR" dirty="0"/>
              <a:t>σ</a:t>
            </a:r>
            <a:r>
              <a:rPr lang="en-US" baseline="-25000" dirty="0"/>
              <a:t>WL</a:t>
            </a:r>
          </a:p>
        </p:txBody>
      </p:sp>
      <p:sp>
        <p:nvSpPr>
          <p:cNvPr id="35" name="Arrow: Down 34">
            <a:extLst>
              <a:ext uri="{FF2B5EF4-FFF2-40B4-BE49-F238E27FC236}">
                <a16:creationId xmlns:a16="http://schemas.microsoft.com/office/drawing/2014/main" id="{449CC05C-A2F5-458D-A798-890F65F9FB8B}"/>
              </a:ext>
            </a:extLst>
          </p:cNvPr>
          <p:cNvSpPr/>
          <p:nvPr/>
        </p:nvSpPr>
        <p:spPr>
          <a:xfrm>
            <a:off x="8105729" y="3795312"/>
            <a:ext cx="731520" cy="568477"/>
          </a:xfrm>
          <a:prstGeom prst="downArrow">
            <a:avLst/>
          </a:prstGeom>
          <a:gradFill flip="none" rotWithShape="1">
            <a:gsLst>
              <a:gs pos="21000">
                <a:schemeClr val="accent1">
                  <a:lumMod val="40000"/>
                  <a:lumOff val="60000"/>
                </a:schemeClr>
              </a:gs>
              <a:gs pos="95000">
                <a:srgbClr val="7030A0"/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36" name="Arrow: Down 35">
            <a:extLst>
              <a:ext uri="{FF2B5EF4-FFF2-40B4-BE49-F238E27FC236}">
                <a16:creationId xmlns:a16="http://schemas.microsoft.com/office/drawing/2014/main" id="{5D02219D-6963-4C43-B8AD-66C164B86BBA}"/>
              </a:ext>
            </a:extLst>
          </p:cNvPr>
          <p:cNvSpPr/>
          <p:nvPr/>
        </p:nvSpPr>
        <p:spPr>
          <a:xfrm>
            <a:off x="10171189" y="3805229"/>
            <a:ext cx="731520" cy="548640"/>
          </a:xfrm>
          <a:prstGeom prst="downArrow">
            <a:avLst/>
          </a:prstGeom>
          <a:gradFill flip="none" rotWithShape="1">
            <a:gsLst>
              <a:gs pos="21000">
                <a:schemeClr val="accent1">
                  <a:lumMod val="40000"/>
                  <a:lumOff val="60000"/>
                </a:schemeClr>
              </a:gs>
              <a:gs pos="95000">
                <a:srgbClr val="7030A0"/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17DDF976-0F2A-4E44-AF02-838FB1F7C2FF}"/>
              </a:ext>
            </a:extLst>
          </p:cNvPr>
          <p:cNvSpPr txBox="1">
            <a:spLocks/>
          </p:cNvSpPr>
          <p:nvPr/>
        </p:nvSpPr>
        <p:spPr>
          <a:xfrm>
            <a:off x="838502" y="5431158"/>
            <a:ext cx="10515600" cy="10808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5850" indent="-1085850" algn="justLow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b="1" i="1">
                <a:solidFill>
                  <a:srgbClr val="FF0000"/>
                </a:solidFill>
              </a:rPr>
              <a:t>NOTE:</a:t>
            </a:r>
            <a:r>
              <a:rPr lang="en-US"/>
              <a:t> Because of small sample volume, both </a:t>
            </a:r>
            <a:r>
              <a:rPr lang="en-US" b="1">
                <a:highlight>
                  <a:srgbClr val="FFFF00"/>
                </a:highlight>
              </a:rPr>
              <a:t>false verification</a:t>
            </a:r>
            <a:r>
              <a:rPr lang="en-US"/>
              <a:t> and </a:t>
            </a:r>
            <a:r>
              <a:rPr lang="en-US" b="1">
                <a:highlight>
                  <a:srgbClr val="FFFF00"/>
                </a:highlight>
              </a:rPr>
              <a:t>false rejection</a:t>
            </a:r>
            <a:r>
              <a:rPr lang="en-US" b="1"/>
              <a:t> </a:t>
            </a:r>
            <a:r>
              <a:rPr lang="en-US"/>
              <a:t>is probable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788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 animBg="1"/>
      <p:bldP spid="2" grpId="0" animBg="1"/>
      <p:bldP spid="34" grpId="0" animBg="1"/>
      <p:bldP spid="35" grpId="0" animBg="1"/>
      <p:bldP spid="36" grpId="0" animBg="1"/>
      <p:bldP spid="3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3DA8A432-D0A6-40A1-BE27-F7EE83819F56}"/>
              </a:ext>
            </a:extLst>
          </p:cNvPr>
          <p:cNvSpPr/>
          <p:nvPr/>
        </p:nvSpPr>
        <p:spPr>
          <a:xfrm flipV="1">
            <a:off x="723331" y="1187621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38438"/>
            <a:ext cx="10515600" cy="4214813"/>
          </a:xfrm>
        </p:spPr>
        <p:txBody>
          <a:bodyPr>
            <a:normAutofit/>
          </a:bodyPr>
          <a:lstStyle/>
          <a:p>
            <a:pPr marL="0" indent="0" algn="justLow">
              <a:spcAft>
                <a:spcPts val="600"/>
              </a:spcAft>
              <a:buNone/>
            </a:pPr>
            <a:r>
              <a:rPr lang="en-US" b="1" dirty="0">
                <a:solidFill>
                  <a:srgbClr val="0070C0"/>
                </a:solidFill>
              </a:rPr>
              <a:t>1A) </a:t>
            </a:r>
            <a:r>
              <a:rPr lang="en-US" b="1" dirty="0">
                <a:solidFill>
                  <a:srgbClr val="0055A6"/>
                </a:solidFill>
              </a:rPr>
              <a:t>All estimates are </a:t>
            </a:r>
            <a:r>
              <a:rPr lang="en-US" b="1" u="sng" dirty="0">
                <a:solidFill>
                  <a:srgbClr val="0055A6"/>
                </a:solidFill>
              </a:rPr>
              <a:t>smaller than claim </a:t>
            </a:r>
            <a:r>
              <a:rPr lang="en-US" b="1" dirty="0">
                <a:solidFill>
                  <a:srgbClr val="0055A6"/>
                </a:solidFill>
              </a:rPr>
              <a:t>or </a:t>
            </a:r>
            <a:r>
              <a:rPr lang="en-US" b="1" u="sng" dirty="0">
                <a:solidFill>
                  <a:srgbClr val="0055A6"/>
                </a:solidFill>
              </a:rPr>
              <a:t>well smaller than UVL</a:t>
            </a:r>
            <a:r>
              <a:rPr lang="fa-IR" b="1" u="sng" dirty="0">
                <a:solidFill>
                  <a:srgbClr val="0055A6"/>
                </a:solidFill>
              </a:rPr>
              <a:t> </a:t>
            </a:r>
          </a:p>
          <a:p>
            <a:pPr marL="341313" indent="-341313" algn="justLow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The overall study is consistent with the claims</a:t>
            </a:r>
          </a:p>
          <a:p>
            <a:pPr marL="682625" indent="-341313" algn="justLow">
              <a:lnSpc>
                <a:spcPct val="100000"/>
              </a:lnSpc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7030A0"/>
                </a:solidFill>
              </a:rPr>
              <a:t>Imprecision in the user’s laboratory is comparable to the claims</a:t>
            </a:r>
            <a:endParaRPr lang="fa-IR" dirty="0">
              <a:solidFill>
                <a:srgbClr val="7030A0"/>
              </a:solidFill>
            </a:endParaRPr>
          </a:p>
          <a:p>
            <a:pPr marL="0" indent="0" algn="justLow">
              <a:spcBef>
                <a:spcPts val="2400"/>
              </a:spcBef>
              <a:spcAft>
                <a:spcPts val="600"/>
              </a:spcAft>
              <a:buNone/>
            </a:pPr>
            <a:r>
              <a:rPr lang="en-US" b="1" dirty="0">
                <a:solidFill>
                  <a:srgbClr val="0070C0"/>
                </a:solidFill>
              </a:rPr>
              <a:t>1B</a:t>
            </a:r>
            <a:r>
              <a:rPr lang="en-US" b="1" dirty="0">
                <a:solidFill>
                  <a:srgbClr val="0055A6"/>
                </a:solidFill>
              </a:rPr>
              <a:t>) All passed, </a:t>
            </a:r>
            <a:r>
              <a:rPr lang="en-US" b="1" u="sng" dirty="0">
                <a:solidFill>
                  <a:srgbClr val="0055A6"/>
                </a:solidFill>
              </a:rPr>
              <a:t>but some pass just barely</a:t>
            </a:r>
            <a:endParaRPr lang="fa-IR" b="1" u="sng" dirty="0">
              <a:solidFill>
                <a:srgbClr val="0055A6"/>
              </a:solidFill>
            </a:endParaRPr>
          </a:p>
          <a:p>
            <a:pPr marL="341313" indent="-341313" algn="justLow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The overall study is consistent with claims</a:t>
            </a:r>
          </a:p>
          <a:p>
            <a:pPr marL="341313" indent="-341313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Monitor daily QC carefully to ensure imprecision remains consistent with claim</a:t>
            </a:r>
            <a:endParaRPr lang="fa-IR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1489075"/>
            <a:ext cx="10515600" cy="75399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Probable scenarios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9575E25-A608-4979-8AE7-DD94E7323BF7}"/>
              </a:ext>
            </a:extLst>
          </p:cNvPr>
          <p:cNvSpPr txBox="1">
            <a:spLocks/>
          </p:cNvSpPr>
          <p:nvPr/>
        </p:nvSpPr>
        <p:spPr>
          <a:xfrm>
            <a:off x="838200" y="220748"/>
            <a:ext cx="10515600" cy="740344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Interpretation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97955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ECBA64E-8C3F-40DF-9E72-96F616EAD443}"/>
              </a:ext>
            </a:extLst>
          </p:cNvPr>
          <p:cNvSpPr/>
          <p:nvPr/>
        </p:nvSpPr>
        <p:spPr>
          <a:xfrm>
            <a:off x="723331" y="-2620369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6604"/>
            <a:ext cx="10515600" cy="5890360"/>
          </a:xfrm>
        </p:spPr>
        <p:txBody>
          <a:bodyPr>
            <a:normAutofit/>
          </a:bodyPr>
          <a:lstStyle/>
          <a:p>
            <a:pPr marL="0" indent="0" algn="justLow">
              <a:spcAft>
                <a:spcPts val="600"/>
              </a:spcAft>
              <a:buNone/>
            </a:pPr>
            <a:r>
              <a:rPr lang="en-US" b="1" dirty="0">
                <a:solidFill>
                  <a:srgbClr val="0070C0"/>
                </a:solidFill>
              </a:rPr>
              <a:t>2)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rgbClr val="0055A6"/>
                </a:solidFill>
              </a:rPr>
              <a:t>Most estimates accepted but </a:t>
            </a:r>
            <a:r>
              <a:rPr lang="en-US" b="1" u="sng" dirty="0">
                <a:solidFill>
                  <a:srgbClr val="0055A6"/>
                </a:solidFill>
              </a:rPr>
              <a:t>some fail</a:t>
            </a:r>
            <a:endParaRPr lang="fa-IR" b="1" u="sng" dirty="0">
              <a:solidFill>
                <a:srgbClr val="0055A6"/>
              </a:solidFill>
            </a:endParaRPr>
          </a:p>
          <a:p>
            <a:pPr marL="341313" indent="-341313" algn="justLow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The lab director should decide </a:t>
            </a:r>
            <a:r>
              <a:rPr lang="en-US" dirty="0">
                <a:highlight>
                  <a:srgbClr val="FFFF00"/>
                </a:highlight>
              </a:rPr>
              <a:t>considering clinical aspect</a:t>
            </a:r>
          </a:p>
          <a:p>
            <a:pPr marL="341313" indent="-341313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(if decided to use method) Imprecision exhibited by daily QC be carefully monitored</a:t>
            </a:r>
            <a:endParaRPr lang="fa-IR" dirty="0"/>
          </a:p>
          <a:p>
            <a:pPr marL="0" indent="0" algn="justLow">
              <a:spcBef>
                <a:spcPts val="3000"/>
              </a:spcBef>
              <a:spcAft>
                <a:spcPts val="600"/>
              </a:spcAft>
              <a:buNone/>
            </a:pPr>
            <a:r>
              <a:rPr lang="en-US" b="1" dirty="0">
                <a:solidFill>
                  <a:srgbClr val="0070C0"/>
                </a:solidFill>
              </a:rPr>
              <a:t>3)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rgbClr val="0055A6"/>
                </a:solidFill>
              </a:rPr>
              <a:t>Several estimates fail</a:t>
            </a:r>
            <a:endParaRPr lang="fa-IR" b="1" dirty="0">
              <a:solidFill>
                <a:srgbClr val="0055A6"/>
              </a:solidFill>
            </a:endParaRPr>
          </a:p>
          <a:p>
            <a:pPr marL="341313" indent="-341313" algn="justLow"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dirty="0"/>
              <a:t>The study as a whole is not consistent with the claims</a:t>
            </a:r>
            <a:endParaRPr lang="fa-IR" dirty="0"/>
          </a:p>
          <a:p>
            <a:pPr marL="914400" indent="-395288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  <a:sym typeface="Wingdings" panose="05000000000000000000" pitchFamily="2" charset="2"/>
              </a:rPr>
              <a:t>Reject the method</a:t>
            </a:r>
          </a:p>
          <a:p>
            <a:pPr marL="914400" indent="-395288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  <a:sym typeface="Wingdings" panose="05000000000000000000" pitchFamily="2" charset="2"/>
              </a:rPr>
              <a:t>Troubleshoot and repeat study</a:t>
            </a:r>
          </a:p>
          <a:p>
            <a:pPr marL="914400" indent="-395288" algn="justLow">
              <a:spcAft>
                <a:spcPts val="1200"/>
              </a:spcAft>
              <a:buClr>
                <a:srgbClr val="7030A0"/>
              </a:buClr>
              <a:buFont typeface="Wingdings" panose="05000000000000000000" pitchFamily="2" charset="2"/>
              <a:buChar char="µ"/>
            </a:pPr>
            <a:r>
              <a:rPr lang="en-US" dirty="0">
                <a:solidFill>
                  <a:srgbClr val="7030A0"/>
                </a:solidFill>
                <a:sym typeface="Wingdings" panose="05000000000000000000" pitchFamily="2" charset="2"/>
              </a:rPr>
              <a:t>Perform CLSI EP05</a:t>
            </a:r>
            <a:endParaRPr lang="fa-IR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33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26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EXAMPLE: Verifying a Ferritin assay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47750"/>
            <a:ext cx="10515600" cy="5600699"/>
          </a:xfrm>
        </p:spPr>
        <p:txBody>
          <a:bodyPr>
            <a:normAutofit/>
          </a:bodyPr>
          <a:lstStyle/>
          <a:p>
            <a:pPr marL="0" indent="0" algn="justLow">
              <a:spcAft>
                <a:spcPts val="2400"/>
              </a:spcAft>
              <a:buClr>
                <a:srgbClr val="00B0F0"/>
              </a:buClr>
              <a:buNone/>
            </a:pP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Manual assay → Fully automate assay; AMR = 10-1000 </a:t>
            </a:r>
            <a:r>
              <a:rPr lang="el-GR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μ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g/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</a:t>
            </a:r>
            <a:r>
              <a:rPr lang="fa-IR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457200" indent="-457200" algn="justLow"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Precision is concentration-depended</a:t>
            </a:r>
          </a:p>
          <a:p>
            <a:pPr marL="457200" indent="-457200" algn="justLow"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Lower, higher &amp; normal results are clinically important</a:t>
            </a:r>
          </a:p>
          <a:p>
            <a:pPr marL="457200" indent="-457200" algn="justLow"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Manufacture study included several calibrations</a:t>
            </a:r>
            <a:endParaRPr lang="fa-IR" sz="3200" dirty="0"/>
          </a:p>
          <a:p>
            <a:pPr marL="977900" indent="-400050" algn="justLow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7030A0"/>
                </a:solidFill>
              </a:rPr>
              <a:t>Levels: </a:t>
            </a:r>
            <a:r>
              <a:rPr lang="en-US" sz="3200" dirty="0">
                <a:solidFill>
                  <a:srgbClr val="7030A0"/>
                </a:solidFill>
              </a:rPr>
              <a:t>Low, Normal, and High</a:t>
            </a:r>
          </a:p>
          <a:p>
            <a:pPr marL="977900" indent="-400050" algn="justLow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7030A0"/>
                </a:solidFill>
              </a:rPr>
              <a:t>Sample:</a:t>
            </a:r>
            <a:r>
              <a:rPr lang="en-US" sz="3200" dirty="0">
                <a:solidFill>
                  <a:srgbClr val="7030A0"/>
                </a:solidFill>
              </a:rPr>
              <a:t> Pooled sera</a:t>
            </a:r>
          </a:p>
          <a:p>
            <a:pPr marL="977900" indent="-400050" algn="justLow">
              <a:lnSpc>
                <a:spcPct val="100000"/>
              </a:lnSpc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7030A0"/>
                </a:solidFill>
              </a:rPr>
              <a:t>Calibration:</a:t>
            </a:r>
            <a:r>
              <a:rPr lang="en-US" dirty="0">
                <a:solidFill>
                  <a:srgbClr val="7030A0"/>
                </a:solidFill>
              </a:rPr>
              <a:t> Before each run</a:t>
            </a:r>
            <a:endParaRPr lang="fa-IR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2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t="5650"/>
          <a:stretch/>
        </p:blipFill>
        <p:spPr>
          <a:xfrm>
            <a:off x="819150" y="-56959"/>
            <a:ext cx="3848100" cy="691495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 rot="16200000">
            <a:off x="2514600" y="563880"/>
            <a:ext cx="365760" cy="64008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Chart 12"/>
          <p:cNvGraphicFramePr>
            <a:graphicFrameLocks/>
          </p:cNvGraphicFramePr>
          <p:nvPr/>
        </p:nvGraphicFramePr>
        <p:xfrm>
          <a:off x="5753100" y="2385060"/>
          <a:ext cx="5760720" cy="2103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Chart 15"/>
          <p:cNvGraphicFramePr>
            <a:graphicFrameLocks/>
          </p:cNvGraphicFramePr>
          <p:nvPr/>
        </p:nvGraphicFramePr>
        <p:xfrm>
          <a:off x="5753100" y="163352"/>
          <a:ext cx="5734049" cy="2103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Oval 16"/>
          <p:cNvSpPr/>
          <p:nvPr/>
        </p:nvSpPr>
        <p:spPr>
          <a:xfrm rot="16200000">
            <a:off x="6712679" y="239768"/>
            <a:ext cx="581802" cy="5592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Chart 13"/>
          <p:cNvGraphicFramePr>
            <a:graphicFrameLocks/>
          </p:cNvGraphicFramePr>
          <p:nvPr/>
        </p:nvGraphicFramePr>
        <p:xfrm>
          <a:off x="5753100" y="4619114"/>
          <a:ext cx="5734050" cy="2067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9" name="Straight Connector 8"/>
          <p:cNvCxnSpPr/>
          <p:nvPr/>
        </p:nvCxnSpPr>
        <p:spPr>
          <a:xfrm flipV="1">
            <a:off x="804242" y="1537252"/>
            <a:ext cx="3566160" cy="0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824444" y="2866420"/>
            <a:ext cx="3566160" cy="0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801938" y="4150555"/>
            <a:ext cx="3566160" cy="0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24444" y="5448300"/>
            <a:ext cx="3566160" cy="0"/>
          </a:xfrm>
          <a:prstGeom prst="line">
            <a:avLst/>
          </a:prstGeom>
          <a:ln w="57150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05E3A38-350F-429B-960D-5E813D24AE6C}"/>
              </a:ext>
            </a:extLst>
          </p:cNvPr>
          <p:cNvSpPr/>
          <p:nvPr/>
        </p:nvSpPr>
        <p:spPr>
          <a:xfrm>
            <a:off x="2358390" y="304704"/>
            <a:ext cx="685800" cy="6400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EE84B4-2244-4EB5-BAC0-33F9AA97C00D}"/>
              </a:ext>
            </a:extLst>
          </p:cNvPr>
          <p:cNvSpPr/>
          <p:nvPr/>
        </p:nvSpPr>
        <p:spPr>
          <a:xfrm>
            <a:off x="3044190" y="285654"/>
            <a:ext cx="1520190" cy="6400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6737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13" grpId="0">
        <p:bldAsOne/>
      </p:bldGraphic>
      <p:bldGraphic spid="16" grpId="0">
        <p:bldAsOne/>
      </p:bldGraphic>
      <p:bldP spid="17" grpId="0" animBg="1"/>
      <p:bldGraphic spid="14" grpId="0">
        <p:bldAsOne/>
      </p:bldGraphic>
      <p:bldP spid="3" grpId="0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10" t="1809" r="2118"/>
          <a:stretch/>
        </p:blipFill>
        <p:spPr>
          <a:xfrm>
            <a:off x="477078" y="887895"/>
            <a:ext cx="11277600" cy="3381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ounded Rectangle 6"/>
          <p:cNvSpPr/>
          <p:nvPr/>
        </p:nvSpPr>
        <p:spPr>
          <a:xfrm rot="16200000">
            <a:off x="4470106" y="2544995"/>
            <a:ext cx="759050" cy="920616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 rot="16200000">
            <a:off x="4698129" y="2883391"/>
            <a:ext cx="274320" cy="6400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866227" y="584617"/>
            <a:ext cx="2108539" cy="395740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831434" y="856993"/>
            <a:ext cx="3939156" cy="35249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A3DECE70-CB53-4AB9-8AB6-7527A056A2F6}"/>
              </a:ext>
            </a:extLst>
          </p:cNvPr>
          <p:cNvGraphicFramePr>
            <a:graphicFrameLocks noGrp="1"/>
          </p:cNvGraphicFramePr>
          <p:nvPr/>
        </p:nvGraphicFramePr>
        <p:xfrm>
          <a:off x="6180246" y="922290"/>
          <a:ext cx="2620848" cy="1999640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596029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1024819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99928">
                <a:tc gridSpan="2"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G factor for 5 runs</a:t>
                      </a:r>
                      <a:endParaRPr lang="fa-I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G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3.087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23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3.112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24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3.135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25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D9F422B-6D48-488F-A751-DB7AD0FC970C}"/>
                  </a:ext>
                </a:extLst>
              </p:cNvPr>
              <p:cNvSpPr txBox="1"/>
              <p:nvPr/>
            </p:nvSpPr>
            <p:spPr>
              <a:xfrm>
                <a:off x="6041692" y="3073909"/>
                <a:ext cx="3866148" cy="425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sz="2000" b="1" dirty="0"/>
                  <a:t>Grubbs’ limits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0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  <m:r>
                      <a:rPr lang="en-US" sz="20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2000" b="1" dirty="0"/>
                  <a:t> (G • SD)  </a:t>
                </a:r>
                <a:endParaRPr lang="fa-IR" sz="20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D9F422B-6D48-488F-A751-DB7AD0FC9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1692" y="3073909"/>
                <a:ext cx="3866148" cy="425886"/>
              </a:xfrm>
              <a:prstGeom prst="rect">
                <a:avLst/>
              </a:prstGeom>
              <a:blipFill>
                <a:blip r:embed="rId3"/>
                <a:stretch>
                  <a:fillRect l="-1577" t="-7143" b="-257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5A1B8210-9EEB-40FD-AEC5-F4AE88C8F68F}"/>
              </a:ext>
            </a:extLst>
          </p:cNvPr>
          <p:cNvSpPr/>
          <p:nvPr/>
        </p:nvSpPr>
        <p:spPr>
          <a:xfrm>
            <a:off x="4219074" y="3437212"/>
            <a:ext cx="1138989" cy="348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696B34-FEFE-4912-9166-948225D97A0A}"/>
              </a:ext>
            </a:extLst>
          </p:cNvPr>
          <p:cNvSpPr/>
          <p:nvPr/>
        </p:nvSpPr>
        <p:spPr>
          <a:xfrm>
            <a:off x="4132361" y="3888442"/>
            <a:ext cx="1138989" cy="3487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5765CB-E45F-4182-B40D-C7DC9585DC57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Grubbs’ Test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08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" grpId="0"/>
      <p:bldP spid="15" grpId="0" animBg="1"/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3010" t="1809" r="2118"/>
          <a:stretch/>
        </p:blipFill>
        <p:spPr>
          <a:xfrm>
            <a:off x="477078" y="887895"/>
            <a:ext cx="11277600" cy="3381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ounded Rectangle 6"/>
          <p:cNvSpPr/>
          <p:nvPr/>
        </p:nvSpPr>
        <p:spPr>
          <a:xfrm rot="18004994">
            <a:off x="-1099818" y="4188760"/>
            <a:ext cx="759050" cy="920616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 rot="17945765">
            <a:off x="-1409005" y="5125174"/>
            <a:ext cx="348725" cy="64008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Grubbs’ Test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66227" y="584617"/>
            <a:ext cx="2108539" cy="395740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831434" y="856993"/>
            <a:ext cx="3939156" cy="35249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7">
            <a:extLst>
              <a:ext uri="{FF2B5EF4-FFF2-40B4-BE49-F238E27FC236}">
                <a16:creationId xmlns:a16="http://schemas.microsoft.com/office/drawing/2014/main" id="{A3DECE70-CB53-4AB9-8AB6-7527A056A2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840231"/>
              </p:ext>
            </p:extLst>
          </p:nvPr>
        </p:nvGraphicFramePr>
        <p:xfrm>
          <a:off x="12295296" y="-696960"/>
          <a:ext cx="2620848" cy="1999640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596029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1024819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99928">
                <a:tc gridSpan="2"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G factor for 5 runs</a:t>
                      </a:r>
                      <a:endParaRPr lang="fa-I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G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3.087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23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3.112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24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3.135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25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D9F422B-6D48-488F-A751-DB7AD0FC970C}"/>
                  </a:ext>
                </a:extLst>
              </p:cNvPr>
              <p:cNvSpPr txBox="1"/>
              <p:nvPr/>
            </p:nvSpPr>
            <p:spPr>
              <a:xfrm>
                <a:off x="12309142" y="883159"/>
                <a:ext cx="3866148" cy="425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sz="2000" b="1" dirty="0"/>
                  <a:t>Grubbs’ limits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0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  <m:r>
                      <a:rPr lang="en-US" sz="2000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±</m:t>
                    </m:r>
                  </m:oMath>
                </a14:m>
                <a:r>
                  <a:rPr lang="en-US" sz="2000" b="1" dirty="0"/>
                  <a:t> (G • SD)  </a:t>
                </a:r>
                <a:endParaRPr lang="fa-IR" sz="20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D9F422B-6D48-488F-A751-DB7AD0FC9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09142" y="883159"/>
                <a:ext cx="3866148" cy="425886"/>
              </a:xfrm>
              <a:prstGeom prst="rect">
                <a:avLst/>
              </a:prstGeom>
              <a:blipFill>
                <a:blip r:embed="rId3"/>
                <a:stretch>
                  <a:fillRect l="-1577" t="-7143" b="-257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6">
            <a:extLst>
              <a:ext uri="{FF2B5EF4-FFF2-40B4-BE49-F238E27FC236}">
                <a16:creationId xmlns:a16="http://schemas.microsoft.com/office/drawing/2014/main" id="{B8AA1874-7EA1-4669-B06E-151F651FF394}"/>
              </a:ext>
            </a:extLst>
          </p:cNvPr>
          <p:cNvSpPr/>
          <p:nvPr/>
        </p:nvSpPr>
        <p:spPr>
          <a:xfrm rot="18004994">
            <a:off x="-1099817" y="4188759"/>
            <a:ext cx="759050" cy="920616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7">
            <a:extLst>
              <a:ext uri="{FF2B5EF4-FFF2-40B4-BE49-F238E27FC236}">
                <a16:creationId xmlns:a16="http://schemas.microsoft.com/office/drawing/2014/main" id="{89891D15-55FE-4482-87CB-DED30A5F33E7}"/>
              </a:ext>
            </a:extLst>
          </p:cNvPr>
          <p:cNvSpPr/>
          <p:nvPr/>
        </p:nvSpPr>
        <p:spPr>
          <a:xfrm rot="17945765">
            <a:off x="-1409004" y="5125173"/>
            <a:ext cx="348725" cy="64008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809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CF1499-C83B-4425-9547-3D70D1A4430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677605" y="1112520"/>
            <a:ext cx="10836791" cy="4023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112A9-6F79-4C3A-8B46-E6A79DD5D45E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ANOVA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41C8D2-74B0-4EE1-9800-FF890DDC6756}"/>
              </a:ext>
            </a:extLst>
          </p:cNvPr>
          <p:cNvSpPr/>
          <p:nvPr/>
        </p:nvSpPr>
        <p:spPr>
          <a:xfrm>
            <a:off x="3637376" y="854622"/>
            <a:ext cx="2080199" cy="220218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2C0E3A-E90F-41B5-A349-517E9E781C33}"/>
              </a:ext>
            </a:extLst>
          </p:cNvPr>
          <p:cNvSpPr/>
          <p:nvPr/>
        </p:nvSpPr>
        <p:spPr>
          <a:xfrm>
            <a:off x="5605242" y="797472"/>
            <a:ext cx="1920240" cy="446913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A0A2D3-31D1-4056-95E2-7F5521944DA2}"/>
              </a:ext>
            </a:extLst>
          </p:cNvPr>
          <p:cNvSpPr/>
          <p:nvPr/>
        </p:nvSpPr>
        <p:spPr>
          <a:xfrm>
            <a:off x="7471111" y="578889"/>
            <a:ext cx="4241344" cy="48387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EBC469D-53CB-4BF5-8B9B-826D413FB451}"/>
              </a:ext>
            </a:extLst>
          </p:cNvPr>
          <p:cNvSpPr/>
          <p:nvPr/>
        </p:nvSpPr>
        <p:spPr>
          <a:xfrm rot="16200000">
            <a:off x="1790509" y="1523809"/>
            <a:ext cx="762779" cy="152360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4FE2E7-4FDA-4BE1-B087-88394EA31D8C}"/>
              </a:ext>
            </a:extLst>
          </p:cNvPr>
          <p:cNvSpPr/>
          <p:nvPr/>
        </p:nvSpPr>
        <p:spPr>
          <a:xfrm>
            <a:off x="656136" y="2707219"/>
            <a:ext cx="2981241" cy="148378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CB0927-EC1B-419D-B8B4-D6D29822CEF4}"/>
              </a:ext>
            </a:extLst>
          </p:cNvPr>
          <p:cNvSpPr/>
          <p:nvPr/>
        </p:nvSpPr>
        <p:spPr>
          <a:xfrm>
            <a:off x="3717530" y="3562350"/>
            <a:ext cx="1680128" cy="29146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9D69BD-CB6B-4EB2-A192-25A48CB31F7C}"/>
              </a:ext>
            </a:extLst>
          </p:cNvPr>
          <p:cNvSpPr txBox="1"/>
          <p:nvPr/>
        </p:nvSpPr>
        <p:spPr>
          <a:xfrm>
            <a:off x="6202872" y="1034144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400" dirty="0"/>
              <a:t>V</a:t>
            </a:r>
            <a:r>
              <a:rPr lang="en-US" sz="2400" baseline="-25000" dirty="0"/>
              <a:t>W </a:t>
            </a:r>
            <a:r>
              <a:rPr lang="en-US" sz="2400" dirty="0"/>
              <a:t>(V</a:t>
            </a:r>
            <a:r>
              <a:rPr lang="en-US" sz="2400" baseline="-25000" dirty="0"/>
              <a:t>R</a:t>
            </a:r>
            <a:r>
              <a:rPr lang="en-US" sz="2400" dirty="0"/>
              <a:t>) = MS2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14B7AF-9B24-4F1B-8DE1-80067849C1E8}"/>
              </a:ext>
            </a:extLst>
          </p:cNvPr>
          <p:cNvSpPr txBox="1"/>
          <p:nvPr/>
        </p:nvSpPr>
        <p:spPr>
          <a:xfrm>
            <a:off x="6202872" y="1549926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/>
              <a:t>V</a:t>
            </a:r>
            <a:r>
              <a:rPr lang="en-US" sz="2400" b="1" baseline="-25000" dirty="0"/>
              <a:t>B</a:t>
            </a:r>
            <a:r>
              <a:rPr lang="en-US" sz="2400" b="1" dirty="0"/>
              <a:t> = (MS1 – MS2)/n</a:t>
            </a:r>
            <a:r>
              <a:rPr lang="en-US" sz="2400" b="1" baseline="-25000" dirty="0"/>
              <a:t>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8CC8D2-6F39-4BF3-B4C4-ED80DE78B987}"/>
              </a:ext>
            </a:extLst>
          </p:cNvPr>
          <p:cNvSpPr txBox="1"/>
          <p:nvPr/>
        </p:nvSpPr>
        <p:spPr>
          <a:xfrm>
            <a:off x="6202872" y="2065708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400" dirty="0"/>
              <a:t>V</a:t>
            </a:r>
            <a:r>
              <a:rPr lang="en-US" sz="2400" baseline="-25000" dirty="0"/>
              <a:t>WL</a:t>
            </a:r>
            <a:r>
              <a:rPr lang="en-US" sz="2400" dirty="0"/>
              <a:t> = V</a:t>
            </a:r>
            <a:r>
              <a:rPr lang="en-US" sz="2400" baseline="-25000" dirty="0"/>
              <a:t>W</a:t>
            </a:r>
            <a:r>
              <a:rPr lang="en-US" sz="2400" dirty="0"/>
              <a:t> + V</a:t>
            </a:r>
            <a:r>
              <a:rPr lang="en-US" sz="2400" baseline="-25000" dirty="0"/>
              <a:t>B</a:t>
            </a:r>
            <a:r>
              <a:rPr lang="en-US" sz="2400" dirty="0"/>
              <a:t>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9F5B07-56DB-47F7-9114-3ADE9247A49F}"/>
              </a:ext>
            </a:extLst>
          </p:cNvPr>
          <p:cNvSpPr/>
          <p:nvPr/>
        </p:nvSpPr>
        <p:spPr>
          <a:xfrm>
            <a:off x="3698480" y="2706775"/>
            <a:ext cx="1680128" cy="29146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C5828F-B857-484E-98CF-C074090E097C}"/>
              </a:ext>
            </a:extLst>
          </p:cNvPr>
          <p:cNvSpPr/>
          <p:nvPr/>
        </p:nvSpPr>
        <p:spPr>
          <a:xfrm>
            <a:off x="3694527" y="3149686"/>
            <a:ext cx="1680128" cy="29146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654BB67-E0ED-4747-B1F4-8E6390415116}"/>
              </a:ext>
            </a:extLst>
          </p:cNvPr>
          <p:cNvSpPr/>
          <p:nvPr/>
        </p:nvSpPr>
        <p:spPr>
          <a:xfrm>
            <a:off x="479545" y="3946694"/>
            <a:ext cx="5285656" cy="1326809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70AB5C3-036C-446E-9236-4B100F9A9DBA}"/>
              </a:ext>
            </a:extLst>
          </p:cNvPr>
          <p:cNvSpPr/>
          <p:nvPr/>
        </p:nvSpPr>
        <p:spPr>
          <a:xfrm>
            <a:off x="3605082" y="2743200"/>
            <a:ext cx="2109918" cy="1208024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Table 7">
            <a:extLst>
              <a:ext uri="{FF2B5EF4-FFF2-40B4-BE49-F238E27FC236}">
                <a16:creationId xmlns:a16="http://schemas.microsoft.com/office/drawing/2014/main" id="{FF5EA0E6-6D02-4B56-858C-4B7F22738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103082"/>
              </p:ext>
            </p:extLst>
          </p:nvPr>
        </p:nvGraphicFramePr>
        <p:xfrm>
          <a:off x="9231392" y="1052360"/>
          <a:ext cx="2329454" cy="2605552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418577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910877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99928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000" b="1" dirty="0"/>
                        <a:t>Effective number of runs</a:t>
                      </a:r>
                    </a:p>
                    <a:p>
                      <a:pPr algn="ctr" rtl="0"/>
                      <a:r>
                        <a:rPr lang="en-US" sz="2000" b="1" dirty="0"/>
                        <a:t>(5 runs)</a:t>
                      </a:r>
                      <a:endParaRPr lang="fa-IR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r>
                        <a:rPr lang="en-US" sz="2000" b="1" baseline="-25000" dirty="0"/>
                        <a:t>0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4.565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23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4.792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24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25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56DA4065-FEC2-4984-8062-D0979A6CD92C}"/>
              </a:ext>
            </a:extLst>
          </p:cNvPr>
          <p:cNvSpPr txBox="1"/>
          <p:nvPr/>
        </p:nvSpPr>
        <p:spPr>
          <a:xfrm>
            <a:off x="6202872" y="3263670"/>
            <a:ext cx="2830461" cy="8617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/>
              <a:t>V</a:t>
            </a:r>
            <a:r>
              <a:rPr lang="en-US" sz="2000" baseline="-25000" dirty="0"/>
              <a:t>B</a:t>
            </a:r>
            <a:r>
              <a:rPr lang="en-US" sz="2000" dirty="0"/>
              <a:t> = (4.238 – 1.3284)/5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B</a:t>
            </a:r>
            <a:r>
              <a:rPr lang="en-US" sz="2000" b="1" dirty="0">
                <a:solidFill>
                  <a:srgbClr val="FF0000"/>
                </a:solidFill>
              </a:rPr>
              <a:t> = 0.58192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27A851-733D-4172-B3AD-C28BC8281537}"/>
              </a:ext>
            </a:extLst>
          </p:cNvPr>
          <p:cNvSpPr txBox="1"/>
          <p:nvPr/>
        </p:nvSpPr>
        <p:spPr>
          <a:xfrm>
            <a:off x="6202871" y="4288427"/>
            <a:ext cx="2830461" cy="8617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/>
              <a:t>V</a:t>
            </a:r>
            <a:r>
              <a:rPr lang="en-US" sz="2000" baseline="-25000" dirty="0"/>
              <a:t>WL</a:t>
            </a:r>
            <a:r>
              <a:rPr lang="en-US" sz="2000" dirty="0"/>
              <a:t> = 1.3284</a:t>
            </a:r>
            <a:r>
              <a:rPr lang="en-US" sz="2000" baseline="-25000" dirty="0"/>
              <a:t> </a:t>
            </a:r>
            <a:r>
              <a:rPr lang="en-US" sz="2000" dirty="0"/>
              <a:t> + 0.58192</a:t>
            </a:r>
          </a:p>
          <a:p>
            <a:pPr>
              <a:spcAft>
                <a:spcPts val="1200"/>
              </a:spcAft>
            </a:pPr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WL</a:t>
            </a:r>
            <a:r>
              <a:rPr lang="en-US" sz="2000" b="1" dirty="0">
                <a:solidFill>
                  <a:srgbClr val="FF0000"/>
                </a:solidFill>
              </a:rPr>
              <a:t> = 0.58192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7230F8C-FABD-4A58-BD22-7D351214059F}"/>
              </a:ext>
            </a:extLst>
          </p:cNvPr>
          <p:cNvSpPr txBox="1"/>
          <p:nvPr/>
        </p:nvSpPr>
        <p:spPr>
          <a:xfrm>
            <a:off x="6202871" y="2700576"/>
            <a:ext cx="2830461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W</a:t>
            </a:r>
            <a:r>
              <a:rPr lang="en-US" sz="2000" b="1" dirty="0">
                <a:solidFill>
                  <a:srgbClr val="FF0000"/>
                </a:solidFill>
              </a:rPr>
              <a:t> = 1.3284</a:t>
            </a:r>
            <a:endParaRPr lang="fa-I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49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6" grpId="0" animBg="1"/>
      <p:bldP spid="27" grpId="0" animBg="1"/>
      <p:bldP spid="3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CF1499-C83B-4425-9547-3D70D1A4430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677605" y="1112520"/>
            <a:ext cx="10836791" cy="4023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112A9-6F79-4C3A-8B46-E6A79DD5D45E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ANOVA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A0A2D3-31D1-4056-95E2-7F5521944DA2}"/>
              </a:ext>
            </a:extLst>
          </p:cNvPr>
          <p:cNvSpPr/>
          <p:nvPr/>
        </p:nvSpPr>
        <p:spPr>
          <a:xfrm>
            <a:off x="7566361" y="524203"/>
            <a:ext cx="4241344" cy="48387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EBC469D-53CB-4BF5-8B9B-826D413FB451}"/>
              </a:ext>
            </a:extLst>
          </p:cNvPr>
          <p:cNvSpPr/>
          <p:nvPr/>
        </p:nvSpPr>
        <p:spPr>
          <a:xfrm rot="16200000">
            <a:off x="1790509" y="3981259"/>
            <a:ext cx="762779" cy="152360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9D69BD-CB6B-4EB2-A192-25A48CB31F7C}"/>
              </a:ext>
            </a:extLst>
          </p:cNvPr>
          <p:cNvSpPr txBox="1"/>
          <p:nvPr/>
        </p:nvSpPr>
        <p:spPr>
          <a:xfrm>
            <a:off x="12946572" y="1034144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400" dirty="0"/>
              <a:t>V</a:t>
            </a:r>
            <a:r>
              <a:rPr lang="en-US" sz="2400" baseline="-25000" dirty="0"/>
              <a:t>W </a:t>
            </a:r>
            <a:r>
              <a:rPr lang="en-US" sz="2400" dirty="0"/>
              <a:t>(V</a:t>
            </a:r>
            <a:r>
              <a:rPr lang="en-US" sz="2400" baseline="-25000" dirty="0"/>
              <a:t>R</a:t>
            </a:r>
            <a:r>
              <a:rPr lang="en-US" sz="2400" dirty="0"/>
              <a:t>) = MS2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14B7AF-9B24-4F1B-8DE1-80067849C1E8}"/>
              </a:ext>
            </a:extLst>
          </p:cNvPr>
          <p:cNvSpPr txBox="1"/>
          <p:nvPr/>
        </p:nvSpPr>
        <p:spPr>
          <a:xfrm>
            <a:off x="12946572" y="1549926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/>
              <a:t>V</a:t>
            </a:r>
            <a:r>
              <a:rPr lang="en-US" sz="2400" b="1" baseline="-25000" dirty="0"/>
              <a:t>B</a:t>
            </a:r>
            <a:r>
              <a:rPr lang="en-US" sz="2400" b="1" dirty="0"/>
              <a:t> = (MS1 – MS2)/n</a:t>
            </a:r>
            <a:r>
              <a:rPr lang="en-US" sz="2400" b="1" baseline="-25000" dirty="0"/>
              <a:t>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8CC8D2-6F39-4BF3-B4C4-ED80DE78B987}"/>
              </a:ext>
            </a:extLst>
          </p:cNvPr>
          <p:cNvSpPr txBox="1"/>
          <p:nvPr/>
        </p:nvSpPr>
        <p:spPr>
          <a:xfrm>
            <a:off x="12946572" y="2065708"/>
            <a:ext cx="2834640" cy="461665"/>
          </a:xfrm>
          <a:prstGeom prst="rect">
            <a:avLst/>
          </a:prstGeom>
          <a:noFill/>
          <a:ln w="19050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/>
            </a:lvl1pPr>
          </a:lstStyle>
          <a:p>
            <a:r>
              <a:rPr lang="en-US" sz="2400" dirty="0"/>
              <a:t>V</a:t>
            </a:r>
            <a:r>
              <a:rPr lang="en-US" sz="2400" baseline="-25000" dirty="0"/>
              <a:t>WL</a:t>
            </a:r>
            <a:r>
              <a:rPr lang="en-US" sz="2400" dirty="0"/>
              <a:t> = V</a:t>
            </a:r>
            <a:r>
              <a:rPr lang="en-US" sz="2400" baseline="-25000" dirty="0"/>
              <a:t>W</a:t>
            </a:r>
            <a:r>
              <a:rPr lang="en-US" sz="2400" dirty="0"/>
              <a:t> + V</a:t>
            </a:r>
            <a:r>
              <a:rPr lang="en-US" sz="2400" baseline="-25000" dirty="0"/>
              <a:t>B</a:t>
            </a:r>
            <a:r>
              <a:rPr lang="en-US" sz="2400" dirty="0"/>
              <a:t> </a:t>
            </a:r>
          </a:p>
        </p:txBody>
      </p:sp>
      <p:graphicFrame>
        <p:nvGraphicFramePr>
          <p:cNvPr id="19" name="Table 7">
            <a:extLst>
              <a:ext uri="{FF2B5EF4-FFF2-40B4-BE49-F238E27FC236}">
                <a16:creationId xmlns:a16="http://schemas.microsoft.com/office/drawing/2014/main" id="{FF5EA0E6-6D02-4B56-858C-4B7F22738C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450178"/>
              </p:ext>
            </p:extLst>
          </p:nvPr>
        </p:nvGraphicFramePr>
        <p:xfrm>
          <a:off x="13803392" y="1052360"/>
          <a:ext cx="2329454" cy="2601864"/>
        </p:xfrm>
        <a:graphic>
          <a:graphicData uri="http://schemas.openxmlformats.org/drawingml/2006/table">
            <a:tbl>
              <a:tblPr rtl="1" firstRow="1" bandRow="1">
                <a:tableStyleId>{BDBED569-4797-4DF1-A0F4-6AAB3CD982D8}</a:tableStyleId>
              </a:tblPr>
              <a:tblGrid>
                <a:gridCol w="1418577">
                  <a:extLst>
                    <a:ext uri="{9D8B030D-6E8A-4147-A177-3AD203B41FA5}">
                      <a16:colId xmlns:a16="http://schemas.microsoft.com/office/drawing/2014/main" val="927332694"/>
                    </a:ext>
                  </a:extLst>
                </a:gridCol>
                <a:gridCol w="910877">
                  <a:extLst>
                    <a:ext uri="{9D8B030D-6E8A-4147-A177-3AD203B41FA5}">
                      <a16:colId xmlns:a16="http://schemas.microsoft.com/office/drawing/2014/main" val="191607934"/>
                    </a:ext>
                  </a:extLst>
                </a:gridCol>
              </a:tblGrid>
              <a:tr h="399928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000" b="1" dirty="0"/>
                        <a:t>Effective number of runs</a:t>
                      </a:r>
                    </a:p>
                    <a:p>
                      <a:pPr algn="ctr" rtl="0"/>
                      <a:r>
                        <a:rPr lang="en-US" sz="2000" b="1" dirty="0"/>
                        <a:t>(5 runs)</a:t>
                      </a:r>
                      <a:endParaRPr lang="fa-IR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023330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r>
                        <a:rPr lang="en-US" sz="2000" b="1" baseline="-25000" dirty="0"/>
                        <a:t>0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N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282404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4.565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23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719902"/>
                  </a:ext>
                </a:extLst>
              </a:tr>
              <a:tr h="39992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4.792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24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453975"/>
                  </a:ext>
                </a:extLst>
              </a:tr>
              <a:tr h="380566"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5</a:t>
                      </a:r>
                      <a:endParaRPr lang="fa-I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/>
                        <a:t>25</a:t>
                      </a:r>
                      <a:endParaRPr lang="fa-I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906809"/>
                  </a:ext>
                </a:extLst>
              </a:tr>
            </a:tbl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C6CE3BBB-A8DC-4A9B-A622-706375A8FF48}"/>
              </a:ext>
            </a:extLst>
          </p:cNvPr>
          <p:cNvSpPr/>
          <p:nvPr/>
        </p:nvSpPr>
        <p:spPr>
          <a:xfrm>
            <a:off x="5604211" y="723900"/>
            <a:ext cx="2557454" cy="48387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5CFAA8-5470-4353-B916-AC63ABCF32EF}"/>
              </a:ext>
            </a:extLst>
          </p:cNvPr>
          <p:cNvSpPr txBox="1"/>
          <p:nvPr/>
        </p:nvSpPr>
        <p:spPr>
          <a:xfrm>
            <a:off x="12279822" y="3263670"/>
            <a:ext cx="2830461" cy="8617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/>
              <a:t>V</a:t>
            </a:r>
            <a:r>
              <a:rPr lang="en-US" sz="2000" baseline="-25000" dirty="0"/>
              <a:t>B</a:t>
            </a:r>
            <a:r>
              <a:rPr lang="en-US" sz="2000" dirty="0"/>
              <a:t> = (4.238 – 1.3284)/5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B</a:t>
            </a:r>
            <a:r>
              <a:rPr lang="en-US" sz="2000" b="1" dirty="0">
                <a:solidFill>
                  <a:srgbClr val="FF0000"/>
                </a:solidFill>
              </a:rPr>
              <a:t> = 0.58192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427EC2B-BE3D-4207-B319-9FBECF219897}"/>
              </a:ext>
            </a:extLst>
          </p:cNvPr>
          <p:cNvSpPr txBox="1"/>
          <p:nvPr/>
        </p:nvSpPr>
        <p:spPr>
          <a:xfrm>
            <a:off x="12279821" y="4288427"/>
            <a:ext cx="2830461" cy="86177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/>
              <a:t>V</a:t>
            </a:r>
            <a:r>
              <a:rPr lang="en-US" sz="2000" baseline="-25000" dirty="0"/>
              <a:t>WL</a:t>
            </a:r>
            <a:r>
              <a:rPr lang="en-US" sz="2000" dirty="0"/>
              <a:t> = 1.3284</a:t>
            </a:r>
            <a:r>
              <a:rPr lang="en-US" sz="2000" baseline="-25000" dirty="0"/>
              <a:t> </a:t>
            </a:r>
            <a:r>
              <a:rPr lang="en-US" sz="2000" dirty="0"/>
              <a:t> + 0.58192</a:t>
            </a:r>
          </a:p>
          <a:p>
            <a:pPr>
              <a:spcAft>
                <a:spcPts val="1200"/>
              </a:spcAft>
            </a:pPr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WL</a:t>
            </a:r>
            <a:r>
              <a:rPr lang="en-US" sz="2000" b="1" dirty="0">
                <a:solidFill>
                  <a:srgbClr val="FF0000"/>
                </a:solidFill>
              </a:rPr>
              <a:t> = 0.58192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55740F7-5CDC-4883-B26D-5CCD9DC85F03}"/>
              </a:ext>
            </a:extLst>
          </p:cNvPr>
          <p:cNvSpPr txBox="1"/>
          <p:nvPr/>
        </p:nvSpPr>
        <p:spPr>
          <a:xfrm>
            <a:off x="12279821" y="2700576"/>
            <a:ext cx="2830461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b="1" baseline="-25000" dirty="0">
                <a:solidFill>
                  <a:srgbClr val="FF0000"/>
                </a:solidFill>
              </a:rPr>
              <a:t>W</a:t>
            </a:r>
            <a:r>
              <a:rPr lang="en-US" sz="2000" b="1" dirty="0">
                <a:solidFill>
                  <a:srgbClr val="FF0000"/>
                </a:solidFill>
              </a:rPr>
              <a:t> = 1.3284</a:t>
            </a:r>
            <a:endParaRPr lang="fa-I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6332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670"/>
          <a:stretch/>
        </p:blipFill>
        <p:spPr>
          <a:xfrm>
            <a:off x="770206" y="1614765"/>
            <a:ext cx="10651588" cy="8045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836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68541"/>
          <a:stretch/>
        </p:blipFill>
        <p:spPr>
          <a:xfrm>
            <a:off x="770206" y="1614765"/>
            <a:ext cx="10651588" cy="1661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5CC0DF-AB7A-402D-8943-05E825629D94}"/>
              </a:ext>
            </a:extLst>
          </p:cNvPr>
          <p:cNvSpPr txBox="1"/>
          <p:nvPr/>
        </p:nvSpPr>
        <p:spPr>
          <a:xfrm>
            <a:off x="770206" y="3429000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N – nRun</a:t>
            </a:r>
            <a:r>
              <a:rPr lang="en-US" sz="2800" i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DE77FE-DB4E-41FE-AAA5-BD82B6E3A7B3}"/>
              </a:ext>
            </a:extLst>
          </p:cNvPr>
          <p:cNvSpPr txBox="1"/>
          <p:nvPr/>
        </p:nvSpPr>
        <p:spPr>
          <a:xfrm>
            <a:off x="4084906" y="3429000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25 – 5 = 20</a:t>
            </a:r>
            <a:r>
              <a:rPr lang="en-US" sz="2800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10EFFA-7B3C-44E3-AD1A-B0F08E705A6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01040" y="4104617"/>
            <a:ext cx="10789920" cy="7246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21DA73-5441-4A4F-B9BD-CCD0D97D17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lum bright="-20000" contrast="40000"/>
          </a:blip>
          <a:srcRect r="641"/>
          <a:stretch/>
        </p:blipFill>
        <p:spPr>
          <a:xfrm>
            <a:off x="701040" y="4832669"/>
            <a:ext cx="10789920" cy="121523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C86EDEF9-8F56-437E-8B65-CB24823F6B7C}"/>
              </a:ext>
            </a:extLst>
          </p:cNvPr>
          <p:cNvSpPr/>
          <p:nvPr/>
        </p:nvSpPr>
        <p:spPr>
          <a:xfrm>
            <a:off x="5673851" y="4447913"/>
            <a:ext cx="832197" cy="362347"/>
          </a:xfrm>
          <a:prstGeom prst="ellipse">
            <a:avLst/>
          </a:prstGeom>
          <a:noFill/>
          <a:ln w="38100"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004012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9" grpId="1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68541"/>
          <a:stretch/>
        </p:blipFill>
        <p:spPr>
          <a:xfrm>
            <a:off x="770206" y="1614765"/>
            <a:ext cx="10651588" cy="16618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5CC0DF-AB7A-402D-8943-05E825629D94}"/>
              </a:ext>
            </a:extLst>
          </p:cNvPr>
          <p:cNvSpPr txBox="1"/>
          <p:nvPr/>
        </p:nvSpPr>
        <p:spPr>
          <a:xfrm>
            <a:off x="770206" y="3429000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N – nRun</a:t>
            </a:r>
            <a:r>
              <a:rPr lang="en-US" sz="2800" i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DE77FE-DB4E-41FE-AAA5-BD82B6E3A7B3}"/>
              </a:ext>
            </a:extLst>
          </p:cNvPr>
          <p:cNvSpPr txBox="1"/>
          <p:nvPr/>
        </p:nvSpPr>
        <p:spPr>
          <a:xfrm>
            <a:off x="4084906" y="3429000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25 – 5 = 20</a:t>
            </a:r>
            <a:r>
              <a:rPr lang="en-US" sz="2800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10EFFA-7B3C-44E3-AD1A-B0F08E705A6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01040" y="4104617"/>
            <a:ext cx="10789920" cy="7246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21DA73-5441-4A4F-B9BD-CCD0D97D17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lum bright="-20000" contrast="40000"/>
          </a:blip>
          <a:srcRect t="49899" r="641"/>
          <a:stretch/>
        </p:blipFill>
        <p:spPr>
          <a:xfrm>
            <a:off x="701040" y="4865909"/>
            <a:ext cx="10789920" cy="60884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4BBF5E54-6A1F-41E6-B29F-F49DFB8C94B6}"/>
              </a:ext>
            </a:extLst>
          </p:cNvPr>
          <p:cNvSpPr/>
          <p:nvPr/>
        </p:nvSpPr>
        <p:spPr>
          <a:xfrm>
            <a:off x="5664911" y="4865909"/>
            <a:ext cx="832197" cy="3623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6238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37892"/>
          <a:stretch/>
        </p:blipFill>
        <p:spPr>
          <a:xfrm>
            <a:off x="770206" y="1614765"/>
            <a:ext cx="10651588" cy="36630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5CC0DF-AB7A-402D-8943-05E825629D94}"/>
              </a:ext>
            </a:extLst>
          </p:cNvPr>
          <p:cNvSpPr txBox="1"/>
          <p:nvPr/>
        </p:nvSpPr>
        <p:spPr>
          <a:xfrm>
            <a:off x="770206" y="12997539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N – nRun</a:t>
            </a:r>
            <a:r>
              <a:rPr lang="en-US" sz="2800" i="1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DE77FE-DB4E-41FE-AAA5-BD82B6E3A7B3}"/>
              </a:ext>
            </a:extLst>
          </p:cNvPr>
          <p:cNvSpPr txBox="1"/>
          <p:nvPr/>
        </p:nvSpPr>
        <p:spPr>
          <a:xfrm>
            <a:off x="4084906" y="12997539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3000"/>
              </a:spcAft>
              <a:buClr>
                <a:srgbClr val="0070C0"/>
              </a:buClr>
            </a:pPr>
            <a:r>
              <a:rPr lang="en-US" sz="2800" b="1" i="1" dirty="0" err="1"/>
              <a:t>df</a:t>
            </a:r>
            <a:r>
              <a:rPr lang="en-US" sz="2800" b="1" i="1" baseline="-25000" dirty="0" err="1"/>
              <a:t>R</a:t>
            </a:r>
            <a:r>
              <a:rPr lang="en-US" sz="2800" b="1" dirty="0"/>
              <a:t> </a:t>
            </a:r>
            <a:r>
              <a:rPr lang="en-US" sz="2800" b="1" i="1" dirty="0"/>
              <a:t>= 25 – 5 = 20</a:t>
            </a:r>
            <a:r>
              <a:rPr lang="en-US" sz="2800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10EFFA-7B3C-44E3-AD1A-B0F08E705A6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01040" y="13673156"/>
            <a:ext cx="10789920" cy="7246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21DA73-5441-4A4F-B9BD-CCD0D97D17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lum bright="-20000" contrast="40000"/>
          </a:blip>
          <a:srcRect t="49899" r="641"/>
          <a:stretch/>
        </p:blipFill>
        <p:spPr>
          <a:xfrm>
            <a:off x="701040" y="14434448"/>
            <a:ext cx="10789920" cy="60884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ounded Rectangle 4">
            <a:extLst>
              <a:ext uri="{FF2B5EF4-FFF2-40B4-BE49-F238E27FC236}">
                <a16:creationId xmlns:a16="http://schemas.microsoft.com/office/drawing/2014/main" id="{5BAE0D36-AAAA-4681-863E-2798E84927CE}"/>
              </a:ext>
            </a:extLst>
          </p:cNvPr>
          <p:cNvSpPr/>
          <p:nvPr/>
        </p:nvSpPr>
        <p:spPr>
          <a:xfrm rot="16200000">
            <a:off x="6194484" y="94557"/>
            <a:ext cx="319826" cy="99454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EABEF89-B044-43B6-8665-4DEDC30BE561}"/>
              </a:ext>
            </a:extLst>
          </p:cNvPr>
          <p:cNvSpPr/>
          <p:nvPr/>
        </p:nvSpPr>
        <p:spPr>
          <a:xfrm>
            <a:off x="7187853" y="14400312"/>
            <a:ext cx="832197" cy="36234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92533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96387D3-F23B-49DF-9660-1B340257577B}"/>
              </a:ext>
            </a:extLst>
          </p:cNvPr>
          <p:cNvSpPr/>
          <p:nvPr/>
        </p:nvSpPr>
        <p:spPr>
          <a:xfrm>
            <a:off x="3969026" y="2406223"/>
            <a:ext cx="7437935" cy="731520"/>
          </a:xfrm>
          <a:prstGeom prst="rect">
            <a:avLst/>
          </a:prstGeom>
          <a:solidFill>
            <a:srgbClr val="FBFBFB"/>
          </a:solidFill>
          <a:ln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B15717-742E-4CEB-B0D5-7E8320E91F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871"/>
          <a:stretch/>
        </p:blipFill>
        <p:spPr>
          <a:xfrm>
            <a:off x="766196" y="1614766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77FAC9-7753-4806-AF7D-925B29D123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1986" r="1690" b="25892"/>
          <a:stretch/>
        </p:blipFill>
        <p:spPr>
          <a:xfrm>
            <a:off x="766196" y="2390278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D7FDFB7-DFF2-41FB-A4BA-3BD5C902C256}"/>
              </a:ext>
            </a:extLst>
          </p:cNvPr>
          <p:cNvSpPr txBox="1"/>
          <p:nvPr/>
        </p:nvSpPr>
        <p:spPr>
          <a:xfrm>
            <a:off x="942279" y="3820643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buClr>
                <a:srgbClr val="0070C0"/>
              </a:buClr>
            </a:pP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  <a:r>
              <a:rPr lang="en-US" sz="2800" i="1" dirty="0"/>
              <a:t>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31725EF-BCEA-4F3C-BE9B-90FA234886EC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465" r="3375" b="93692"/>
          <a:stretch/>
        </p:blipFill>
        <p:spPr bwMode="auto">
          <a:xfrm>
            <a:off x="4356198" y="3820643"/>
            <a:ext cx="2612936" cy="108824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BB5AF38-10BD-4CB2-B291-A97ADD8A676B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6093" r="3375" b="70667"/>
          <a:stretch/>
        </p:blipFill>
        <p:spPr bwMode="auto">
          <a:xfrm>
            <a:off x="4356198" y="4908884"/>
            <a:ext cx="2612936" cy="432872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812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96387D3-F23B-49DF-9660-1B340257577B}"/>
              </a:ext>
            </a:extLst>
          </p:cNvPr>
          <p:cNvSpPr/>
          <p:nvPr/>
        </p:nvSpPr>
        <p:spPr>
          <a:xfrm>
            <a:off x="3969026" y="2406223"/>
            <a:ext cx="7437935" cy="731520"/>
          </a:xfrm>
          <a:prstGeom prst="rect">
            <a:avLst/>
          </a:prstGeom>
          <a:solidFill>
            <a:srgbClr val="FBFBFB"/>
          </a:solidFill>
          <a:ln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B15717-742E-4CEB-B0D5-7E8320E91F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871"/>
          <a:stretch/>
        </p:blipFill>
        <p:spPr>
          <a:xfrm>
            <a:off x="766196" y="1614766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77FAC9-7753-4806-AF7D-925B29D123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1986" r="1690" b="19341"/>
          <a:stretch/>
        </p:blipFill>
        <p:spPr>
          <a:xfrm>
            <a:off x="766196" y="2390278"/>
            <a:ext cx="10651588" cy="12191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D7FDFB7-DFF2-41FB-A4BA-3BD5C902C256}"/>
              </a:ext>
            </a:extLst>
          </p:cNvPr>
          <p:cNvSpPr txBox="1"/>
          <p:nvPr/>
        </p:nvSpPr>
        <p:spPr>
          <a:xfrm>
            <a:off x="942279" y="3820643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buClr>
                <a:srgbClr val="0070C0"/>
              </a:buClr>
            </a:pP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  <a:r>
              <a:rPr lang="en-US" sz="2800" i="1" dirty="0"/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7A300E2-A0E4-4EF9-9D6A-F82083B3BBA9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465" r="3375" b="93692"/>
          <a:stretch/>
        </p:blipFill>
        <p:spPr bwMode="auto">
          <a:xfrm>
            <a:off x="4356198" y="3820643"/>
            <a:ext cx="2612936" cy="108824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F2CC76-8140-4833-AC51-AF194B4B6E8E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6093" r="3375" b="70667"/>
          <a:stretch/>
        </p:blipFill>
        <p:spPr bwMode="auto">
          <a:xfrm>
            <a:off x="4356198" y="4908884"/>
            <a:ext cx="2612936" cy="432872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51737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96387D3-F23B-49DF-9660-1B340257577B}"/>
              </a:ext>
            </a:extLst>
          </p:cNvPr>
          <p:cNvSpPr/>
          <p:nvPr/>
        </p:nvSpPr>
        <p:spPr>
          <a:xfrm>
            <a:off x="3969026" y="2406223"/>
            <a:ext cx="7437935" cy="731520"/>
          </a:xfrm>
          <a:prstGeom prst="rect">
            <a:avLst/>
          </a:prstGeom>
          <a:solidFill>
            <a:srgbClr val="FBFBFB"/>
          </a:solidFill>
          <a:ln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B15717-742E-4CEB-B0D5-7E8320E91F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871"/>
          <a:stretch/>
        </p:blipFill>
        <p:spPr>
          <a:xfrm>
            <a:off x="766196" y="1614766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77FAC9-7753-4806-AF7D-925B29D123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1986" r="1690" b="19341"/>
          <a:stretch/>
        </p:blipFill>
        <p:spPr>
          <a:xfrm>
            <a:off x="766196" y="2390278"/>
            <a:ext cx="10651588" cy="12191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D7FDFB7-DFF2-41FB-A4BA-3BD5C902C256}"/>
              </a:ext>
            </a:extLst>
          </p:cNvPr>
          <p:cNvSpPr txBox="1"/>
          <p:nvPr/>
        </p:nvSpPr>
        <p:spPr>
          <a:xfrm>
            <a:off x="942279" y="3820643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buClr>
                <a:srgbClr val="0070C0"/>
              </a:buClr>
            </a:pP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  <a:r>
              <a:rPr lang="en-US" sz="2800" i="1" dirty="0"/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7A300E2-A0E4-4EF9-9D6A-F82083B3BBA9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465" r="3375" b="93692"/>
          <a:stretch/>
        </p:blipFill>
        <p:spPr bwMode="auto">
          <a:xfrm>
            <a:off x="4356198" y="3820643"/>
            <a:ext cx="2612936" cy="108824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4175E3-486E-4368-B948-5357E3AEB2ED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6093" r="3375" b="70667"/>
          <a:stretch/>
        </p:blipFill>
        <p:spPr bwMode="auto">
          <a:xfrm>
            <a:off x="4356198" y="4908884"/>
            <a:ext cx="2612936" cy="432872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363534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96387D3-F23B-49DF-9660-1B340257577B}"/>
              </a:ext>
            </a:extLst>
          </p:cNvPr>
          <p:cNvSpPr/>
          <p:nvPr/>
        </p:nvSpPr>
        <p:spPr>
          <a:xfrm>
            <a:off x="3969026" y="2406223"/>
            <a:ext cx="7437935" cy="731520"/>
          </a:xfrm>
          <a:prstGeom prst="rect">
            <a:avLst/>
          </a:prstGeom>
          <a:solidFill>
            <a:srgbClr val="FBFBFB"/>
          </a:solidFill>
          <a:ln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B15717-742E-4CEB-B0D5-7E8320E91F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871"/>
          <a:stretch/>
        </p:blipFill>
        <p:spPr>
          <a:xfrm>
            <a:off x="766196" y="1614766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77FAC9-7753-4806-AF7D-925B29D123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1986" r="1690" b="13061"/>
          <a:stretch/>
        </p:blipFill>
        <p:spPr>
          <a:xfrm>
            <a:off x="766196" y="2390278"/>
            <a:ext cx="10651588" cy="162927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E8173B-46D5-4AF2-ACDF-569609095800}"/>
              </a:ext>
            </a:extLst>
          </p:cNvPr>
          <p:cNvSpPr txBox="1"/>
          <p:nvPr/>
        </p:nvSpPr>
        <p:spPr>
          <a:xfrm>
            <a:off x="942279" y="8621243"/>
            <a:ext cx="3026747" cy="5232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buClr>
                <a:srgbClr val="0070C0"/>
              </a:buClr>
            </a:pPr>
            <a:r>
              <a:rPr lang="el-GR" sz="2800" b="1" i="1" dirty="0">
                <a:solidFill>
                  <a:srgbClr val="7030A0"/>
                </a:solidFill>
              </a:rPr>
              <a:t>ρ = σ</a:t>
            </a:r>
            <a:r>
              <a:rPr lang="en-US" sz="2800" b="1" i="1" baseline="-25000" dirty="0">
                <a:solidFill>
                  <a:srgbClr val="7030A0"/>
                </a:solidFill>
              </a:rPr>
              <a:t>WL</a:t>
            </a:r>
            <a:r>
              <a:rPr lang="en-US" sz="2800" b="1" i="1" dirty="0">
                <a:solidFill>
                  <a:srgbClr val="7030A0"/>
                </a:solidFill>
              </a:rPr>
              <a:t> / </a:t>
            </a:r>
            <a:r>
              <a:rPr lang="el-GR" sz="2800" b="1" i="1" dirty="0">
                <a:solidFill>
                  <a:srgbClr val="7030A0"/>
                </a:solidFill>
              </a:rPr>
              <a:t>σ</a:t>
            </a:r>
            <a:r>
              <a:rPr lang="en-US" sz="2800" b="1" i="1" baseline="-25000" dirty="0">
                <a:solidFill>
                  <a:srgbClr val="7030A0"/>
                </a:solidFill>
              </a:rPr>
              <a:t>R</a:t>
            </a:r>
            <a:r>
              <a:rPr lang="en-US" sz="2800" i="1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E1E9E9-6332-4C2D-AB6A-36B1584BF17D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465" r="3375" b="93692"/>
          <a:stretch/>
        </p:blipFill>
        <p:spPr bwMode="auto">
          <a:xfrm>
            <a:off x="4356198" y="8621243"/>
            <a:ext cx="2612936" cy="108824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D1648FC-75C1-4FDF-8DDE-C5FCEA2B7357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11777" r="3375" b="70667"/>
          <a:stretch/>
        </p:blipFill>
        <p:spPr bwMode="auto">
          <a:xfrm>
            <a:off x="4356198" y="9693443"/>
            <a:ext cx="2612936" cy="326994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76D359-8B2E-4CE5-A48F-E252F1A7CDAD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95400" y="4209942"/>
            <a:ext cx="9601200" cy="3291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Rounded Rectangle 4">
            <a:extLst>
              <a:ext uri="{FF2B5EF4-FFF2-40B4-BE49-F238E27FC236}">
                <a16:creationId xmlns:a16="http://schemas.microsoft.com/office/drawing/2014/main" id="{C8FA99DC-9722-48A1-98B7-B6A06E8C7734}"/>
              </a:ext>
            </a:extLst>
          </p:cNvPr>
          <p:cNvSpPr/>
          <p:nvPr/>
        </p:nvSpPr>
        <p:spPr>
          <a:xfrm rot="16200000">
            <a:off x="5538911" y="5557941"/>
            <a:ext cx="1106159" cy="10255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1985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029ED7E-42EE-4882-AB26-82FBCB487995}"/>
              </a:ext>
            </a:extLst>
          </p:cNvPr>
          <p:cNvSpPr txBox="1"/>
          <p:nvPr/>
        </p:nvSpPr>
        <p:spPr>
          <a:xfrm>
            <a:off x="422395" y="151141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Claims &amp; UVLs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96387D3-F23B-49DF-9660-1B340257577B}"/>
              </a:ext>
            </a:extLst>
          </p:cNvPr>
          <p:cNvSpPr/>
          <p:nvPr/>
        </p:nvSpPr>
        <p:spPr>
          <a:xfrm>
            <a:off x="3969026" y="2406223"/>
            <a:ext cx="7437935" cy="731520"/>
          </a:xfrm>
          <a:prstGeom prst="rect">
            <a:avLst/>
          </a:prstGeom>
          <a:solidFill>
            <a:srgbClr val="FBFBFB"/>
          </a:solidFill>
          <a:ln>
            <a:solidFill>
              <a:srgbClr val="FBFB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B15717-742E-4CEB-B0D5-7E8320E91F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008" r="1690" b="81871"/>
          <a:stretch/>
        </p:blipFill>
        <p:spPr>
          <a:xfrm>
            <a:off x="766196" y="1614766"/>
            <a:ext cx="10651588" cy="791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77FAC9-7753-4806-AF7D-925B29D123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5141" t="61986" r="1690" b="515"/>
          <a:stretch/>
        </p:blipFill>
        <p:spPr>
          <a:xfrm>
            <a:off x="766196" y="2390278"/>
            <a:ext cx="10651588" cy="24484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D1648FC-75C1-4FDF-8DDE-C5FCEA2B7357}"/>
              </a:ext>
            </a:extLst>
          </p:cNvPr>
          <p:cNvPicPr/>
          <p:nvPr/>
        </p:nvPicPr>
        <p:blipFill rotWithShape="1">
          <a:blip r:embed="rId3">
            <a:lum bright="-20000" contrast="40000"/>
          </a:blip>
          <a:srcRect l="1" t="11777" r="3375" b="70667"/>
          <a:stretch/>
        </p:blipFill>
        <p:spPr bwMode="auto">
          <a:xfrm>
            <a:off x="4356198" y="9693443"/>
            <a:ext cx="2612936" cy="326994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76D359-8B2E-4CE5-A48F-E252F1A7CDAD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95400" y="7943742"/>
            <a:ext cx="9601200" cy="3291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Rounded Rectangle 4">
            <a:extLst>
              <a:ext uri="{FF2B5EF4-FFF2-40B4-BE49-F238E27FC236}">
                <a16:creationId xmlns:a16="http://schemas.microsoft.com/office/drawing/2014/main" id="{C8FA99DC-9722-48A1-98B7-B6A06E8C7734}"/>
              </a:ext>
            </a:extLst>
          </p:cNvPr>
          <p:cNvSpPr/>
          <p:nvPr/>
        </p:nvSpPr>
        <p:spPr>
          <a:xfrm rot="16200000">
            <a:off x="6928823" y="9336711"/>
            <a:ext cx="1106159" cy="10255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A3DD08D-F912-4555-AD04-3E575E741AAC}"/>
              </a:ext>
            </a:extLst>
          </p:cNvPr>
          <p:cNvSpPr/>
          <p:nvPr/>
        </p:nvSpPr>
        <p:spPr>
          <a:xfrm rot="16200000">
            <a:off x="6194484" y="-362643"/>
            <a:ext cx="319826" cy="99454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95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0200FF4C-0AC8-469E-8680-92E1BE1BAA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-20000" contrast="40000"/>
          </a:blip>
          <a:srcRect l="614" t="8106" r="58286" b="1061"/>
          <a:stretch/>
        </p:blipFill>
        <p:spPr>
          <a:xfrm>
            <a:off x="708993" y="1618421"/>
            <a:ext cx="451070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Rounded Rectangle 24">
            <a:extLst>
              <a:ext uri="{FF2B5EF4-FFF2-40B4-BE49-F238E27FC236}">
                <a16:creationId xmlns:a16="http://schemas.microsoft.com/office/drawing/2014/main" id="{57AC335E-8D44-439B-A986-55B6652A0DC2}"/>
              </a:ext>
            </a:extLst>
          </p:cNvPr>
          <p:cNvSpPr/>
          <p:nvPr/>
        </p:nvSpPr>
        <p:spPr>
          <a:xfrm>
            <a:off x="1496174" y="2399484"/>
            <a:ext cx="3533026" cy="74212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marL="571500" indent="-571500"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5" name="Speech Bubble: Rectangle 14">
            <a:extLst>
              <a:ext uri="{FF2B5EF4-FFF2-40B4-BE49-F238E27FC236}">
                <a16:creationId xmlns:a16="http://schemas.microsoft.com/office/drawing/2014/main" id="{2F9582D0-DBF3-4ECD-8733-B4928AA05118}"/>
              </a:ext>
            </a:extLst>
          </p:cNvPr>
          <p:cNvSpPr/>
          <p:nvPr/>
        </p:nvSpPr>
        <p:spPr>
          <a:xfrm>
            <a:off x="5663982" y="1771649"/>
            <a:ext cx="2184617" cy="865953"/>
          </a:xfrm>
          <a:prstGeom prst="wedgeRectCallout">
            <a:avLst>
              <a:gd name="adj1" fmla="val -84679"/>
              <a:gd name="adj2" fmla="val 445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1 outlier result deleted; N=24</a:t>
            </a:r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35448669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43879" b="1061"/>
          <a:stretch/>
        </p:blipFill>
        <p:spPr>
          <a:xfrm>
            <a:off x="708993" y="1618421"/>
            <a:ext cx="60918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5" name="Speech Bubble: Rectangle 14">
            <a:extLst>
              <a:ext uri="{FF2B5EF4-FFF2-40B4-BE49-F238E27FC236}">
                <a16:creationId xmlns:a16="http://schemas.microsoft.com/office/drawing/2014/main" id="{2F9582D0-DBF3-4ECD-8733-B4928AA05118}"/>
              </a:ext>
            </a:extLst>
          </p:cNvPr>
          <p:cNvSpPr/>
          <p:nvPr/>
        </p:nvSpPr>
        <p:spPr>
          <a:xfrm rot="2595393">
            <a:off x="6445032" y="-1981201"/>
            <a:ext cx="2184617" cy="865953"/>
          </a:xfrm>
          <a:prstGeom prst="wedgeRectCallout">
            <a:avLst>
              <a:gd name="adj1" fmla="val -84679"/>
              <a:gd name="adj2" fmla="val 445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/>
              <a:t>1 outlier result deleted; N=24</a:t>
            </a:r>
            <a:endParaRPr lang="fa-IR" b="1" dirty="0"/>
          </a:p>
        </p:txBody>
      </p:sp>
      <p:sp>
        <p:nvSpPr>
          <p:cNvPr id="6" name="Rounded Rectangle 24">
            <a:extLst>
              <a:ext uri="{FF2B5EF4-FFF2-40B4-BE49-F238E27FC236}">
                <a16:creationId xmlns:a16="http://schemas.microsoft.com/office/drawing/2014/main" id="{F447C42B-BDF4-4E02-9264-610F8B73C8FF}"/>
              </a:ext>
            </a:extLst>
          </p:cNvPr>
          <p:cNvSpPr/>
          <p:nvPr/>
        </p:nvSpPr>
        <p:spPr>
          <a:xfrm>
            <a:off x="5429250" y="2399484"/>
            <a:ext cx="1066800" cy="74212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250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29646" b="1061"/>
          <a:stretch/>
        </p:blipFill>
        <p:spPr>
          <a:xfrm>
            <a:off x="708993" y="1618421"/>
            <a:ext cx="76539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a</a:t>
            </a:r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6" name="Rounded Rectangle 24">
            <a:extLst>
              <a:ext uri="{FF2B5EF4-FFF2-40B4-BE49-F238E27FC236}">
                <a16:creationId xmlns:a16="http://schemas.microsoft.com/office/drawing/2014/main" id="{00E0766D-9967-4A00-B671-206D3C4ACE3A}"/>
              </a:ext>
            </a:extLst>
          </p:cNvPr>
          <p:cNvSpPr/>
          <p:nvPr/>
        </p:nvSpPr>
        <p:spPr>
          <a:xfrm rot="1746259">
            <a:off x="7848600" y="-1067616"/>
            <a:ext cx="1066800" cy="74212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8978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1178" b="1061"/>
          <a:stretch/>
        </p:blipFill>
        <p:spPr>
          <a:xfrm>
            <a:off x="708993" y="1618421"/>
            <a:ext cx="107781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509E60-1486-4D94-8C97-BF5D901721B2}"/>
              </a:ext>
            </a:extLst>
          </p:cNvPr>
          <p:cNvSpPr/>
          <p:nvPr/>
        </p:nvSpPr>
        <p:spPr>
          <a:xfrm>
            <a:off x="9919253" y="2413552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62493E-D00C-4FF8-876A-E883BF743399}"/>
              </a:ext>
            </a:extLst>
          </p:cNvPr>
          <p:cNvSpPr/>
          <p:nvPr/>
        </p:nvSpPr>
        <p:spPr>
          <a:xfrm>
            <a:off x="9932505" y="28111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5C4626-EC62-4BCB-8B9C-07D93C80289A}"/>
              </a:ext>
            </a:extLst>
          </p:cNvPr>
          <p:cNvSpPr/>
          <p:nvPr/>
        </p:nvSpPr>
        <p:spPr>
          <a:xfrm>
            <a:off x="9939133" y="362612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348B9F-2C16-4B5B-B4AC-1C72DC0397FA}"/>
              </a:ext>
            </a:extLst>
          </p:cNvPr>
          <p:cNvSpPr/>
          <p:nvPr/>
        </p:nvSpPr>
        <p:spPr>
          <a:xfrm>
            <a:off x="9932506" y="484532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id="{38781729-77EF-46CE-8A77-422D95521C28}"/>
              </a:ext>
            </a:extLst>
          </p:cNvPr>
          <p:cNvSpPr/>
          <p:nvPr/>
        </p:nvSpPr>
        <p:spPr>
          <a:xfrm>
            <a:off x="5325223" y="1466020"/>
            <a:ext cx="1266077" cy="426334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20" name="Rounded Rectangle 24">
            <a:extLst>
              <a:ext uri="{FF2B5EF4-FFF2-40B4-BE49-F238E27FC236}">
                <a16:creationId xmlns:a16="http://schemas.microsoft.com/office/drawing/2014/main" id="{DDEFF10B-E480-4DA7-B8E5-2B4B94726EBE}"/>
              </a:ext>
            </a:extLst>
          </p:cNvPr>
          <p:cNvSpPr/>
          <p:nvPr/>
        </p:nvSpPr>
        <p:spPr>
          <a:xfrm>
            <a:off x="7033925" y="1494454"/>
            <a:ext cx="2532488" cy="4263341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21" name="Rounded Rectangle 24">
            <a:extLst>
              <a:ext uri="{FF2B5EF4-FFF2-40B4-BE49-F238E27FC236}">
                <a16:creationId xmlns:a16="http://schemas.microsoft.com/office/drawing/2014/main" id="{6DD71F62-DEF4-46A5-B08C-827BE56CA0FD}"/>
              </a:ext>
            </a:extLst>
          </p:cNvPr>
          <p:cNvSpPr/>
          <p:nvPr/>
        </p:nvSpPr>
        <p:spPr>
          <a:xfrm>
            <a:off x="3981450" y="2413551"/>
            <a:ext cx="901148" cy="70402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A076EA4B-306C-4C2B-A81C-9C73B1BA9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 flipV="1">
            <a:off x="3404486" y="1417288"/>
            <a:ext cx="934279" cy="93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7202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1178" b="1061"/>
          <a:stretch/>
        </p:blipFill>
        <p:spPr>
          <a:xfrm>
            <a:off x="708993" y="1618421"/>
            <a:ext cx="107781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509E60-1486-4D94-8C97-BF5D901721B2}"/>
              </a:ext>
            </a:extLst>
          </p:cNvPr>
          <p:cNvSpPr/>
          <p:nvPr/>
        </p:nvSpPr>
        <p:spPr>
          <a:xfrm>
            <a:off x="9919253" y="2413552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62493E-D00C-4FF8-876A-E883BF743399}"/>
              </a:ext>
            </a:extLst>
          </p:cNvPr>
          <p:cNvSpPr/>
          <p:nvPr/>
        </p:nvSpPr>
        <p:spPr>
          <a:xfrm>
            <a:off x="9932505" y="28111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5C4626-EC62-4BCB-8B9C-07D93C80289A}"/>
              </a:ext>
            </a:extLst>
          </p:cNvPr>
          <p:cNvSpPr/>
          <p:nvPr/>
        </p:nvSpPr>
        <p:spPr>
          <a:xfrm>
            <a:off x="9939133" y="362612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348B9F-2C16-4B5B-B4AC-1C72DC0397FA}"/>
              </a:ext>
            </a:extLst>
          </p:cNvPr>
          <p:cNvSpPr/>
          <p:nvPr/>
        </p:nvSpPr>
        <p:spPr>
          <a:xfrm>
            <a:off x="9932506" y="484532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id="{38781729-77EF-46CE-8A77-422D95521C28}"/>
              </a:ext>
            </a:extLst>
          </p:cNvPr>
          <p:cNvSpPr/>
          <p:nvPr/>
        </p:nvSpPr>
        <p:spPr>
          <a:xfrm>
            <a:off x="5325223" y="241355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Rounded Rectangle 24">
            <a:extLst>
              <a:ext uri="{FF2B5EF4-FFF2-40B4-BE49-F238E27FC236}">
                <a16:creationId xmlns:a16="http://schemas.microsoft.com/office/drawing/2014/main" id="{B6BDFC4E-B169-4916-B865-23F2049846CF}"/>
              </a:ext>
            </a:extLst>
          </p:cNvPr>
          <p:cNvSpPr/>
          <p:nvPr/>
        </p:nvSpPr>
        <p:spPr>
          <a:xfrm>
            <a:off x="7033925" y="1924051"/>
            <a:ext cx="2532488" cy="489502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98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1178" b="1061"/>
          <a:stretch/>
        </p:blipFill>
        <p:spPr>
          <a:xfrm>
            <a:off x="708993" y="1618421"/>
            <a:ext cx="107781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62493E-D00C-4FF8-876A-E883BF743399}"/>
              </a:ext>
            </a:extLst>
          </p:cNvPr>
          <p:cNvSpPr/>
          <p:nvPr/>
        </p:nvSpPr>
        <p:spPr>
          <a:xfrm>
            <a:off x="9932505" y="28111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5C4626-EC62-4BCB-8B9C-07D93C80289A}"/>
              </a:ext>
            </a:extLst>
          </p:cNvPr>
          <p:cNvSpPr/>
          <p:nvPr/>
        </p:nvSpPr>
        <p:spPr>
          <a:xfrm>
            <a:off x="9939133" y="362612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348B9F-2C16-4B5B-B4AC-1C72DC0397FA}"/>
              </a:ext>
            </a:extLst>
          </p:cNvPr>
          <p:cNvSpPr/>
          <p:nvPr/>
        </p:nvSpPr>
        <p:spPr>
          <a:xfrm>
            <a:off x="9932506" y="484532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id="{38781729-77EF-46CE-8A77-422D95521C28}"/>
              </a:ext>
            </a:extLst>
          </p:cNvPr>
          <p:cNvSpPr/>
          <p:nvPr/>
        </p:nvSpPr>
        <p:spPr>
          <a:xfrm>
            <a:off x="5325223" y="279455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Rounded Rectangle 24">
            <a:extLst>
              <a:ext uri="{FF2B5EF4-FFF2-40B4-BE49-F238E27FC236}">
                <a16:creationId xmlns:a16="http://schemas.microsoft.com/office/drawing/2014/main" id="{B6BDFC4E-B169-4916-B865-23F2049846CF}"/>
              </a:ext>
            </a:extLst>
          </p:cNvPr>
          <p:cNvSpPr/>
          <p:nvPr/>
        </p:nvSpPr>
        <p:spPr>
          <a:xfrm>
            <a:off x="7033925" y="1924051"/>
            <a:ext cx="2532488" cy="489502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5" name="Rounded Rectangle 24">
            <a:extLst>
              <a:ext uri="{FF2B5EF4-FFF2-40B4-BE49-F238E27FC236}">
                <a16:creationId xmlns:a16="http://schemas.microsoft.com/office/drawing/2014/main" id="{E689A66E-3007-4F3D-B6A6-56C2406B107C}"/>
              </a:ext>
            </a:extLst>
          </p:cNvPr>
          <p:cNvSpPr/>
          <p:nvPr/>
        </p:nvSpPr>
        <p:spPr>
          <a:xfrm>
            <a:off x="3972341" y="3193774"/>
            <a:ext cx="901148" cy="1168675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297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0" grpId="0" animBg="1"/>
      <p:bldP spid="1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1178" b="1061"/>
          <a:stretch/>
        </p:blipFill>
        <p:spPr>
          <a:xfrm>
            <a:off x="708993" y="1618421"/>
            <a:ext cx="107781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62493E-D00C-4FF8-876A-E883BF743399}"/>
              </a:ext>
            </a:extLst>
          </p:cNvPr>
          <p:cNvSpPr/>
          <p:nvPr/>
        </p:nvSpPr>
        <p:spPr>
          <a:xfrm>
            <a:off x="9932505" y="36112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348B9F-2C16-4B5B-B4AC-1C72DC0397FA}"/>
              </a:ext>
            </a:extLst>
          </p:cNvPr>
          <p:cNvSpPr/>
          <p:nvPr/>
        </p:nvSpPr>
        <p:spPr>
          <a:xfrm>
            <a:off x="9932506" y="484532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id="{38781729-77EF-46CE-8A77-422D95521C28}"/>
              </a:ext>
            </a:extLst>
          </p:cNvPr>
          <p:cNvSpPr/>
          <p:nvPr/>
        </p:nvSpPr>
        <p:spPr>
          <a:xfrm>
            <a:off x="5325223" y="361370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Rounded Rectangle 24">
            <a:extLst>
              <a:ext uri="{FF2B5EF4-FFF2-40B4-BE49-F238E27FC236}">
                <a16:creationId xmlns:a16="http://schemas.microsoft.com/office/drawing/2014/main" id="{B6BDFC4E-B169-4916-B865-23F2049846CF}"/>
              </a:ext>
            </a:extLst>
          </p:cNvPr>
          <p:cNvSpPr/>
          <p:nvPr/>
        </p:nvSpPr>
        <p:spPr>
          <a:xfrm>
            <a:off x="7033925" y="3143250"/>
            <a:ext cx="2532488" cy="1238249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2" name="Rounded Rectangle 24">
            <a:extLst>
              <a:ext uri="{FF2B5EF4-FFF2-40B4-BE49-F238E27FC236}">
                <a16:creationId xmlns:a16="http://schemas.microsoft.com/office/drawing/2014/main" id="{F347EB7F-3953-43FF-B9F3-A125C06599CE}"/>
              </a:ext>
            </a:extLst>
          </p:cNvPr>
          <p:cNvSpPr/>
          <p:nvPr/>
        </p:nvSpPr>
        <p:spPr>
          <a:xfrm>
            <a:off x="3972341" y="4412974"/>
            <a:ext cx="901148" cy="1168675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611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0" grpId="0" animBg="1"/>
      <p:bldP spid="1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614" t="8106" r="1178" b="1061"/>
          <a:stretch/>
        </p:blipFill>
        <p:spPr>
          <a:xfrm>
            <a:off x="708993" y="1618421"/>
            <a:ext cx="10778157" cy="40154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409D18-B82F-44E3-B31A-9ECE0732FB6E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a) Repeatability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62493E-D00C-4FF8-876A-E883BF743399}"/>
              </a:ext>
            </a:extLst>
          </p:cNvPr>
          <p:cNvSpPr/>
          <p:nvPr/>
        </p:nvSpPr>
        <p:spPr>
          <a:xfrm>
            <a:off x="9932505" y="48304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24">
            <a:extLst>
              <a:ext uri="{FF2B5EF4-FFF2-40B4-BE49-F238E27FC236}">
                <a16:creationId xmlns:a16="http://schemas.microsoft.com/office/drawing/2014/main" id="{38781729-77EF-46CE-8A77-422D95521C28}"/>
              </a:ext>
            </a:extLst>
          </p:cNvPr>
          <p:cNvSpPr/>
          <p:nvPr/>
        </p:nvSpPr>
        <p:spPr>
          <a:xfrm>
            <a:off x="5325223" y="483290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Rounded Rectangle 24">
            <a:extLst>
              <a:ext uri="{FF2B5EF4-FFF2-40B4-BE49-F238E27FC236}">
                <a16:creationId xmlns:a16="http://schemas.microsoft.com/office/drawing/2014/main" id="{B6BDFC4E-B169-4916-B865-23F2049846CF}"/>
              </a:ext>
            </a:extLst>
          </p:cNvPr>
          <p:cNvSpPr/>
          <p:nvPr/>
        </p:nvSpPr>
        <p:spPr>
          <a:xfrm>
            <a:off x="7033925" y="4343400"/>
            <a:ext cx="2532488" cy="1238249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4201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425" t="14399" r="57274" b="2814"/>
          <a:stretch/>
        </p:blipFill>
        <p:spPr>
          <a:xfrm>
            <a:off x="611917" y="1690900"/>
            <a:ext cx="4588733" cy="4081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0DE03-A013-4A72-A28B-9F5700FFF042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b) Within-lab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F080F6C-D9F9-49C8-A10A-B64AA68F761A}"/>
              </a:ext>
            </a:extLst>
          </p:cNvPr>
          <p:cNvSpPr/>
          <p:nvPr/>
        </p:nvSpPr>
        <p:spPr>
          <a:xfrm>
            <a:off x="10031235" y="25063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0FB479D-402A-4F76-9835-3B79D2DC5BCA}"/>
              </a:ext>
            </a:extLst>
          </p:cNvPr>
          <p:cNvSpPr/>
          <p:nvPr/>
        </p:nvSpPr>
        <p:spPr>
          <a:xfrm>
            <a:off x="10012185" y="292044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B8B186-9529-4F3F-A3AA-3826962CF30E}"/>
              </a:ext>
            </a:extLst>
          </p:cNvPr>
          <p:cNvSpPr/>
          <p:nvPr/>
        </p:nvSpPr>
        <p:spPr>
          <a:xfrm>
            <a:off x="10012185" y="3743320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651B384-56E3-405E-9559-C7ED0FB04510}"/>
              </a:ext>
            </a:extLst>
          </p:cNvPr>
          <p:cNvSpPr/>
          <p:nvPr/>
        </p:nvSpPr>
        <p:spPr>
          <a:xfrm>
            <a:off x="10012185" y="4994821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61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425" t="14399" r="1226" b="2814"/>
          <a:stretch/>
        </p:blipFill>
        <p:spPr>
          <a:xfrm>
            <a:off x="611917" y="1690900"/>
            <a:ext cx="10970483" cy="4081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0DE03-A013-4A72-A28B-9F5700FFF042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b) Within-lab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3FE707-559F-4B12-B2F2-48789A33BA05}"/>
              </a:ext>
            </a:extLst>
          </p:cNvPr>
          <p:cNvSpPr/>
          <p:nvPr/>
        </p:nvSpPr>
        <p:spPr>
          <a:xfrm>
            <a:off x="10031235" y="250631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704C54-F632-4F0E-B2C8-21942FE59222}"/>
              </a:ext>
            </a:extLst>
          </p:cNvPr>
          <p:cNvSpPr/>
          <p:nvPr/>
        </p:nvSpPr>
        <p:spPr>
          <a:xfrm>
            <a:off x="10012185" y="2920448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02B596-B0A1-4A29-8236-34432E2C762A}"/>
              </a:ext>
            </a:extLst>
          </p:cNvPr>
          <p:cNvSpPr/>
          <p:nvPr/>
        </p:nvSpPr>
        <p:spPr>
          <a:xfrm>
            <a:off x="10012185" y="3743320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6627F-E0E3-4F2B-BBA3-CC078D113283}"/>
              </a:ext>
            </a:extLst>
          </p:cNvPr>
          <p:cNvSpPr/>
          <p:nvPr/>
        </p:nvSpPr>
        <p:spPr>
          <a:xfrm>
            <a:off x="10012185" y="4994821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24">
            <a:extLst>
              <a:ext uri="{FF2B5EF4-FFF2-40B4-BE49-F238E27FC236}">
                <a16:creationId xmlns:a16="http://schemas.microsoft.com/office/drawing/2014/main" id="{F99B17C8-79B5-4849-9FF0-D13224F4FAEE}"/>
              </a:ext>
            </a:extLst>
          </p:cNvPr>
          <p:cNvSpPr/>
          <p:nvPr/>
        </p:nvSpPr>
        <p:spPr>
          <a:xfrm>
            <a:off x="5325223" y="248975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Rounded Rectangle 24">
            <a:extLst>
              <a:ext uri="{FF2B5EF4-FFF2-40B4-BE49-F238E27FC236}">
                <a16:creationId xmlns:a16="http://schemas.microsoft.com/office/drawing/2014/main" id="{9FF7503B-E716-4364-8838-EF6399B7F000}"/>
              </a:ext>
            </a:extLst>
          </p:cNvPr>
          <p:cNvSpPr/>
          <p:nvPr/>
        </p:nvSpPr>
        <p:spPr>
          <a:xfrm>
            <a:off x="7167275" y="2076451"/>
            <a:ext cx="2377440" cy="365760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249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425" t="14399" r="1226" b="2814"/>
          <a:stretch/>
        </p:blipFill>
        <p:spPr>
          <a:xfrm>
            <a:off x="611917" y="1690900"/>
            <a:ext cx="10970483" cy="4081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0DE03-A013-4A72-A28B-9F5700FFF042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b) Within-lab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3FE707-559F-4B12-B2F2-48789A33BA05}"/>
              </a:ext>
            </a:extLst>
          </p:cNvPr>
          <p:cNvSpPr/>
          <p:nvPr/>
        </p:nvSpPr>
        <p:spPr>
          <a:xfrm>
            <a:off x="10031235" y="290636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02B596-B0A1-4A29-8236-34432E2C762A}"/>
              </a:ext>
            </a:extLst>
          </p:cNvPr>
          <p:cNvSpPr/>
          <p:nvPr/>
        </p:nvSpPr>
        <p:spPr>
          <a:xfrm>
            <a:off x="10012185" y="3743320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6627F-E0E3-4F2B-BBA3-CC078D113283}"/>
              </a:ext>
            </a:extLst>
          </p:cNvPr>
          <p:cNvSpPr/>
          <p:nvPr/>
        </p:nvSpPr>
        <p:spPr>
          <a:xfrm>
            <a:off x="10012185" y="4994821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24">
            <a:extLst>
              <a:ext uri="{FF2B5EF4-FFF2-40B4-BE49-F238E27FC236}">
                <a16:creationId xmlns:a16="http://schemas.microsoft.com/office/drawing/2014/main" id="{F99B17C8-79B5-4849-9FF0-D13224F4FAEE}"/>
              </a:ext>
            </a:extLst>
          </p:cNvPr>
          <p:cNvSpPr/>
          <p:nvPr/>
        </p:nvSpPr>
        <p:spPr>
          <a:xfrm>
            <a:off x="5325223" y="288980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Rounded Rectangle 24">
            <a:extLst>
              <a:ext uri="{FF2B5EF4-FFF2-40B4-BE49-F238E27FC236}">
                <a16:creationId xmlns:a16="http://schemas.microsoft.com/office/drawing/2014/main" id="{9FF7503B-E716-4364-8838-EF6399B7F000}"/>
              </a:ext>
            </a:extLst>
          </p:cNvPr>
          <p:cNvSpPr/>
          <p:nvPr/>
        </p:nvSpPr>
        <p:spPr>
          <a:xfrm>
            <a:off x="7167275" y="2076451"/>
            <a:ext cx="2377440" cy="365760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142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425" t="14399" r="1226" b="2814"/>
          <a:stretch/>
        </p:blipFill>
        <p:spPr>
          <a:xfrm>
            <a:off x="611917" y="1690900"/>
            <a:ext cx="10970483" cy="4081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0DE03-A013-4A72-A28B-9F5700FFF042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b) Within-lab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3FE707-559F-4B12-B2F2-48789A33BA05}"/>
              </a:ext>
            </a:extLst>
          </p:cNvPr>
          <p:cNvSpPr/>
          <p:nvPr/>
        </p:nvSpPr>
        <p:spPr>
          <a:xfrm>
            <a:off x="10031235" y="374456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66627F-E0E3-4F2B-BBA3-CC078D113283}"/>
              </a:ext>
            </a:extLst>
          </p:cNvPr>
          <p:cNvSpPr/>
          <p:nvPr/>
        </p:nvSpPr>
        <p:spPr>
          <a:xfrm>
            <a:off x="10012185" y="4994821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24">
            <a:extLst>
              <a:ext uri="{FF2B5EF4-FFF2-40B4-BE49-F238E27FC236}">
                <a16:creationId xmlns:a16="http://schemas.microsoft.com/office/drawing/2014/main" id="{F99B17C8-79B5-4849-9FF0-D13224F4FAEE}"/>
              </a:ext>
            </a:extLst>
          </p:cNvPr>
          <p:cNvSpPr/>
          <p:nvPr/>
        </p:nvSpPr>
        <p:spPr>
          <a:xfrm>
            <a:off x="5325223" y="372800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Rounded Rectangle 24">
            <a:extLst>
              <a:ext uri="{FF2B5EF4-FFF2-40B4-BE49-F238E27FC236}">
                <a16:creationId xmlns:a16="http://schemas.microsoft.com/office/drawing/2014/main" id="{9FF7503B-E716-4364-8838-EF6399B7F000}"/>
              </a:ext>
            </a:extLst>
          </p:cNvPr>
          <p:cNvSpPr/>
          <p:nvPr/>
        </p:nvSpPr>
        <p:spPr>
          <a:xfrm>
            <a:off x="7167275" y="3314701"/>
            <a:ext cx="2377440" cy="1188720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265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lum bright="-20000" contrast="40000"/>
          </a:blip>
          <a:srcRect l="2425" t="14399" r="1226" b="2814"/>
          <a:stretch/>
        </p:blipFill>
        <p:spPr>
          <a:xfrm>
            <a:off x="611917" y="1690900"/>
            <a:ext cx="10970483" cy="40812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0DE03-A013-4A72-A28B-9F5700FFF042}"/>
              </a:ext>
            </a:extLst>
          </p:cNvPr>
          <p:cNvSpPr txBox="1"/>
          <p:nvPr/>
        </p:nvSpPr>
        <p:spPr>
          <a:xfrm>
            <a:off x="422395" y="170160"/>
            <a:ext cx="9105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 rtl="1">
              <a:defRPr sz="2800" b="1">
                <a:solidFill>
                  <a:srgbClr val="00B050"/>
                </a:solidFill>
              </a:defRPr>
            </a:lvl1pPr>
          </a:lstStyle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rPr>
              <a:t>Comparing Estimates vs Claims</a:t>
            </a:r>
          </a:p>
          <a:p>
            <a:pPr algn="l" rtl="0"/>
            <a:r>
              <a:rPr 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00B0F0"/>
                </a:solidFill>
              </a:rPr>
              <a:t>b) Within-lab precision</a:t>
            </a:r>
            <a:endParaRPr lang="fa-IR" sz="3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3FE707-559F-4B12-B2F2-48789A33BA05}"/>
              </a:ext>
            </a:extLst>
          </p:cNvPr>
          <p:cNvSpPr/>
          <p:nvPr/>
        </p:nvSpPr>
        <p:spPr>
          <a:xfrm>
            <a:off x="10031235" y="4963767"/>
            <a:ext cx="1510748" cy="344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24">
            <a:extLst>
              <a:ext uri="{FF2B5EF4-FFF2-40B4-BE49-F238E27FC236}">
                <a16:creationId xmlns:a16="http://schemas.microsoft.com/office/drawing/2014/main" id="{F99B17C8-79B5-4849-9FF0-D13224F4FAEE}"/>
              </a:ext>
            </a:extLst>
          </p:cNvPr>
          <p:cNvSpPr/>
          <p:nvPr/>
        </p:nvSpPr>
        <p:spPr>
          <a:xfrm>
            <a:off x="5325223" y="4966252"/>
            <a:ext cx="1208927" cy="3445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Rounded Rectangle 24">
            <a:extLst>
              <a:ext uri="{FF2B5EF4-FFF2-40B4-BE49-F238E27FC236}">
                <a16:creationId xmlns:a16="http://schemas.microsoft.com/office/drawing/2014/main" id="{9FF7503B-E716-4364-8838-EF6399B7F000}"/>
              </a:ext>
            </a:extLst>
          </p:cNvPr>
          <p:cNvSpPr/>
          <p:nvPr/>
        </p:nvSpPr>
        <p:spPr>
          <a:xfrm>
            <a:off x="7167275" y="4552951"/>
            <a:ext cx="2377440" cy="1188720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09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A026D-95AB-471F-BFF3-734D0C9C9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7300"/>
            <a:ext cx="10515600" cy="4995863"/>
          </a:xfrm>
        </p:spPr>
        <p:txBody>
          <a:bodyPr>
            <a:normAutofit lnSpcReduction="10000"/>
          </a:bodyPr>
          <a:lstStyle/>
          <a:p>
            <a:pPr marL="514350" indent="-457200" algn="justLow">
              <a:spcAft>
                <a:spcPts val="2400"/>
              </a:spcAft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7030A0"/>
                </a:solidFill>
              </a:rPr>
              <a:t>Considering deleting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one</a:t>
            </a:r>
            <a:r>
              <a:rPr lang="en-US" dirty="0">
                <a:solidFill>
                  <a:srgbClr val="7030A0"/>
                </a:solidFill>
              </a:rPr>
              <a:t> result as statistical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outlier</a:t>
            </a:r>
            <a:r>
              <a:rPr lang="en-US" dirty="0">
                <a:solidFill>
                  <a:srgbClr val="7030A0"/>
                </a:solidFill>
              </a:rPr>
              <a:t>:</a:t>
            </a:r>
          </a:p>
          <a:p>
            <a:pPr marL="1200150" indent="-457200" algn="justLow"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600" dirty="0"/>
              <a:t>Repeatability &amp; within-lab precision at all 3 levels were </a:t>
            </a:r>
            <a:r>
              <a:rPr lang="en-US" sz="3600" b="1" dirty="0">
                <a:solidFill>
                  <a:srgbClr val="0070C0"/>
                </a:solidFill>
              </a:rPr>
              <a:t>confirmed</a:t>
            </a:r>
          </a:p>
          <a:p>
            <a:pPr marL="1200150" indent="-457200" algn="justLow"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600" dirty="0"/>
              <a:t>This study is accepted as a whole: The </a:t>
            </a:r>
            <a:r>
              <a:rPr lang="en-US" sz="3600" b="1" dirty="0">
                <a:solidFill>
                  <a:srgbClr val="0070C0"/>
                </a:solidFill>
              </a:rPr>
              <a:t>estimates </a:t>
            </a:r>
            <a:r>
              <a:rPr lang="en-US" sz="3600" dirty="0"/>
              <a:t>are generally </a:t>
            </a:r>
            <a:r>
              <a:rPr lang="en-US" sz="3600" b="1" dirty="0">
                <a:solidFill>
                  <a:srgbClr val="0070C0"/>
                </a:solidFill>
              </a:rPr>
              <a:t>consistent</a:t>
            </a:r>
            <a:r>
              <a:rPr lang="en-US" sz="3600" dirty="0"/>
              <a:t> with the manufacture’s </a:t>
            </a:r>
            <a:r>
              <a:rPr lang="en-US" sz="3600" b="1" dirty="0">
                <a:solidFill>
                  <a:srgbClr val="0070C0"/>
                </a:solidFill>
              </a:rPr>
              <a:t>claims</a:t>
            </a:r>
          </a:p>
          <a:p>
            <a:pPr marL="1200150" indent="-457200" algn="justLow">
              <a:spcAft>
                <a:spcPts val="12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600" dirty="0"/>
              <a:t>There is no problem with middle and high levels; but it’s recommended performance at </a:t>
            </a:r>
            <a:r>
              <a:rPr lang="en-US" sz="3600" b="1" dirty="0">
                <a:solidFill>
                  <a:srgbClr val="0070C0"/>
                </a:solidFill>
              </a:rPr>
              <a:t>low level </a:t>
            </a:r>
            <a:r>
              <a:rPr lang="en-US" sz="3600" dirty="0"/>
              <a:t>be </a:t>
            </a:r>
            <a:r>
              <a:rPr lang="en-US" sz="3600" b="1" dirty="0">
                <a:solidFill>
                  <a:srgbClr val="0070C0"/>
                </a:solidFill>
              </a:rPr>
              <a:t>monitored carefully</a:t>
            </a:r>
            <a:endParaRPr lang="fa-IR" sz="3600" b="1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C89D08-A111-442C-A07D-32E2E84BFB43}"/>
              </a:ext>
            </a:extLst>
          </p:cNvPr>
          <p:cNvSpPr txBox="1"/>
          <p:nvPr/>
        </p:nvSpPr>
        <p:spPr>
          <a:xfrm>
            <a:off x="838200" y="226404"/>
            <a:ext cx="7739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 b="1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FFFF00"/>
                </a:solidFill>
              </a:defRPr>
            </a:lvl1pPr>
          </a:lstStyle>
          <a:p>
            <a:r>
              <a:rPr lang="en-US" dirty="0"/>
              <a:t>Interpretation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5051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C514EB-A2EA-4F9C-9702-72540B0A2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4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E4AF55-B815-44CF-BC5F-D43828736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56655294-4B1E-40F3-A287-901232FF0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1944172" y="5416095"/>
            <a:ext cx="934279" cy="93427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E8C4AF6-956A-4569-81F9-83C8A628D0D4}"/>
              </a:ext>
            </a:extLst>
          </p:cNvPr>
          <p:cNvSpPr/>
          <p:nvPr/>
        </p:nvSpPr>
        <p:spPr>
          <a:xfrm>
            <a:off x="3957851" y="2361062"/>
            <a:ext cx="3281149" cy="7096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771706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8A4DD5-BC3B-4159-90C7-609521C8C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31643"/>
      </p:ext>
    </p:extLst>
  </p:cSld>
  <p:clrMapOvr>
    <a:masterClrMapping/>
  </p:clrMapOvr>
  <p:transition spd="slow">
    <p:push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E4AF55-B815-44CF-BC5F-D43828736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59768E75-5DC4-427C-A23B-62B9E85EEC26}"/>
              </a:ext>
            </a:extLst>
          </p:cNvPr>
          <p:cNvSpPr/>
          <p:nvPr/>
        </p:nvSpPr>
        <p:spPr>
          <a:xfrm>
            <a:off x="2565779" y="4339988"/>
            <a:ext cx="532262" cy="27295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C26A25-3879-4979-BF8B-98DD8F101383}"/>
              </a:ext>
            </a:extLst>
          </p:cNvPr>
          <p:cNvSpPr/>
          <p:nvPr/>
        </p:nvSpPr>
        <p:spPr>
          <a:xfrm>
            <a:off x="3957851" y="2361062"/>
            <a:ext cx="3281149" cy="7096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70406821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D877E1-8DA1-408E-A12C-4571ED66D5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1699B3-E657-4916-9639-2E601C706E21}"/>
              </a:ext>
            </a:extLst>
          </p:cNvPr>
          <p:cNvSpPr/>
          <p:nvPr/>
        </p:nvSpPr>
        <p:spPr>
          <a:xfrm>
            <a:off x="3957851" y="2361062"/>
            <a:ext cx="3281149" cy="7096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3740958-93F3-4863-A33F-631EDD2EC5EC}"/>
              </a:ext>
            </a:extLst>
          </p:cNvPr>
          <p:cNvSpPr/>
          <p:nvPr/>
        </p:nvSpPr>
        <p:spPr>
          <a:xfrm>
            <a:off x="2565779" y="4339988"/>
            <a:ext cx="532262" cy="27295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22E34E-3045-4FD6-AA8F-8DBF27DE019E}"/>
              </a:ext>
            </a:extLst>
          </p:cNvPr>
          <p:cNvSpPr/>
          <p:nvPr/>
        </p:nvSpPr>
        <p:spPr>
          <a:xfrm>
            <a:off x="5486400" y="2361062"/>
            <a:ext cx="1738952" cy="7096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313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ipe dir="d"/>
      </p:transition>
    </mc:Choice>
    <mc:Fallback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76EAAD7A-5D42-448C-A6AF-1F659582E467}"/>
              </a:ext>
            </a:extLst>
          </p:cNvPr>
          <p:cNvGrpSpPr/>
          <p:nvPr/>
        </p:nvGrpSpPr>
        <p:grpSpPr>
          <a:xfrm>
            <a:off x="381000" y="1280160"/>
            <a:ext cx="11430000" cy="4297680"/>
            <a:chOff x="381000" y="620399"/>
            <a:chExt cx="11430000" cy="429768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5893" r="5891" b="9933"/>
            <a:stretch/>
          </p:blipFill>
          <p:spPr>
            <a:xfrm>
              <a:off x="381000" y="1599750"/>
              <a:ext cx="11430000" cy="3295130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9447498-8F6F-4D97-881D-77504C52A92A}"/>
                </a:ext>
              </a:extLst>
            </p:cNvPr>
            <p:cNvSpPr txBox="1"/>
            <p:nvPr/>
          </p:nvSpPr>
          <p:spPr>
            <a:xfrm>
              <a:off x="381000" y="620399"/>
              <a:ext cx="11430000" cy="4297680"/>
            </a:xfrm>
            <a:prstGeom prst="rect">
              <a:avLst/>
            </a:prstGeom>
            <a:noFill/>
            <a:ln w="57150">
              <a:solidFill>
                <a:srgbClr val="0055A6"/>
              </a:solidFill>
            </a:ln>
          </p:spPr>
          <p:txBody>
            <a:bodyPr wrap="square" rtlCol="1">
              <a:spAutoFit/>
            </a:bodyPr>
            <a:lstStyle/>
            <a:p>
              <a:r>
                <a:rPr lang="en-US" sz="6000" b="1" dirty="0">
                  <a:solidFill>
                    <a:srgbClr val="0070C0"/>
                  </a:solidFill>
                </a:rPr>
                <a:t>Part 2</a:t>
              </a:r>
            </a:p>
            <a:p>
              <a:endParaRPr lang="en-US" sz="6000" b="1" dirty="0">
                <a:solidFill>
                  <a:srgbClr val="0070C0"/>
                </a:solidFill>
              </a:endParaRPr>
            </a:p>
            <a:p>
              <a:endParaRPr lang="fa-IR" sz="6000" b="1" dirty="0">
                <a:solidFill>
                  <a:srgbClr val="0070C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73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A231B6D-0EC7-4DFC-BB4A-DC0458C3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BA3ED8D-6C64-490F-AB7C-60D883C184A4}"/>
              </a:ext>
            </a:extLst>
          </p:cNvPr>
          <p:cNvSpPr txBox="1">
            <a:spLocks/>
          </p:cNvSpPr>
          <p:nvPr/>
        </p:nvSpPr>
        <p:spPr>
          <a:xfrm>
            <a:off x="853189" y="1268584"/>
            <a:ext cx="10515600" cy="112192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 zero; lab’s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Mean is equal to TV</a:t>
            </a:r>
          </a:p>
          <a:p>
            <a:pPr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isn’t zero; lab’s mean differs from TV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1561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D6F04-7EDF-4198-83F4-CD8EA4D75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6265"/>
            <a:ext cx="10515600" cy="1121924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dirty="0"/>
              <a:t>Reference Material (MR) with </a:t>
            </a:r>
            <a:r>
              <a:rPr lang="en-US" dirty="0">
                <a:highlight>
                  <a:srgbClr val="FFFF00"/>
                </a:highlight>
              </a:rPr>
              <a:t>Target Values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dirty="0"/>
              <a:t>Assaying RM to estimate user </a:t>
            </a:r>
            <a:r>
              <a:rPr lang="en-US" dirty="0">
                <a:highlight>
                  <a:srgbClr val="FFFF00"/>
                </a:highlight>
              </a:rPr>
              <a:t>Mean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231B6D-0EC7-4DFC-BB4A-DC0458C3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4F8A37-D573-4D93-83FA-E895B6F6DC75}"/>
              </a:ext>
            </a:extLst>
          </p:cNvPr>
          <p:cNvSpPr txBox="1"/>
          <p:nvPr/>
        </p:nvSpPr>
        <p:spPr>
          <a:xfrm>
            <a:off x="8630214" y="2741211"/>
            <a:ext cx="1272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Mean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43181C-A2E2-4D7F-BE18-AA1608182E94}"/>
              </a:ext>
            </a:extLst>
          </p:cNvPr>
          <p:cNvSpPr txBox="1"/>
          <p:nvPr/>
        </p:nvSpPr>
        <p:spPr>
          <a:xfrm>
            <a:off x="2717475" y="2741211"/>
            <a:ext cx="12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TV</a:t>
            </a:r>
          </a:p>
        </p:txBody>
      </p:sp>
      <p:sp>
        <p:nvSpPr>
          <p:cNvPr id="10" name="Left-Right Arrow 33">
            <a:extLst>
              <a:ext uri="{FF2B5EF4-FFF2-40B4-BE49-F238E27FC236}">
                <a16:creationId xmlns:a16="http://schemas.microsoft.com/office/drawing/2014/main" id="{12FF4333-8633-4652-BE99-5E0866446CF9}"/>
              </a:ext>
            </a:extLst>
          </p:cNvPr>
          <p:cNvSpPr/>
          <p:nvPr/>
        </p:nvSpPr>
        <p:spPr>
          <a:xfrm>
            <a:off x="3362189" y="3621504"/>
            <a:ext cx="5925312" cy="731520"/>
          </a:xfrm>
          <a:prstGeom prst="rect">
            <a:avLst/>
          </a:prstGeom>
          <a:solidFill>
            <a:srgbClr val="FF69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n>
                  <a:solidFill>
                    <a:schemeClr val="tx1"/>
                  </a:solidFill>
                </a:ln>
              </a:rPr>
              <a:t>BIAS</a:t>
            </a:r>
            <a:r>
              <a:rPr lang="en-US" sz="3600" b="1" dirty="0"/>
              <a:t> </a:t>
            </a:r>
            <a:r>
              <a:rPr lang="en-US" sz="3600" b="1" dirty="0">
                <a:ln>
                  <a:solidFill>
                    <a:schemeClr val="tx1"/>
                  </a:solidFill>
                </a:ln>
              </a:rPr>
              <a:t>= Mean - TV</a:t>
            </a:r>
            <a:endParaRPr lang="en-US" sz="2000" b="1" dirty="0">
              <a:ln>
                <a:solidFill>
                  <a:schemeClr val="tx1"/>
                </a:solidFill>
              </a:ln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068571E-9D52-4ABC-B18C-0A7D05179D63}"/>
              </a:ext>
            </a:extLst>
          </p:cNvPr>
          <p:cNvCxnSpPr/>
          <p:nvPr/>
        </p:nvCxnSpPr>
        <p:spPr>
          <a:xfrm>
            <a:off x="9323531" y="3284773"/>
            <a:ext cx="0" cy="128016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BA2D820-6C79-47E3-9407-A2F22E894BEB}"/>
              </a:ext>
            </a:extLst>
          </p:cNvPr>
          <p:cNvCxnSpPr>
            <a:cxnSpLocks/>
          </p:cNvCxnSpPr>
          <p:nvPr/>
        </p:nvCxnSpPr>
        <p:spPr>
          <a:xfrm>
            <a:off x="3330758" y="3284772"/>
            <a:ext cx="0" cy="128016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E801BF1-8344-44BB-94FA-F2090EDE8933}"/>
              </a:ext>
            </a:extLst>
          </p:cNvPr>
          <p:cNvSpPr txBox="1">
            <a:spLocks/>
          </p:cNvSpPr>
          <p:nvPr/>
        </p:nvSpPr>
        <p:spPr>
          <a:xfrm>
            <a:off x="12187049" y="1268584"/>
            <a:ext cx="10515600" cy="112192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 zero; lab’s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Mean is equal to TV</a:t>
            </a:r>
          </a:p>
          <a:p>
            <a:pPr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isn’t zero; lab’s mean differs from TV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8424654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D6F04-7EDF-4198-83F4-CD8EA4D75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-1335485"/>
            <a:ext cx="10515600" cy="1121924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dirty="0"/>
              <a:t>Reference Material (MR) with </a:t>
            </a:r>
            <a:r>
              <a:rPr lang="en-US" dirty="0">
                <a:highlight>
                  <a:srgbClr val="FFFF00"/>
                </a:highlight>
              </a:rPr>
              <a:t>Target Values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dirty="0"/>
              <a:t>Assaying RM to estimate user </a:t>
            </a:r>
            <a:r>
              <a:rPr lang="en-US" dirty="0">
                <a:highlight>
                  <a:srgbClr val="FFFF00"/>
                </a:highlight>
              </a:rPr>
              <a:t>Mean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0BEFD5-9367-4D16-973F-D22C32904FD3}"/>
              </a:ext>
            </a:extLst>
          </p:cNvPr>
          <p:cNvSpPr/>
          <p:nvPr/>
        </p:nvSpPr>
        <p:spPr>
          <a:xfrm>
            <a:off x="2694449" y="3621504"/>
            <a:ext cx="12801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3429A50-C2BF-47A9-BA2A-BA2F2D0EBA08}"/>
              </a:ext>
            </a:extLst>
          </p:cNvPr>
          <p:cNvSpPr/>
          <p:nvPr/>
        </p:nvSpPr>
        <p:spPr>
          <a:xfrm>
            <a:off x="8218915" y="3621504"/>
            <a:ext cx="21945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233FE6-A059-4826-AD39-8036D9855E50}"/>
              </a:ext>
            </a:extLst>
          </p:cNvPr>
          <p:cNvSpPr txBox="1"/>
          <p:nvPr/>
        </p:nvSpPr>
        <p:spPr>
          <a:xfrm>
            <a:off x="8630214" y="2741211"/>
            <a:ext cx="1272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Mean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CFFFF5-FE79-4A7A-A46F-E5C12D14AE2D}"/>
              </a:ext>
            </a:extLst>
          </p:cNvPr>
          <p:cNvSpPr txBox="1"/>
          <p:nvPr/>
        </p:nvSpPr>
        <p:spPr>
          <a:xfrm>
            <a:off x="2717475" y="2741211"/>
            <a:ext cx="12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TV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AA5AADC-BC79-4B78-8B00-67E5F83DD448}"/>
              </a:ext>
            </a:extLst>
          </p:cNvPr>
          <p:cNvCxnSpPr/>
          <p:nvPr/>
        </p:nvCxnSpPr>
        <p:spPr>
          <a:xfrm>
            <a:off x="9323531" y="3284773"/>
            <a:ext cx="0" cy="128016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3D6EC0-E0C3-45B6-B80E-3EB61BED9B74}"/>
              </a:ext>
            </a:extLst>
          </p:cNvPr>
          <p:cNvCxnSpPr>
            <a:cxnSpLocks/>
          </p:cNvCxnSpPr>
          <p:nvPr/>
        </p:nvCxnSpPr>
        <p:spPr>
          <a:xfrm>
            <a:off x="3330758" y="3284772"/>
            <a:ext cx="0" cy="128016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A68C309B-082F-470F-8BB7-B81F6A6DABD1}"/>
              </a:ext>
            </a:extLst>
          </p:cNvPr>
          <p:cNvSpPr txBox="1"/>
          <p:nvPr/>
        </p:nvSpPr>
        <p:spPr>
          <a:xfrm>
            <a:off x="838200" y="4626064"/>
            <a:ext cx="2154696" cy="1077218"/>
          </a:xfrm>
          <a:prstGeom prst="wedgeRectCallout">
            <a:avLst>
              <a:gd name="adj1" fmla="val 55534"/>
              <a:gd name="adj2" fmla="val -10689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i="1" dirty="0"/>
              <a:t>Standard uncertainty of RM, </a:t>
            </a:r>
            <a:r>
              <a:rPr lang="en-US" sz="2800" b="1" i="1" dirty="0"/>
              <a:t>u</a:t>
            </a:r>
            <a:r>
              <a:rPr lang="en-US" sz="2800" b="1" i="1" baseline="-25000" dirty="0"/>
              <a:t>RM</a:t>
            </a:r>
            <a:endParaRPr lang="en-US" sz="2800" b="1" i="1" dirty="0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C720F92-5921-4320-BF08-C650A00A3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76B1DD-285C-4AEF-95A0-F53D52DE4BA4}"/>
              </a:ext>
            </a:extLst>
          </p:cNvPr>
          <p:cNvSpPr txBox="1"/>
          <p:nvPr/>
        </p:nvSpPr>
        <p:spPr>
          <a:xfrm>
            <a:off x="9874736" y="4626064"/>
            <a:ext cx="2154696" cy="1077218"/>
          </a:xfrm>
          <a:prstGeom prst="wedgeRectCallout">
            <a:avLst>
              <a:gd name="adj1" fmla="val -50908"/>
              <a:gd name="adj2" fmla="val -106899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i="1" dirty="0"/>
              <a:t>Standard uncertainty of Mean, </a:t>
            </a:r>
            <a:r>
              <a:rPr lang="en-US" sz="2800" b="1" i="1" dirty="0"/>
              <a:t>u</a:t>
            </a:r>
            <a:r>
              <a:rPr lang="en-US" sz="2800" b="1" i="1" baseline="-25000" dirty="0"/>
              <a:t>Mean</a:t>
            </a:r>
            <a:endParaRPr lang="en-US" sz="2800" b="1" i="1" dirty="0"/>
          </a:p>
        </p:txBody>
      </p:sp>
    </p:spTree>
    <p:extLst>
      <p:ext uri="{BB962C8B-B14F-4D97-AF65-F5344CB8AC3E}">
        <p14:creationId xmlns:p14="http://schemas.microsoft.com/office/powerpoint/2010/main" val="1617958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21" grpId="0" animBg="1"/>
      <p:bldP spid="12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D7ED9F-D70B-4FE1-9AB5-05F6518B3A5B}"/>
              </a:ext>
            </a:extLst>
          </p:cNvPr>
          <p:cNvSpPr/>
          <p:nvPr/>
        </p:nvSpPr>
        <p:spPr>
          <a:xfrm>
            <a:off x="4965563" y="3621504"/>
            <a:ext cx="12801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1A75D4-DA4A-4A45-9F8A-50BEAD1B35E8}"/>
              </a:ext>
            </a:extLst>
          </p:cNvPr>
          <p:cNvSpPr/>
          <p:nvPr/>
        </p:nvSpPr>
        <p:spPr>
          <a:xfrm>
            <a:off x="5894815" y="3621504"/>
            <a:ext cx="21945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/>
              <p:nvPr/>
            </p:nvSpPr>
            <p:spPr>
              <a:xfrm>
                <a:off x="397875" y="3621504"/>
                <a:ext cx="4114466" cy="676660"/>
              </a:xfrm>
              <a:prstGeom prst="rect">
                <a:avLst/>
              </a:prstGeom>
              <a:solidFill>
                <a:srgbClr val="FFFF37">
                  <a:alpha val="50000"/>
                </a:srgbClr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</a:t>
                </a:r>
                <a:r>
                  <a:rPr lang="en-US" sz="2800" b="1" baseline="-25000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bias</a:t>
                </a:r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6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2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200" b="1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875" y="3621504"/>
                <a:ext cx="4114466" cy="676660"/>
              </a:xfrm>
              <a:prstGeom prst="rect">
                <a:avLst/>
              </a:prstGeom>
              <a:blipFill>
                <a:blip r:embed="rId2"/>
                <a:stretch>
                  <a:fillRect b="-17949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F388E262-FBE6-4E2E-ABE6-443476F0F533}"/>
              </a:ext>
            </a:extLst>
          </p:cNvPr>
          <p:cNvSpPr txBox="1"/>
          <p:nvPr/>
        </p:nvSpPr>
        <p:spPr>
          <a:xfrm>
            <a:off x="4876085" y="3787209"/>
            <a:ext cx="330854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 uncertainty of Bias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087EDB6-BE64-4446-B731-93E66F2DC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</p:spTree>
    <p:extLst>
      <p:ext uri="{BB962C8B-B14F-4D97-AF65-F5344CB8AC3E}">
        <p14:creationId xmlns:p14="http://schemas.microsoft.com/office/powerpoint/2010/main" val="274209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49C49E6-5E7D-4913-AE08-BC448DC38998}"/>
              </a:ext>
            </a:extLst>
          </p:cNvPr>
          <p:cNvSpPr/>
          <p:nvPr/>
        </p:nvSpPr>
        <p:spPr>
          <a:xfrm>
            <a:off x="4924532" y="2602984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E25E31A-836B-4387-BE4E-D42C2188CBB4}"/>
              </a:ext>
            </a:extLst>
          </p:cNvPr>
          <p:cNvSpPr/>
          <p:nvPr/>
        </p:nvSpPr>
        <p:spPr>
          <a:xfrm>
            <a:off x="4933096" y="2589765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E394720-3C83-4BE4-918A-0C63381F80AF}"/>
              </a:ext>
            </a:extLst>
          </p:cNvPr>
          <p:cNvSpPr/>
          <p:nvPr/>
        </p:nvSpPr>
        <p:spPr>
          <a:xfrm>
            <a:off x="4928814" y="2563395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D7ED9F-D70B-4FE1-9AB5-05F6518B3A5B}"/>
              </a:ext>
            </a:extLst>
          </p:cNvPr>
          <p:cNvSpPr/>
          <p:nvPr/>
        </p:nvSpPr>
        <p:spPr>
          <a:xfrm>
            <a:off x="4965563" y="1283046"/>
            <a:ext cx="12801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1A75D4-DA4A-4A45-9F8A-50BEAD1B35E8}"/>
              </a:ext>
            </a:extLst>
          </p:cNvPr>
          <p:cNvSpPr/>
          <p:nvPr/>
        </p:nvSpPr>
        <p:spPr>
          <a:xfrm>
            <a:off x="5894815" y="1283046"/>
            <a:ext cx="21945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/>
              <p:nvPr/>
            </p:nvSpPr>
            <p:spPr>
              <a:xfrm>
                <a:off x="397875" y="1283046"/>
                <a:ext cx="4114466" cy="676660"/>
              </a:xfrm>
              <a:prstGeom prst="rect">
                <a:avLst/>
              </a:prstGeom>
              <a:solidFill>
                <a:srgbClr val="FFFF37">
                  <a:alpha val="50000"/>
                </a:srgbClr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</a:t>
                </a:r>
                <a:r>
                  <a:rPr lang="en-US" sz="2800" b="1" baseline="-25000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bias</a:t>
                </a:r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6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2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200" b="1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875" y="1283046"/>
                <a:ext cx="4114466" cy="676660"/>
              </a:xfrm>
              <a:prstGeom prst="rect">
                <a:avLst/>
              </a:prstGeom>
              <a:blipFill>
                <a:blip r:embed="rId2"/>
                <a:stretch>
                  <a:fillRect b="-17949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63F32102-5386-4A50-B02B-31BAC6D104A7}"/>
              </a:ext>
            </a:extLst>
          </p:cNvPr>
          <p:cNvSpPr txBox="1"/>
          <p:nvPr/>
        </p:nvSpPr>
        <p:spPr>
          <a:xfrm>
            <a:off x="397875" y="2576690"/>
            <a:ext cx="4114466" cy="646331"/>
          </a:xfrm>
          <a:prstGeom prst="rect">
            <a:avLst/>
          </a:prstGeom>
          <a:solidFill>
            <a:srgbClr val="FFFF37"/>
          </a:solidFill>
          <a:ln w="381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</a:t>
            </a:r>
            <a:r>
              <a:rPr lang="en-US" sz="3600" b="1" dirty="0">
                <a:solidFill>
                  <a:srgbClr val="FF0000"/>
                </a:solidFill>
                <a:highlight>
                  <a:srgbClr val="FFFFFF"/>
                </a:highlight>
              </a:rPr>
              <a:t>m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*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88E262-FBE6-4E2E-ABE6-443476F0F533}"/>
              </a:ext>
            </a:extLst>
          </p:cNvPr>
          <p:cNvSpPr txBox="1"/>
          <p:nvPr/>
        </p:nvSpPr>
        <p:spPr>
          <a:xfrm>
            <a:off x="4876085" y="1448751"/>
            <a:ext cx="330854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 uncertainty of Bias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E7B5C9-CC40-45F0-8BCA-58F5E3550B8E}"/>
              </a:ext>
            </a:extLst>
          </p:cNvPr>
          <p:cNvSpPr txBox="1"/>
          <p:nvPr/>
        </p:nvSpPr>
        <p:spPr>
          <a:xfrm>
            <a:off x="5509145" y="2676256"/>
            <a:ext cx="37632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Expanded  uncertainty of Bias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087EDB6-BE64-4446-B731-93E66F2DC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902E57F-1418-4339-8F4A-CADA7B2A0098}"/>
              </a:ext>
            </a:extLst>
          </p:cNvPr>
          <p:cNvCxnSpPr>
            <a:cxnSpLocks/>
          </p:cNvCxnSpPr>
          <p:nvPr/>
        </p:nvCxnSpPr>
        <p:spPr>
          <a:xfrm>
            <a:off x="6086007" y="3912433"/>
            <a:ext cx="9993" cy="1066297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80056F5D-EE18-43B7-BBE1-D738636D3908}"/>
              </a:ext>
            </a:extLst>
          </p:cNvPr>
          <p:cNvSpPr txBox="1"/>
          <p:nvPr/>
        </p:nvSpPr>
        <p:spPr>
          <a:xfrm>
            <a:off x="5459896" y="4961739"/>
            <a:ext cx="12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TV</a:t>
            </a:r>
          </a:p>
        </p:txBody>
      </p:sp>
    </p:spTree>
    <p:extLst>
      <p:ext uri="{BB962C8B-B14F-4D97-AF65-F5344CB8AC3E}">
        <p14:creationId xmlns:p14="http://schemas.microsoft.com/office/powerpoint/2010/main" val="9520533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29" grpId="0" animBg="1"/>
      <p:bldP spid="20" grpId="0" animBg="1"/>
      <p:bldP spid="24" grpId="0"/>
      <p:bldP spid="32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D7ED9F-D70B-4FE1-9AB5-05F6518B3A5B}"/>
              </a:ext>
            </a:extLst>
          </p:cNvPr>
          <p:cNvSpPr/>
          <p:nvPr/>
        </p:nvSpPr>
        <p:spPr>
          <a:xfrm>
            <a:off x="4965563" y="1283046"/>
            <a:ext cx="12801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1A75D4-DA4A-4A45-9F8A-50BEAD1B35E8}"/>
              </a:ext>
            </a:extLst>
          </p:cNvPr>
          <p:cNvSpPr/>
          <p:nvPr/>
        </p:nvSpPr>
        <p:spPr>
          <a:xfrm>
            <a:off x="5894815" y="1283046"/>
            <a:ext cx="21945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/>
              <p:nvPr/>
            </p:nvSpPr>
            <p:spPr>
              <a:xfrm>
                <a:off x="397875" y="1283046"/>
                <a:ext cx="4114466" cy="676660"/>
              </a:xfrm>
              <a:prstGeom prst="rect">
                <a:avLst/>
              </a:prstGeom>
              <a:solidFill>
                <a:srgbClr val="FFFF37">
                  <a:alpha val="50000"/>
                </a:srgbClr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</a:t>
                </a:r>
                <a:r>
                  <a:rPr lang="en-US" sz="2800" b="1" baseline="-25000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bias</a:t>
                </a:r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6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2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200" b="1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875" y="1283046"/>
                <a:ext cx="4114466" cy="676660"/>
              </a:xfrm>
              <a:prstGeom prst="rect">
                <a:avLst/>
              </a:prstGeom>
              <a:blipFill>
                <a:blip r:embed="rId2"/>
                <a:stretch>
                  <a:fillRect b="-17949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63F32102-5386-4A50-B02B-31BAC6D104A7}"/>
              </a:ext>
            </a:extLst>
          </p:cNvPr>
          <p:cNvSpPr txBox="1"/>
          <p:nvPr/>
        </p:nvSpPr>
        <p:spPr>
          <a:xfrm>
            <a:off x="397875" y="2576690"/>
            <a:ext cx="4114466" cy="646331"/>
          </a:xfrm>
          <a:prstGeom prst="rect">
            <a:avLst/>
          </a:prstGeom>
          <a:solidFill>
            <a:srgbClr val="FFFF37"/>
          </a:solidFill>
          <a:ln w="381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</a:t>
            </a:r>
            <a:r>
              <a:rPr lang="en-US" sz="3600" b="1" dirty="0">
                <a:solidFill>
                  <a:srgbClr val="FF0000"/>
                </a:solidFill>
                <a:highlight>
                  <a:srgbClr val="FFFFFF"/>
                </a:highlight>
              </a:rPr>
              <a:t>m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*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88E262-FBE6-4E2E-ABE6-443476F0F533}"/>
              </a:ext>
            </a:extLst>
          </p:cNvPr>
          <p:cNvSpPr txBox="1"/>
          <p:nvPr/>
        </p:nvSpPr>
        <p:spPr>
          <a:xfrm>
            <a:off x="4876085" y="1448751"/>
            <a:ext cx="330854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 uncertainty of Bias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30FC02-0A2E-4DE4-80EC-24A680BD09D4}"/>
              </a:ext>
            </a:extLst>
          </p:cNvPr>
          <p:cNvSpPr/>
          <p:nvPr/>
        </p:nvSpPr>
        <p:spPr>
          <a:xfrm>
            <a:off x="4970749" y="2525541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E7B5C9-CC40-45F0-8BCA-58F5E3550B8E}"/>
              </a:ext>
            </a:extLst>
          </p:cNvPr>
          <p:cNvSpPr txBox="1"/>
          <p:nvPr/>
        </p:nvSpPr>
        <p:spPr>
          <a:xfrm>
            <a:off x="5509145" y="2676256"/>
            <a:ext cx="37632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Expanded  uncertainty of Bias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087EDB6-BE64-4446-B731-93E66F2DC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491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 w="381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A3024A-AE3F-4E27-9BA2-F4DCF80A1F7C}"/>
              </a:ext>
            </a:extLst>
          </p:cNvPr>
          <p:cNvSpPr txBox="1"/>
          <p:nvPr/>
        </p:nvSpPr>
        <p:spPr>
          <a:xfrm>
            <a:off x="5459896" y="4963057"/>
            <a:ext cx="12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6EBAAF-6441-41A0-A349-1B2C3DC922DC}"/>
              </a:ext>
            </a:extLst>
          </p:cNvPr>
          <p:cNvSpPr/>
          <p:nvPr/>
        </p:nvSpPr>
        <p:spPr>
          <a:xfrm>
            <a:off x="1072064" y="4062685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BDBDB6-55E0-455C-A906-AE4C0A42FB98}"/>
              </a:ext>
            </a:extLst>
          </p:cNvPr>
          <p:cNvSpPr/>
          <p:nvPr/>
        </p:nvSpPr>
        <p:spPr>
          <a:xfrm>
            <a:off x="6155955" y="4062685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E8D09DA-2145-4D70-94A4-886B00DAE59E}"/>
              </a:ext>
            </a:extLst>
          </p:cNvPr>
          <p:cNvCxnSpPr>
            <a:cxnSpLocks/>
          </p:cNvCxnSpPr>
          <p:nvPr/>
        </p:nvCxnSpPr>
        <p:spPr>
          <a:xfrm>
            <a:off x="6077893" y="3912433"/>
            <a:ext cx="9993" cy="1066297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086C678-49C0-42AC-A642-01F6431BBF3F}"/>
              </a:ext>
            </a:extLst>
          </p:cNvPr>
          <p:cNvSpPr txBox="1"/>
          <p:nvPr/>
        </p:nvSpPr>
        <p:spPr>
          <a:xfrm>
            <a:off x="2390888" y="4182605"/>
            <a:ext cx="2121453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TV - </a:t>
            </a:r>
            <a:r>
              <a:rPr lang="en-US" sz="28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28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3AF70B-680C-42F3-855B-2EADA3D56AD0}"/>
              </a:ext>
            </a:extLst>
          </p:cNvPr>
          <p:cNvSpPr txBox="1"/>
          <p:nvPr/>
        </p:nvSpPr>
        <p:spPr>
          <a:xfrm>
            <a:off x="7466001" y="4182605"/>
            <a:ext cx="2121453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TV + </a:t>
            </a:r>
            <a:r>
              <a:rPr lang="en-US" sz="28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28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533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D7ED9F-D70B-4FE1-9AB5-05F6518B3A5B}"/>
              </a:ext>
            </a:extLst>
          </p:cNvPr>
          <p:cNvSpPr/>
          <p:nvPr/>
        </p:nvSpPr>
        <p:spPr>
          <a:xfrm>
            <a:off x="4965563" y="-1573196"/>
            <a:ext cx="12801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1A75D4-DA4A-4A45-9F8A-50BEAD1B35E8}"/>
              </a:ext>
            </a:extLst>
          </p:cNvPr>
          <p:cNvSpPr/>
          <p:nvPr/>
        </p:nvSpPr>
        <p:spPr>
          <a:xfrm>
            <a:off x="5894815" y="-1573196"/>
            <a:ext cx="21945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/>
              <p:nvPr/>
            </p:nvSpPr>
            <p:spPr>
              <a:xfrm>
                <a:off x="397875" y="-1573196"/>
                <a:ext cx="4114466" cy="676660"/>
              </a:xfrm>
              <a:prstGeom prst="rect">
                <a:avLst/>
              </a:prstGeom>
              <a:solidFill>
                <a:srgbClr val="FFFF37">
                  <a:alpha val="50000"/>
                </a:srgbClr>
              </a:solid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</a:t>
                </a:r>
                <a:r>
                  <a:rPr lang="en-US" sz="2800" b="1" baseline="-25000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bias</a:t>
                </a:r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6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2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200" b="1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b="1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2800" b="1" baseline="30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b="1" baseline="-2500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6FC6A6-89B8-43BB-BC3E-C9A4127EE0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875" y="-1573196"/>
                <a:ext cx="4114466" cy="676660"/>
              </a:xfrm>
              <a:prstGeom prst="rect">
                <a:avLst/>
              </a:prstGeom>
              <a:blipFill>
                <a:blip r:embed="rId2"/>
                <a:stretch>
                  <a:fillRect b="-17949"/>
                </a:stretch>
              </a:blipFill>
              <a:ln w="38100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63F32102-5386-4A50-B02B-31BAC6D104A7}"/>
              </a:ext>
            </a:extLst>
          </p:cNvPr>
          <p:cNvSpPr txBox="1"/>
          <p:nvPr/>
        </p:nvSpPr>
        <p:spPr>
          <a:xfrm>
            <a:off x="397875" y="-1098702"/>
            <a:ext cx="4114466" cy="646331"/>
          </a:xfrm>
          <a:prstGeom prst="rect">
            <a:avLst/>
          </a:prstGeom>
          <a:solidFill>
            <a:srgbClr val="FFFF37"/>
          </a:solidFill>
          <a:ln w="381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</a:t>
            </a:r>
            <a:r>
              <a:rPr lang="en-US" sz="3600" b="1" dirty="0">
                <a:solidFill>
                  <a:srgbClr val="FF0000"/>
                </a:solidFill>
                <a:highlight>
                  <a:srgbClr val="FFFFFF"/>
                </a:highlight>
              </a:rPr>
              <a:t>m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*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36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88E262-FBE6-4E2E-ABE6-443476F0F533}"/>
              </a:ext>
            </a:extLst>
          </p:cNvPr>
          <p:cNvSpPr txBox="1"/>
          <p:nvPr/>
        </p:nvSpPr>
        <p:spPr>
          <a:xfrm>
            <a:off x="4876085" y="-1407491"/>
            <a:ext cx="3308540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 uncertainty of Bias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30FC02-0A2E-4DE4-80EC-24A680BD09D4}"/>
              </a:ext>
            </a:extLst>
          </p:cNvPr>
          <p:cNvSpPr/>
          <p:nvPr/>
        </p:nvSpPr>
        <p:spPr>
          <a:xfrm>
            <a:off x="4970749" y="-1149851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E7B5C9-CC40-45F0-8BCA-58F5E3550B8E}"/>
              </a:ext>
            </a:extLst>
          </p:cNvPr>
          <p:cNvSpPr txBox="1"/>
          <p:nvPr/>
        </p:nvSpPr>
        <p:spPr>
          <a:xfrm>
            <a:off x="5509145" y="-999136"/>
            <a:ext cx="376320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Expanded  uncertainty of Bias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9087EDB6-BE64-4446-B731-93E66F2DC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4954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 w="381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Statistical basis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6EBAAF-6441-41A0-A349-1B2C3DC922DC}"/>
              </a:ext>
            </a:extLst>
          </p:cNvPr>
          <p:cNvSpPr/>
          <p:nvPr/>
        </p:nvSpPr>
        <p:spPr>
          <a:xfrm>
            <a:off x="1072064" y="1816043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BDBDB6-55E0-455C-A906-AE4C0A42FB98}"/>
              </a:ext>
            </a:extLst>
          </p:cNvPr>
          <p:cNvSpPr/>
          <p:nvPr/>
        </p:nvSpPr>
        <p:spPr>
          <a:xfrm>
            <a:off x="6155955" y="1816043"/>
            <a:ext cx="4937760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E8D09DA-2145-4D70-94A4-886B00DAE59E}"/>
              </a:ext>
            </a:extLst>
          </p:cNvPr>
          <p:cNvCxnSpPr>
            <a:cxnSpLocks/>
          </p:cNvCxnSpPr>
          <p:nvPr/>
        </p:nvCxnSpPr>
        <p:spPr>
          <a:xfrm>
            <a:off x="6077893" y="1665791"/>
            <a:ext cx="9993" cy="1066297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086C678-49C0-42AC-A642-01F6431BBF3F}"/>
              </a:ext>
            </a:extLst>
          </p:cNvPr>
          <p:cNvSpPr txBox="1"/>
          <p:nvPr/>
        </p:nvSpPr>
        <p:spPr>
          <a:xfrm>
            <a:off x="2390888" y="1935963"/>
            <a:ext cx="2121453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TV - </a:t>
            </a:r>
            <a:r>
              <a:rPr lang="en-US" sz="28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28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3AF70B-680C-42F3-855B-2EADA3D56AD0}"/>
              </a:ext>
            </a:extLst>
          </p:cNvPr>
          <p:cNvSpPr txBox="1"/>
          <p:nvPr/>
        </p:nvSpPr>
        <p:spPr>
          <a:xfrm>
            <a:off x="7466001" y="1935963"/>
            <a:ext cx="2121453" cy="52322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TV + </a:t>
            </a:r>
            <a:r>
              <a:rPr lang="en-US" sz="28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U</a:t>
            </a:r>
            <a:r>
              <a:rPr lang="en-US" sz="28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bias</a:t>
            </a:r>
            <a:endParaRPr lang="en-US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B4CE8B8-E795-4691-8819-CD5802C68F06}"/>
              </a:ext>
            </a:extLst>
          </p:cNvPr>
          <p:cNvCxnSpPr>
            <a:cxnSpLocks/>
          </p:cNvCxnSpPr>
          <p:nvPr/>
        </p:nvCxnSpPr>
        <p:spPr>
          <a:xfrm>
            <a:off x="1068305" y="1751352"/>
            <a:ext cx="9993" cy="164592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050A39E-3A66-4363-B94C-E4B10992F148}"/>
              </a:ext>
            </a:extLst>
          </p:cNvPr>
          <p:cNvCxnSpPr>
            <a:cxnSpLocks/>
          </p:cNvCxnSpPr>
          <p:nvPr/>
        </p:nvCxnSpPr>
        <p:spPr>
          <a:xfrm>
            <a:off x="11129207" y="1751352"/>
            <a:ext cx="9993" cy="164592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762C78D8-3EDD-459A-91F0-BB5D88AEBB74}"/>
              </a:ext>
            </a:extLst>
          </p:cNvPr>
          <p:cNvSpPr txBox="1"/>
          <p:nvPr/>
        </p:nvSpPr>
        <p:spPr>
          <a:xfrm>
            <a:off x="1138784" y="2687279"/>
            <a:ext cx="9959939" cy="1039356"/>
          </a:xfrm>
          <a:prstGeom prst="leftRightArrow">
            <a:avLst/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>
                    <a:lumMod val="95000"/>
                  </a:schemeClr>
                </a:solidFill>
              </a:rPr>
              <a:t>Verification Interval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912BA3F5-2ACC-4AAF-82D6-72CA77BE7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035850"/>
            <a:ext cx="10515600" cy="1121924"/>
          </a:xfrm>
          <a:ln>
            <a:noFill/>
          </a:ln>
        </p:spPr>
        <p:txBody>
          <a:bodyPr>
            <a:noAutofit/>
          </a:bodyPr>
          <a:lstStyle/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 zero; lab’s 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Mean is equal to TV</a:t>
            </a:r>
          </a:p>
          <a:p>
            <a:pPr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</a:t>
            </a:r>
            <a:r>
              <a:rPr lang="en-US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Bias isn’t zero; lab’s mean differs from TV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5790424-4ED9-4196-B190-5515FEB1EC2F}"/>
              </a:ext>
            </a:extLst>
          </p:cNvPr>
          <p:cNvSpPr txBox="1"/>
          <p:nvPr/>
        </p:nvSpPr>
        <p:spPr>
          <a:xfrm>
            <a:off x="1138784" y="5192209"/>
            <a:ext cx="8473034" cy="132343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1">
            <a:spAutoFit/>
          </a:bodyPr>
          <a:lstStyle/>
          <a:p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Lab Mean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11FF7D"/>
                </a:highlight>
              </a:rPr>
              <a:t>within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VI </a:t>
            </a: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Bias Statistically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11FF7D"/>
                </a:highlight>
              </a:rPr>
              <a:t>Not Significant</a:t>
            </a:r>
            <a:endParaRPr lang="fa-IR" sz="2800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11FF7D"/>
              </a:highlight>
            </a:endParaRPr>
          </a:p>
          <a:p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Lab Mean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00FF"/>
                </a:highlight>
              </a:rPr>
              <a:t>out of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 </a:t>
            </a: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→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Bias Statistically </a:t>
            </a: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00FF"/>
                </a:highlight>
              </a:rPr>
              <a:t>Significant</a:t>
            </a:r>
            <a:endParaRPr lang="fa-IR" sz="2800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00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846436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build="allAtOnce"/>
      <p:bldP spid="33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00981"/>
                <a:ext cx="10515600" cy="4385470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sz="3200" dirty="0"/>
                  <a:t>Evaluating </a:t>
                </a:r>
                <a:r>
                  <a:rPr lang="en-US" sz="3200" dirty="0">
                    <a:highlight>
                      <a:srgbClr val="FFFF00"/>
                    </a:highlight>
                  </a:rPr>
                  <a:t>BIAS</a:t>
                </a:r>
                <a:r>
                  <a:rPr lang="en-US" sz="3200" dirty="0"/>
                  <a:t> via assaying reference materials (RM); materials with </a:t>
                </a:r>
                <a:r>
                  <a:rPr lang="en-US" sz="3200" dirty="0">
                    <a:highlight>
                      <a:srgbClr val="FFFF00"/>
                    </a:highlight>
                  </a:rPr>
                  <a:t>assigned target values</a:t>
                </a:r>
              </a:p>
              <a:p>
                <a:pPr marL="457200" indent="-457200">
                  <a:spcBef>
                    <a:spcPts val="18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sz="3200" dirty="0"/>
                  <a:t>Allowable bias, B</a:t>
                </a:r>
                <a:r>
                  <a:rPr lang="en-US" sz="3200" baseline="-25000" dirty="0"/>
                  <a:t>a</a:t>
                </a:r>
                <a:r>
                  <a:rPr lang="en-US" sz="3200" dirty="0"/>
                  <a:t>, specified before study</a:t>
                </a:r>
              </a:p>
              <a:p>
                <a:pPr marL="1143000" indent="-457200"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sz="3200" dirty="0"/>
                  <a:t>Bias may be “statistically” significant but </a:t>
                </a:r>
                <a:r>
                  <a:rPr lang="en-US" sz="3200" dirty="0">
                    <a:highlight>
                      <a:srgbClr val="FFFF00"/>
                    </a:highlight>
                  </a:rPr>
                  <a:t>“clinically” acceptable </a:t>
                </a:r>
              </a:p>
              <a:p>
                <a:pPr marL="457200" indent="-457200">
                  <a:spcBef>
                    <a:spcPts val="18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r>
                  <a:rPr lang="en-US" sz="3200" dirty="0"/>
                  <a:t>, S</a:t>
                </a:r>
                <a:r>
                  <a:rPr lang="en-US" sz="3200" baseline="-25000" dirty="0"/>
                  <a:t>R</a:t>
                </a:r>
                <a:r>
                  <a:rPr lang="en-US" sz="3200" dirty="0"/>
                  <a:t> and S</a:t>
                </a:r>
                <a:r>
                  <a:rPr lang="en-US" sz="3200" baseline="-25000" dirty="0"/>
                  <a:t>WL</a:t>
                </a:r>
                <a:r>
                  <a:rPr lang="en-US" sz="3200" dirty="0"/>
                  <a:t> from “Precision Verification” study are used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00981"/>
                <a:ext cx="10515600" cy="4385470"/>
              </a:xfrm>
              <a:blipFill>
                <a:blip r:embed="rId2"/>
                <a:stretch>
                  <a:fillRect l="-1333" t="-2917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itle 1">
            <a:extLst>
              <a:ext uri="{FF2B5EF4-FFF2-40B4-BE49-F238E27FC236}">
                <a16:creationId xmlns:a16="http://schemas.microsoft.com/office/drawing/2014/main" id="{0A231B6D-0EC7-4DFC-BB4A-DC0458C3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1322155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01F3523-E388-4353-AD8B-939EF4D5A4A2}"/>
              </a:ext>
            </a:extLst>
          </p:cNvPr>
          <p:cNvSpPr txBox="1">
            <a:spLocks/>
          </p:cNvSpPr>
          <p:nvPr/>
        </p:nvSpPr>
        <p:spPr>
          <a:xfrm>
            <a:off x="838200" y="1003299"/>
            <a:ext cx="10515600" cy="701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Study’s purpose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4B5E48D-DB55-4476-B030-59D0D0392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indent="0" algn="justLow">
              <a:spcAft>
                <a:spcPts val="1200"/>
              </a:spcAft>
              <a:buClr>
                <a:srgbClr val="0070C0"/>
              </a:buClr>
              <a:buSzPct val="100000"/>
              <a:buNone/>
            </a:pPr>
            <a:r>
              <a:rPr lang="en-US" sz="3200" b="1" dirty="0"/>
              <a:t>Depending on the reference material (RM): 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Confirm consistency with target value of a CRM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Confirm consistency with TV of EQA/PT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r>
              <a:rPr lang="en-US" sz="3200" dirty="0"/>
              <a:t>Recovery of an expected value (Spiked material)</a:t>
            </a:r>
          </a:p>
          <a:p>
            <a:pPr marL="457200" indent="-457200" algn="justLow">
              <a:spcAft>
                <a:spcPts val="12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¤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842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3385B51-B583-41A0-AC3C-B55F45E11CCF}"/>
              </a:ext>
            </a:extLst>
          </p:cNvPr>
          <p:cNvSpPr/>
          <p:nvPr/>
        </p:nvSpPr>
        <p:spPr>
          <a:xfrm flipV="1">
            <a:off x="738401" y="1117442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D6F04-7EDF-4198-83F4-CD8EA4D75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8792"/>
            <a:ext cx="10515600" cy="5886408"/>
          </a:xfrm>
        </p:spPr>
        <p:txBody>
          <a:bodyPr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7030A0"/>
                </a:solidFill>
              </a:rPr>
              <a:t>Uncertainty of the target value,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u</a:t>
            </a:r>
            <a:r>
              <a:rPr lang="en-US" baseline="-25000" dirty="0">
                <a:solidFill>
                  <a:srgbClr val="7030A0"/>
                </a:solidFill>
                <a:highlight>
                  <a:srgbClr val="FFFF00"/>
                </a:highlight>
              </a:rPr>
              <a:t>RM</a:t>
            </a:r>
            <a:r>
              <a:rPr lang="en-US" dirty="0">
                <a:solidFill>
                  <a:srgbClr val="7030A0"/>
                </a:solidFill>
              </a:rPr>
              <a:t>, must be known</a:t>
            </a:r>
          </a:p>
          <a:p>
            <a:pPr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7030A0"/>
                </a:solidFill>
              </a:rPr>
              <a:t>Depending on material,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N</a:t>
            </a:r>
            <a:r>
              <a:rPr lang="en-US" dirty="0">
                <a:solidFill>
                  <a:srgbClr val="7030A0"/>
                </a:solidFill>
              </a:rPr>
              <a:t> &amp;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DF</a:t>
            </a:r>
            <a:r>
              <a:rPr lang="en-US" dirty="0">
                <a:solidFill>
                  <a:srgbClr val="7030A0"/>
                </a:solidFill>
              </a:rPr>
              <a:t> may be necessary</a:t>
            </a:r>
          </a:p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Standard Reference (CRM) - </a:t>
            </a:r>
            <a:r>
              <a:rPr lang="en-US" dirty="0"/>
              <a:t>JCTLM, IFCC, NIST, WHO,…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</a:rPr>
              <a:t>u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presented in certificate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</a:rPr>
              <a:t>df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= ∞</a:t>
            </a:r>
          </a:p>
          <a:p>
            <a:pPr marL="1082675" indent="-33655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dirty="0"/>
              <a:t>May </a:t>
            </a:r>
            <a:r>
              <a:rPr lang="en-US" dirty="0">
                <a:highlight>
                  <a:srgbClr val="FFFF00"/>
                </a:highlight>
              </a:rPr>
              <a:t>not appropriate </a:t>
            </a:r>
            <a:r>
              <a:rPr lang="en-US" dirty="0"/>
              <a:t>for some lab: Accessibility, commutability, cost, stability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Spiked sample - </a:t>
            </a:r>
            <a:r>
              <a:rPr lang="en-US" dirty="0"/>
              <a:t>e.g. drugs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</a:rPr>
              <a:t>Practically u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is considered zero and df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considered ∞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C6D1A09-6F20-46D3-92E1-A11A41C84401}"/>
              </a:ext>
            </a:extLst>
          </p:cNvPr>
          <p:cNvSpPr txBox="1">
            <a:spLocks/>
          </p:cNvSpPr>
          <p:nvPr/>
        </p:nvSpPr>
        <p:spPr>
          <a:xfrm>
            <a:off x="838200" y="330199"/>
            <a:ext cx="10515600" cy="7016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Low"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Specifications of RMs</a:t>
            </a:r>
          </a:p>
        </p:txBody>
      </p:sp>
    </p:spTree>
    <p:extLst>
      <p:ext uri="{BB962C8B-B14F-4D97-AF65-F5344CB8AC3E}">
        <p14:creationId xmlns:p14="http://schemas.microsoft.com/office/powerpoint/2010/main" val="115416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4">
            <a:extLst>
              <a:ext uri="{FF2B5EF4-FFF2-40B4-BE49-F238E27FC236}">
                <a16:creationId xmlns:a16="http://schemas.microsoft.com/office/drawing/2014/main" id="{B2AADD68-8441-439E-9B47-5FDDCE123444}"/>
              </a:ext>
            </a:extLst>
          </p:cNvPr>
          <p:cNvSpPr/>
          <p:nvPr/>
        </p:nvSpPr>
        <p:spPr>
          <a:xfrm flipV="1">
            <a:off x="738401" y="-1168546"/>
            <a:ext cx="10672549" cy="9692640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2C844E-230A-4F6A-9F40-EFC5638FE82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381000"/>
                <a:ext cx="10515600" cy="6870612"/>
              </a:xfrm>
            </p:spPr>
            <p:txBody>
              <a:bodyPr>
                <a:noAutofit/>
              </a:bodyPr>
              <a:lstStyle/>
              <a:p>
                <a:pPr marL="457200" indent="-457200">
                  <a:lnSpc>
                    <a:spcPct val="100000"/>
                  </a:lnSpc>
                  <a:spcBef>
                    <a:spcPts val="18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EQA materials – </a:t>
                </a:r>
                <a:r>
                  <a:rPr lang="en-US" dirty="0"/>
                  <a:t>Preferably </a:t>
                </a:r>
                <a:r>
                  <a:rPr lang="en-US" dirty="0">
                    <a:highlight>
                      <a:srgbClr val="FFFF00"/>
                    </a:highlight>
                  </a:rPr>
                  <a:t>unaltered</a:t>
                </a:r>
                <a:r>
                  <a:rPr lang="en-US" dirty="0"/>
                  <a:t> patient samples</a:t>
                </a:r>
                <a:endParaRPr lang="en-US" dirty="0">
                  <a:highlight>
                    <a:srgbClr val="FFFF00"/>
                  </a:highlight>
                </a:endParaRP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TV = Group Mean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u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</a:t>
                </a:r>
                <a:r>
                  <a:rPr lang="en-US" sz="2400" dirty="0">
                    <a:solidFill>
                      <a:srgbClr val="0070C0"/>
                    </a:solidFill>
                  </a:rPr>
                  <a:t> = SD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Group</a:t>
                </a:r>
                <a:r>
                  <a:rPr lang="en-US" sz="2400" dirty="0">
                    <a:solidFill>
                      <a:srgbClr val="0070C0"/>
                    </a:solidFill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2400">
                            <a:solidFill>
                              <a:srgbClr val="0070C0"/>
                            </a:solidFill>
                          </a:rPr>
                          <m:t>nLab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rgbClr val="0070C0"/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en-US" sz="2400" dirty="0">
                  <a:solidFill>
                    <a:srgbClr val="0070C0"/>
                  </a:solidFill>
                </a:endParaRP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df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</a:t>
                </a:r>
                <a:r>
                  <a:rPr lang="en-US" sz="2400" dirty="0">
                    <a:solidFill>
                      <a:srgbClr val="0070C0"/>
                    </a:solidFill>
                  </a:rPr>
                  <a:t> = nLab – 1</a:t>
                </a:r>
              </a:p>
              <a:p>
                <a:pPr marL="457200" indent="-457200">
                  <a:lnSpc>
                    <a:spcPct val="110000"/>
                  </a:lnSpc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PT materials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TV, u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 </a:t>
                </a:r>
                <a:r>
                  <a:rPr lang="en-US" sz="2400" dirty="0">
                    <a:solidFill>
                      <a:srgbClr val="0070C0"/>
                    </a:solidFill>
                  </a:rPr>
                  <a:t>&amp; df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</a:t>
                </a:r>
                <a:r>
                  <a:rPr lang="en-US" sz="2400" dirty="0">
                    <a:solidFill>
                      <a:srgbClr val="0070C0"/>
                    </a:solidFill>
                  </a:rPr>
                  <a:t> as EQA</a:t>
                </a:r>
              </a:p>
              <a:p>
                <a:pPr marL="1143000" indent="-457200"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dirty="0"/>
                  <a:t>nLab &gt; 10; preferably &gt; 20</a:t>
                </a:r>
              </a:p>
              <a:p>
                <a:pPr marL="1143000" indent="-457200"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dirty="0">
                    <a:highlight>
                      <a:srgbClr val="FFFF00"/>
                    </a:highlight>
                  </a:rPr>
                  <a:t>Some labs provide more results</a:t>
                </a:r>
              </a:p>
              <a:p>
                <a:pPr marL="457200" indent="-457200">
                  <a:spcBef>
                    <a:spcPts val="18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QC &amp; Calibration Verification materials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u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</a:t>
                </a:r>
                <a:r>
                  <a:rPr lang="en-US" sz="2400" dirty="0">
                    <a:solidFill>
                      <a:srgbClr val="0070C0"/>
                    </a:solidFill>
                  </a:rPr>
                  <a:t> assumed zero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070C0"/>
                    </a:solidFill>
                  </a:rPr>
                  <a:t>df</a:t>
                </a:r>
                <a:r>
                  <a:rPr lang="en-US" sz="2400" baseline="-25000" dirty="0">
                    <a:solidFill>
                      <a:srgbClr val="0070C0"/>
                    </a:solidFill>
                  </a:rPr>
                  <a:t>RM</a:t>
                </a:r>
                <a:r>
                  <a:rPr lang="en-US" sz="2400" dirty="0">
                    <a:solidFill>
                      <a:srgbClr val="0070C0"/>
                    </a:solidFill>
                  </a:rPr>
                  <a:t> assumed infinity</a:t>
                </a:r>
              </a:p>
              <a:p>
                <a:pPr marL="1143000" indent="-457200">
                  <a:buClr>
                    <a:srgbClr val="FF0000"/>
                  </a:buClr>
                  <a:buFont typeface="Wingdings" panose="05000000000000000000" pitchFamily="2" charset="2"/>
                  <a:buChar char="Ø"/>
                </a:pPr>
                <a:r>
                  <a:rPr lang="en-US" dirty="0">
                    <a:highlight>
                      <a:srgbClr val="FFFF00"/>
                    </a:highlight>
                  </a:rPr>
                  <a:t>Unrealistic</a:t>
                </a:r>
                <a:r>
                  <a:rPr lang="en-US" dirty="0"/>
                  <a:t> assumptions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2C844E-230A-4F6A-9F40-EFC5638FE82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381000"/>
                <a:ext cx="10515600" cy="6870612"/>
              </a:xfrm>
              <a:blipFill>
                <a:blip r:embed="rId2"/>
                <a:stretch>
                  <a:fillRect l="-1043" t="-887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97829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AAE4E0C-6316-42FB-B6DA-EEC7CF97BFAA}"/>
              </a:ext>
            </a:extLst>
          </p:cNvPr>
          <p:cNvSpPr/>
          <p:nvPr/>
        </p:nvSpPr>
        <p:spPr>
          <a:xfrm>
            <a:off x="738401" y="-4834167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C844E-230A-4F6A-9F40-EFC5638FE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9650" y="277565"/>
            <a:ext cx="10515600" cy="3908426"/>
          </a:xfrm>
        </p:spPr>
        <p:txBody>
          <a:bodyPr>
            <a:noAutofit/>
          </a:bodyPr>
          <a:lstStyle/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Conventional TVs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</a:rPr>
              <a:t>u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= 0</a:t>
            </a:r>
          </a:p>
          <a:p>
            <a:pPr marL="1781175" indent="-241300"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</a:rPr>
              <a:t> df</a:t>
            </a:r>
            <a:r>
              <a:rPr lang="en-US" sz="2400" baseline="-25000" dirty="0">
                <a:solidFill>
                  <a:srgbClr val="0070C0"/>
                </a:solidFill>
              </a:rPr>
              <a:t>RM</a:t>
            </a:r>
            <a:r>
              <a:rPr lang="en-US" sz="2400" dirty="0">
                <a:solidFill>
                  <a:srgbClr val="0070C0"/>
                </a:solidFill>
              </a:rPr>
              <a:t> = ∞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Patient samples tested in one or more </a:t>
            </a:r>
            <a:r>
              <a:rPr lang="en-US" b="1" dirty="0">
                <a:highlight>
                  <a:srgbClr val="FFFF00"/>
                </a:highlight>
              </a:rPr>
              <a:t>central labs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Patient samples sent to a lab </a:t>
            </a:r>
            <a:r>
              <a:rPr lang="en-US" b="1" dirty="0">
                <a:highlight>
                  <a:srgbClr val="FFFF00"/>
                </a:highlight>
              </a:rPr>
              <a:t>traceable to a reference </a:t>
            </a:r>
            <a:r>
              <a:rPr lang="en-US" b="1" dirty="0"/>
              <a:t>hierarchy</a:t>
            </a:r>
          </a:p>
          <a:p>
            <a:pPr marL="457200" indent="-457200">
              <a:spcBef>
                <a:spcPts val="1800"/>
              </a:spcBef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Previously collected QC data</a:t>
            </a:r>
          </a:p>
          <a:p>
            <a:endParaRPr lang="fa-IR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FB50B6-304B-43CA-B471-A5BCAD55EB0D}"/>
              </a:ext>
            </a:extLst>
          </p:cNvPr>
          <p:cNvSpPr txBox="1"/>
          <p:nvPr/>
        </p:nvSpPr>
        <p:spPr>
          <a:xfrm>
            <a:off x="1315452" y="4200800"/>
            <a:ext cx="9561095" cy="954107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txBody>
          <a:bodyPr wrap="square" rtlCol="1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002060"/>
                </a:solidFill>
              </a:rPr>
              <a:t>The observed difference reflects “</a:t>
            </a:r>
            <a:r>
              <a:rPr lang="en-US" sz="2800" b="1" dirty="0">
                <a:solidFill>
                  <a:srgbClr val="002060"/>
                </a:solidFill>
                <a:highlight>
                  <a:srgbClr val="FFFF00"/>
                </a:highlight>
              </a:rPr>
              <a:t>TRUENESS</a:t>
            </a:r>
            <a:r>
              <a:rPr lang="en-US" sz="2800" b="1" dirty="0">
                <a:solidFill>
                  <a:srgbClr val="002060"/>
                </a:solidFill>
              </a:rPr>
              <a:t>” if a </a:t>
            </a:r>
            <a:r>
              <a:rPr lang="en-US" sz="2800" b="1" dirty="0">
                <a:solidFill>
                  <a:srgbClr val="002060"/>
                </a:solidFill>
                <a:highlight>
                  <a:srgbClr val="FFFF00"/>
                </a:highlight>
              </a:rPr>
              <a:t>high quality method </a:t>
            </a:r>
            <a:r>
              <a:rPr lang="en-US" sz="2800" b="1" dirty="0">
                <a:solidFill>
                  <a:srgbClr val="002060"/>
                </a:solidFill>
              </a:rPr>
              <a:t>is used for assigning TV</a:t>
            </a:r>
            <a:endParaRPr lang="fa-IR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90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162050"/>
                <a:ext cx="10515600" cy="5197475"/>
              </a:xfrm>
            </p:spPr>
            <p:txBody>
              <a:bodyPr>
                <a:noAutofit/>
              </a:bodyPr>
              <a:lstStyle/>
              <a:p>
                <a:pPr marL="457200" indent="-457200"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Mean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b="1" dirty="0"/>
                  <a:t> </a:t>
                </a:r>
                <a:r>
                  <a:rPr lang="en-US" dirty="0"/>
                  <a:t>(from precision verification study)</a:t>
                </a:r>
              </a:p>
              <a:p>
                <a:pPr marL="457200" indent="-457200">
                  <a:spcBef>
                    <a:spcPts val="18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 baseline="-2500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r>
                  <a:rPr lang="en-US" b="1" baseline="-25000" dirty="0"/>
                  <a:t>  </a:t>
                </a:r>
                <a:r>
                  <a:rPr lang="en-US" dirty="0"/>
                  <a:t>can be calculated from 3 ways:</a:t>
                </a:r>
                <a:endParaRPr lang="en-US" b="1" baseline="-25000" dirty="0"/>
              </a:p>
              <a:p>
                <a:pPr marL="685800" indent="-285750">
                  <a:spcBef>
                    <a:spcPts val="1800"/>
                  </a:spcBef>
                  <a:buClr>
                    <a:srgbClr val="FF0000"/>
                  </a:buClr>
                  <a:buFont typeface="Wingdings" panose="05000000000000000000" pitchFamily="2" charset="2"/>
                  <a:buChar char=""/>
                </a:pPr>
                <a:r>
                  <a:rPr lang="en-US" dirty="0">
                    <a:solidFill>
                      <a:srgbClr val="0070C0"/>
                    </a:solidFill>
                  </a:rPr>
                  <a:t>Using precision estimates (s</a:t>
                </a:r>
                <a:r>
                  <a:rPr lang="en-US" baseline="-25000" dirty="0">
                    <a:solidFill>
                      <a:srgbClr val="0070C0"/>
                    </a:solidFill>
                  </a:rPr>
                  <a:t>R</a:t>
                </a:r>
                <a:r>
                  <a:rPr lang="en-US" dirty="0">
                    <a:solidFill>
                      <a:srgbClr val="0070C0"/>
                    </a:solidFill>
                  </a:rPr>
                  <a:t> and s</a:t>
                </a:r>
                <a:r>
                  <a:rPr lang="en-US" baseline="-25000" dirty="0">
                    <a:solidFill>
                      <a:srgbClr val="0070C0"/>
                    </a:solidFill>
                  </a:rPr>
                  <a:t>WL</a:t>
                </a:r>
                <a:r>
                  <a:rPr lang="en-US" dirty="0">
                    <a:solidFill>
                      <a:srgbClr val="0070C0"/>
                    </a:solidFill>
                  </a:rPr>
                  <a:t>)</a:t>
                </a:r>
              </a:p>
              <a:p>
                <a:pPr marL="685800" indent="-285750">
                  <a:spcBef>
                    <a:spcPts val="10000"/>
                  </a:spcBef>
                  <a:buClr>
                    <a:srgbClr val="FF0000"/>
                  </a:buClr>
                  <a:buFont typeface="Wingdings" panose="05000000000000000000" pitchFamily="2" charset="2"/>
                  <a:buChar char=""/>
                </a:pPr>
                <a:r>
                  <a:rPr lang="en-US" dirty="0">
                    <a:solidFill>
                      <a:srgbClr val="0070C0"/>
                    </a:solidFill>
                  </a:rPr>
                  <a:t>Precision is verified, use </a:t>
                </a:r>
                <a:r>
                  <a:rPr lang="el-GR" dirty="0">
                    <a:solidFill>
                      <a:srgbClr val="0070C0"/>
                    </a:solidFill>
                    <a:highlight>
                      <a:srgbClr val="FFFF00"/>
                    </a:highlight>
                  </a:rPr>
                  <a:t>σ</a:t>
                </a:r>
                <a:r>
                  <a:rPr lang="en-US" baseline="-25000" dirty="0">
                    <a:solidFill>
                      <a:srgbClr val="0070C0"/>
                    </a:solidFill>
                    <a:highlight>
                      <a:srgbClr val="FFFF00"/>
                    </a:highlight>
                  </a:rPr>
                  <a:t>R</a:t>
                </a:r>
                <a:r>
                  <a:rPr lang="en-US" dirty="0">
                    <a:solidFill>
                      <a:srgbClr val="0070C0"/>
                    </a:solidFill>
                  </a:rPr>
                  <a:t> and </a:t>
                </a:r>
                <a:r>
                  <a:rPr lang="el-GR" dirty="0">
                    <a:solidFill>
                      <a:srgbClr val="0070C0"/>
                    </a:solidFill>
                    <a:highlight>
                      <a:srgbClr val="FFFF00"/>
                    </a:highlight>
                  </a:rPr>
                  <a:t>σ</a:t>
                </a:r>
                <a:r>
                  <a:rPr lang="en-US" baseline="-25000" dirty="0">
                    <a:solidFill>
                      <a:srgbClr val="0070C0"/>
                    </a:solidFill>
                    <a:highlight>
                      <a:srgbClr val="FFFF00"/>
                    </a:highlight>
                  </a:rPr>
                  <a:t>WL</a:t>
                </a:r>
                <a:r>
                  <a:rPr lang="en-US" dirty="0">
                    <a:solidFill>
                      <a:srgbClr val="0070C0"/>
                    </a:solidFill>
                  </a:rPr>
                  <a:t> in the above formula</a:t>
                </a:r>
              </a:p>
              <a:p>
                <a:pPr marL="685800" indent="-285750">
                  <a:spcBef>
                    <a:spcPts val="2400"/>
                  </a:spcBef>
                  <a:buClr>
                    <a:srgbClr val="FF0000"/>
                  </a:buClr>
                  <a:buFont typeface="Wingdings" panose="05000000000000000000" pitchFamily="2" charset="2"/>
                  <a:buChar char=""/>
                </a:pPr>
                <a:r>
                  <a:rPr lang="en-US" dirty="0">
                    <a:solidFill>
                      <a:srgbClr val="0070C0"/>
                    </a:solidFill>
                  </a:rPr>
                  <a:t>An equivalent equation     </a:t>
                </a:r>
                <a:r>
                  <a:rPr lang="en-US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 baseline="-2500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 baseline="-2500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r>
                  <a:rPr lang="en-US" b="1" baseline="-25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 </a:t>
                </a:r>
                <a:r>
                  <a: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= s</a:t>
                </a:r>
                <a:r>
                  <a:rPr lang="en-US" baseline="-25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WL</a:t>
                </a:r>
                <a:r>
                  <a:rPr lang="en-US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/</a:t>
                </a:r>
                <a:r>
                  <a:rPr lang="en-US" sz="3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b="0" i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nRun</m:t>
                        </m:r>
                      </m:e>
                    </m:rad>
                  </m:oMath>
                </a14:m>
                <a:endParaRPr lang="en-US" dirty="0">
                  <a:solidFill>
                    <a:srgbClr val="0070C0"/>
                  </a:solidFill>
                </a:endParaRPr>
              </a:p>
              <a:p>
                <a:pPr marL="457200" indent="-457200">
                  <a:spcBef>
                    <a:spcPts val="3000"/>
                  </a:spcBef>
                  <a:buClr>
                    <a:srgbClr val="00B0F0"/>
                  </a:buClr>
                  <a:buFont typeface="Wingdings" panose="05000000000000000000" pitchFamily="2" charset="2"/>
                  <a:buChar char="¤"/>
                </a:pPr>
                <a:r>
                  <a:rPr lang="en-US" b="1" dirty="0"/>
                  <a:t>df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baseline="-2500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r>
                  <a:rPr lang="en-US" b="1" baseline="-25000" dirty="0"/>
                  <a:t>  </a:t>
                </a:r>
                <a:r>
                  <a:rPr lang="en-US" b="1" dirty="0"/>
                  <a:t>= nRun - 1</a:t>
                </a:r>
              </a:p>
              <a:p>
                <a:pPr>
                  <a:spcBef>
                    <a:spcPts val="12000"/>
                  </a:spcBef>
                  <a:buClr>
                    <a:srgbClr val="FF0000"/>
                  </a:buClr>
                  <a:buFont typeface="Wingdings" panose="05000000000000000000" pitchFamily="2" charset="2"/>
                  <a:buChar char="§"/>
                </a:pPr>
                <a:endParaRPr lang="en-US" b="1" dirty="0">
                  <a:solidFill>
                    <a:srgbClr val="0070C0"/>
                  </a:solidFill>
                </a:endParaRPr>
              </a:p>
              <a:p>
                <a:pPr marL="0" indent="0">
                  <a:spcBef>
                    <a:spcPts val="1800"/>
                  </a:spcBef>
                  <a:buClr>
                    <a:srgbClr val="00B0F0"/>
                  </a:buClr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162050"/>
                <a:ext cx="10515600" cy="5197475"/>
              </a:xfrm>
              <a:blipFill>
                <a:blip r:embed="rId2"/>
                <a:stretch>
                  <a:fillRect l="-1043" t="-1408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itle 1">
            <a:extLst>
              <a:ext uri="{FF2B5EF4-FFF2-40B4-BE49-F238E27FC236}">
                <a16:creationId xmlns:a16="http://schemas.microsoft.com/office/drawing/2014/main" id="{0A231B6D-0EC7-4DFC-BB4A-DC0458C3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User Mean, its DF &amp; uncertainty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0CE5ACB-1F91-4FF0-9203-7DE52B7B873F}"/>
              </a:ext>
            </a:extLst>
          </p:cNvPr>
          <p:cNvGrpSpPr/>
          <p:nvPr/>
        </p:nvGrpSpPr>
        <p:grpSpPr>
          <a:xfrm>
            <a:off x="3571875" y="2698414"/>
            <a:ext cx="5048250" cy="1466196"/>
            <a:chOff x="3143250" y="2336464"/>
            <a:chExt cx="5048250" cy="14661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073536C-D263-472C-BA7B-06C5030456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0000" contrast="40000"/>
              <a:alphaModFix/>
            </a:blip>
            <a:srcRect r="10091"/>
            <a:stretch/>
          </p:blipFill>
          <p:spPr>
            <a:xfrm>
              <a:off x="3309237" y="2336464"/>
              <a:ext cx="4882263" cy="146619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CB2A0F-9951-45C3-80F9-BC0C117C31ED}"/>
                    </a:ext>
                  </a:extLst>
                </p:cNvPr>
                <p:cNvSpPr txBox="1"/>
                <p:nvPr/>
              </p:nvSpPr>
              <p:spPr>
                <a:xfrm>
                  <a:off x="3143250" y="2869507"/>
                  <a:ext cx="781050" cy="52322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1">
                  <a:spAutoFit/>
                </a:bodyPr>
                <a:lstStyle/>
                <a:p>
                  <a:pPr algn="r"/>
                  <a:r>
                    <a:rPr lang="en-US" sz="28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u</a:t>
                  </a:r>
                  <a14:m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2800" b="1" i="1" baseline="-25000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800" b="1" baseline="-25000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a14:m>
                  <a:r>
                    <a:rPr lang="en-US" sz="2800" b="1" baseline="-250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  </a:t>
                  </a:r>
                  <a:endParaRPr 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CB2A0F-9951-45C3-80F9-BC0C117C31E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3250" y="2869507"/>
                  <a:ext cx="781050" cy="523220"/>
                </a:xfrm>
                <a:prstGeom prst="rect">
                  <a:avLst/>
                </a:prstGeom>
                <a:blipFill>
                  <a:blip r:embed="rId4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03248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9477A46A-3CD4-4017-B61C-7C8F48181C53}"/>
              </a:ext>
            </a:extLst>
          </p:cNvPr>
          <p:cNvGrpSpPr/>
          <p:nvPr/>
        </p:nvGrpSpPr>
        <p:grpSpPr>
          <a:xfrm>
            <a:off x="3714749" y="538937"/>
            <a:ext cx="4762502" cy="1272336"/>
            <a:chOff x="3276600" y="538937"/>
            <a:chExt cx="4762502" cy="1272336"/>
          </a:xfrm>
          <a:solidFill>
            <a:srgbClr val="FFFF37"/>
          </a:solidFill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2200907D-3BBF-4E18-8CAB-AF7F08D4B457}"/>
                </a:ext>
              </a:extLst>
            </p:cNvPr>
            <p:cNvSpPr txBox="1"/>
            <p:nvPr/>
          </p:nvSpPr>
          <p:spPr>
            <a:xfrm>
              <a:off x="3276600" y="538937"/>
              <a:ext cx="1752600" cy="1231106"/>
            </a:xfrm>
            <a:prstGeom prst="rect">
              <a:avLst/>
            </a:prstGeom>
            <a:grpFill/>
            <a:ln w="38100"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r>
                <a:rPr lang="en-US" sz="3200" b="1" dirty="0"/>
                <a:t>TV</a:t>
              </a:r>
            </a:p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r>
                <a:rPr lang="en-US" sz="3200" b="1" dirty="0"/>
                <a:t>u</a:t>
              </a:r>
              <a:r>
                <a:rPr lang="en-US" sz="3200" b="1" baseline="-25000" dirty="0"/>
                <a:t>TV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>
                  <a:extLst>
                    <a:ext uri="{FF2B5EF4-FFF2-40B4-BE49-F238E27FC236}">
                      <a16:creationId xmlns:a16="http://schemas.microsoft.com/office/drawing/2014/main" id="{52D04AE7-C1B7-4B01-94BB-713DC530E0E3}"/>
                    </a:ext>
                  </a:extLst>
                </p:cNvPr>
                <p:cNvSpPr txBox="1"/>
                <p:nvPr/>
              </p:nvSpPr>
              <p:spPr>
                <a:xfrm>
                  <a:off x="6286502" y="538937"/>
                  <a:ext cx="1752600" cy="1272336"/>
                </a:xfrm>
                <a:prstGeom prst="rect">
                  <a:avLst/>
                </a:prstGeom>
                <a:grpFill/>
                <a:ln w="38100">
                  <a:solidFill>
                    <a:srgbClr val="002060"/>
                  </a:solidFill>
                </a:ln>
              </p:spPr>
              <p:txBody>
                <a:bodyPr wrap="square" rtlCol="1">
                  <a:spAutoFit/>
                </a:bodyPr>
                <a:lstStyle/>
                <a:p>
                  <a:pPr algn="ctr">
                    <a:spcAft>
                      <a:spcPts val="1200"/>
                    </a:spcAft>
                    <a:buClr>
                      <a:srgbClr val="0070C0"/>
                    </a:buClr>
                  </a:pPr>
                  <a14:m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200" b="1"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a14:m>
                  <a:r>
                    <a:rPr lang="en-US" sz="3200" b="1" dirty="0"/>
                    <a:t> </a:t>
                  </a:r>
                </a:p>
                <a:p>
                  <a:pPr algn="ctr">
                    <a:spcAft>
                      <a:spcPts val="1200"/>
                    </a:spcAft>
                    <a:buClr>
                      <a:srgbClr val="0070C0"/>
                    </a:buClr>
                  </a:pPr>
                  <a:r>
                    <a:rPr lang="en-US" sz="3200" b="1" dirty="0"/>
                    <a:t>u</a:t>
                  </a:r>
                  <a14:m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3200" b="1" i="1" baseline="-2500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200" b="1" baseline="-25000"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a14:m>
                  <a:r>
                    <a:rPr lang="en-US" sz="3200" b="1" dirty="0"/>
                    <a:t> </a:t>
                  </a:r>
                  <a:endParaRPr lang="fa-IR" sz="3200" b="1" dirty="0"/>
                </a:p>
              </p:txBody>
            </p:sp>
          </mc:Choice>
          <mc:Fallback xmlns="">
            <p:sp>
              <p:nvSpPr>
                <p:cNvPr id="4" name="TextBox 3">
                  <a:extLst>
                    <a:ext uri="{FF2B5EF4-FFF2-40B4-BE49-F238E27FC236}">
                      <a16:creationId xmlns:a16="http://schemas.microsoft.com/office/drawing/2014/main" id="{52D04AE7-C1B7-4B01-94BB-713DC530E0E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86502" y="538937"/>
                  <a:ext cx="1752600" cy="1272336"/>
                </a:xfrm>
                <a:prstGeom prst="rect">
                  <a:avLst/>
                </a:prstGeom>
                <a:blipFill>
                  <a:blip r:embed="rId2"/>
                  <a:stretch>
                    <a:fillRect b="-13488"/>
                  </a:stretch>
                </a:blipFill>
                <a:ln w="38100">
                  <a:solidFill>
                    <a:srgbClr val="002060"/>
                  </a:solidFill>
                </a:ln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A8CAB7B-FCDA-42D7-8A8A-F13EC995C537}"/>
                  </a:ext>
                </a:extLst>
              </p:cNvPr>
              <p:cNvSpPr txBox="1"/>
              <p:nvPr/>
            </p:nvSpPr>
            <p:spPr>
              <a:xfrm>
                <a:off x="3495675" y="2152650"/>
                <a:ext cx="5200650" cy="692690"/>
              </a:xfrm>
              <a:prstGeom prst="rect">
                <a:avLst/>
              </a:pr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6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600" b="1" dirty="0"/>
                  <a:t> - TV</a:t>
                </a:r>
                <a:endParaRPr lang="fa-IR" sz="3600" b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A8CAB7B-FCDA-42D7-8A8A-F13EC995C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5675" y="2152650"/>
                <a:ext cx="5200650" cy="692690"/>
              </a:xfrm>
              <a:prstGeom prst="rect">
                <a:avLst/>
              </a:prstGeom>
              <a:blipFill>
                <a:blip r:embed="rId3"/>
                <a:stretch>
                  <a:fillRect t="-4202" b="-28571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CB07521-9704-4275-9B67-1FBE36126528}"/>
                  </a:ext>
                </a:extLst>
              </p:cNvPr>
              <p:cNvSpPr txBox="1"/>
              <p:nvPr/>
            </p:nvSpPr>
            <p:spPr>
              <a:xfrm>
                <a:off x="3495675" y="3227947"/>
                <a:ext cx="5200650" cy="791692"/>
              </a:xfrm>
              <a:prstGeom prst="rect">
                <a:avLst/>
              </a:pr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 err="1"/>
                  <a:t>u</a:t>
                </a:r>
                <a:r>
                  <a:rPr lang="en-US" sz="3600" b="1" baseline="-25000" dirty="0" err="1"/>
                  <a:t>bias</a:t>
                </a:r>
                <a:r>
                  <a:rPr lang="en-US" sz="3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40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40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600" b="1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CB07521-9704-4275-9B67-1FBE361265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5675" y="3227947"/>
                <a:ext cx="5200650" cy="791692"/>
              </a:xfrm>
              <a:prstGeom prst="rect">
                <a:avLst/>
              </a:prstGeom>
              <a:blipFill>
                <a:blip r:embed="rId4"/>
                <a:stretch>
                  <a:fillRect b="-25373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E957F52-CF34-4FB6-9EB1-3AF12B09D19B}"/>
                  </a:ext>
                </a:extLst>
              </p:cNvPr>
              <p:cNvSpPr txBox="1"/>
              <p:nvPr/>
            </p:nvSpPr>
            <p:spPr>
              <a:xfrm>
                <a:off x="3169920" y="4402246"/>
                <a:ext cx="5852160" cy="923330"/>
              </a:xfrm>
              <a:prstGeom prst="rect">
                <a:avLst/>
              </a:pr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4400" b="1" dirty="0" err="1">
                    <a:solidFill>
                      <a:schemeClr val="tx1"/>
                    </a:solidFill>
                  </a:rPr>
                  <a:t>U</a:t>
                </a:r>
                <a:r>
                  <a:rPr lang="en-US" sz="4400" b="1" baseline="-25000" dirty="0" err="1">
                    <a:solidFill>
                      <a:schemeClr val="tx1"/>
                    </a:solidFill>
                  </a:rPr>
                  <a:t>bias</a:t>
                </a:r>
                <a:r>
                  <a:rPr lang="en-US" sz="4400" b="1" dirty="0">
                    <a:solidFill>
                      <a:schemeClr val="tx1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n-US" sz="5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en-US" sz="5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m:rPr>
                        <m:nor/>
                      </m:rPr>
                      <a:rPr lang="en-US" sz="5400" b="1">
                        <a:solidFill>
                          <a:schemeClr val="tx1"/>
                        </a:solidFill>
                      </a:rPr>
                      <m:t>u</m:t>
                    </m:r>
                    <m:r>
                      <m:rPr>
                        <m:nor/>
                      </m:rPr>
                      <a:rPr lang="en-US" sz="5400" b="1" baseline="-25000">
                        <a:solidFill>
                          <a:schemeClr val="tx1"/>
                        </a:solidFill>
                      </a:rPr>
                      <m:t>bias</m:t>
                    </m:r>
                  </m:oMath>
                </a14:m>
                <a:endParaRPr lang="fa-IR" sz="4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E957F52-CF34-4FB6-9EB1-3AF12B09D1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9920" y="4402246"/>
                <a:ext cx="5852160" cy="923330"/>
              </a:xfrm>
              <a:prstGeom prst="rect">
                <a:avLst/>
              </a:prstGeom>
              <a:blipFill>
                <a:blip r:embed="rId5"/>
                <a:stretch>
                  <a:fillRect b="-26115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BE17CD25-F62E-4B9C-B3B8-DC7D32B08444}"/>
              </a:ext>
            </a:extLst>
          </p:cNvPr>
          <p:cNvSpPr txBox="1"/>
          <p:nvPr/>
        </p:nvSpPr>
        <p:spPr>
          <a:xfrm>
            <a:off x="3619498" y="5580809"/>
            <a:ext cx="3169920" cy="646331"/>
          </a:xfrm>
          <a:prstGeom prst="wedgeRectCallout">
            <a:avLst>
              <a:gd name="adj1" fmla="val 19841"/>
              <a:gd name="adj2" fmla="val -121506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/>
              <a:t>t-value for </a:t>
            </a:r>
            <a:r>
              <a:rPr lang="en-US" sz="3600" b="1" dirty="0" err="1"/>
              <a:t>P</a:t>
            </a:r>
            <a:r>
              <a:rPr lang="en-US" sz="4000" b="1" baseline="-25000" dirty="0" err="1"/>
              <a:t>adj</a:t>
            </a:r>
            <a:endParaRPr lang="fa-IR" sz="3600" b="1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20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2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D6F04-7EDF-4198-83F4-CD8EA4D75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0981"/>
            <a:ext cx="10515600" cy="651669"/>
          </a:xfrm>
        </p:spPr>
        <p:txBody>
          <a:bodyPr>
            <a:noAutofit/>
          </a:bodyPr>
          <a:lstStyle/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Combined DF </a:t>
            </a:r>
            <a:r>
              <a:rPr lang="en-US" dirty="0"/>
              <a:t>(Satterthwaite’s approximation)</a:t>
            </a:r>
            <a:endParaRPr lang="en-US" b="1" baseline="-25000" dirty="0">
              <a:solidFill>
                <a:srgbClr val="0070C0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231B6D-0EC7-4DFC-BB4A-DC0458C3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Determine multiplier “m” 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(to expand uncertainty)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05FB5B4-B2CE-42D1-BE2F-450B5A180A0E}"/>
              </a:ext>
            </a:extLst>
          </p:cNvPr>
          <p:cNvGrpSpPr/>
          <p:nvPr/>
        </p:nvGrpSpPr>
        <p:grpSpPr>
          <a:xfrm>
            <a:off x="4895850" y="2064270"/>
            <a:ext cx="2400300" cy="1809749"/>
            <a:chOff x="4421304" y="2226270"/>
            <a:chExt cx="5141796" cy="3698279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5619140B-0899-4A4F-9018-96CA8C48EE84}"/>
                </a:ext>
              </a:extLst>
            </p:cNvPr>
            <p:cNvGrpSpPr/>
            <p:nvPr/>
          </p:nvGrpSpPr>
          <p:grpSpPr>
            <a:xfrm>
              <a:off x="4421304" y="2226270"/>
              <a:ext cx="5141796" cy="3698279"/>
              <a:chOff x="4497505" y="2212617"/>
              <a:chExt cx="2682002" cy="1770657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159D2A92-C54E-4A11-AAD7-B1C4680030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20000" contrast="40000"/>
              </a:blip>
              <a:stretch>
                <a:fillRect/>
              </a:stretch>
            </p:blipFill>
            <p:spPr>
              <a:xfrm>
                <a:off x="4497505" y="2212617"/>
                <a:ext cx="2605802" cy="1770657"/>
              </a:xfrm>
              <a:prstGeom prst="rect">
                <a:avLst/>
              </a:prstGeom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DA294B8-A5F1-444E-9C2C-6C26097061E6}"/>
                  </a:ext>
                </a:extLst>
              </p:cNvPr>
              <p:cNvSpPr txBox="1"/>
              <p:nvPr/>
            </p:nvSpPr>
            <p:spPr>
              <a:xfrm>
                <a:off x="6824665" y="2212617"/>
                <a:ext cx="35484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a-IR" sz="1600" dirty="0"/>
                  <a:t>2</a:t>
                </a:r>
                <a:endParaRPr lang="en-US" sz="1600" dirty="0"/>
              </a:p>
            </p:txBody>
          </p:sp>
        </p:grp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2C258D3-FEDD-479C-A474-22E3190CE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53" t="18029" r="19252" b="31697"/>
            <a:stretch/>
          </p:blipFill>
          <p:spPr>
            <a:xfrm>
              <a:off x="6284793" y="2531379"/>
              <a:ext cx="642185" cy="726171"/>
            </a:xfrm>
            <a:prstGeom prst="ellipse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5EC5026-974E-4DAD-A52F-586A4DEB3C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53" t="18029" r="19252" b="31697"/>
            <a:stretch/>
          </p:blipFill>
          <p:spPr>
            <a:xfrm>
              <a:off x="7709932" y="2551770"/>
              <a:ext cx="642185" cy="707120"/>
            </a:xfrm>
            <a:prstGeom prst="ellipse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C2282FE-2848-4309-BD7E-AD048B53A9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53" t="18029" r="19252" b="31697"/>
            <a:stretch/>
          </p:blipFill>
          <p:spPr>
            <a:xfrm>
              <a:off x="6141918" y="3845829"/>
              <a:ext cx="642185" cy="707120"/>
            </a:xfrm>
            <a:prstGeom prst="ellipse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4A205E0-8AA8-420D-9B70-F25ED2393D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753" t="18029" r="19252" b="31697"/>
            <a:stretch/>
          </p:blipFill>
          <p:spPr>
            <a:xfrm>
              <a:off x="7786131" y="3845829"/>
              <a:ext cx="642185" cy="707120"/>
            </a:xfrm>
            <a:prstGeom prst="ellipse">
              <a:avLst/>
            </a:prstGeom>
          </p:spPr>
        </p:pic>
      </p:grp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50D93D10-DA08-44FA-B00F-A3ECF8058B0F}"/>
              </a:ext>
            </a:extLst>
          </p:cNvPr>
          <p:cNvSpPr txBox="1">
            <a:spLocks/>
          </p:cNvSpPr>
          <p:nvPr/>
        </p:nvSpPr>
        <p:spPr>
          <a:xfrm>
            <a:off x="804102" y="4133161"/>
            <a:ext cx="10515600" cy="651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Adjust Probability for nSam</a:t>
            </a:r>
            <a:endParaRPr lang="en-US" b="1" baseline="-25000" dirty="0">
              <a:solidFill>
                <a:srgbClr val="0070C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562B14-01D6-47E5-B50C-6B19DEA56343}"/>
              </a:ext>
            </a:extLst>
          </p:cNvPr>
          <p:cNvSpPr txBox="1"/>
          <p:nvPr/>
        </p:nvSpPr>
        <p:spPr>
          <a:xfrm>
            <a:off x="4024313" y="4664081"/>
            <a:ext cx="4143375" cy="523220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P</a:t>
            </a:r>
            <a:r>
              <a:rPr lang="en-US" sz="2800" b="1" baseline="-25000" dirty="0" err="1"/>
              <a:t>adj</a:t>
            </a:r>
            <a:r>
              <a:rPr lang="en-US" sz="2800" b="1" dirty="0"/>
              <a:t> = 1 – [0.05/(2*nSam)] </a:t>
            </a:r>
            <a:endParaRPr lang="fa-IR" sz="2800" dirty="0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6369658-A486-47A0-BA29-E5C957F71F83}"/>
              </a:ext>
            </a:extLst>
          </p:cNvPr>
          <p:cNvSpPr txBox="1">
            <a:spLocks/>
          </p:cNvSpPr>
          <p:nvPr/>
        </p:nvSpPr>
        <p:spPr>
          <a:xfrm>
            <a:off x="804102" y="5340682"/>
            <a:ext cx="10515600" cy="651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Determine “m” from t distribution</a:t>
            </a:r>
            <a:endParaRPr lang="en-US" b="1" baseline="-25000" dirty="0">
              <a:solidFill>
                <a:srgbClr val="0070C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8CD1777-EDD9-4038-9674-E7C514C28E96}"/>
              </a:ext>
            </a:extLst>
          </p:cNvPr>
          <p:cNvSpPr txBox="1"/>
          <p:nvPr/>
        </p:nvSpPr>
        <p:spPr>
          <a:xfrm>
            <a:off x="4024313" y="5799866"/>
            <a:ext cx="4143375" cy="523220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marL="625475" indent="0" algn="justLow">
              <a:spcAft>
                <a:spcPts val="1200"/>
              </a:spcAft>
              <a:buNone/>
            </a:pPr>
            <a:r>
              <a:rPr lang="en-US" sz="2800" b="1" dirty="0"/>
              <a:t>m = t(</a:t>
            </a:r>
            <a:r>
              <a:rPr lang="en-US" sz="2800" b="1" dirty="0" err="1"/>
              <a:t>P</a:t>
            </a:r>
            <a:r>
              <a:rPr lang="en-US" sz="2800" b="1" baseline="-25000" dirty="0" err="1"/>
              <a:t>adj</a:t>
            </a:r>
            <a:r>
              <a:rPr lang="en-US" sz="2800" b="1" dirty="0"/>
              <a:t>, df</a:t>
            </a:r>
            <a:r>
              <a:rPr lang="en-US" sz="2800" b="1" baseline="-25000" dirty="0"/>
              <a:t>c</a:t>
            </a:r>
            <a:r>
              <a:rPr lang="en-US" sz="2800" b="1" dirty="0"/>
              <a:t>)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032D84B-BD1D-4E04-85C5-5B7A8060B7FA}"/>
              </a:ext>
            </a:extLst>
          </p:cNvPr>
          <p:cNvGrpSpPr/>
          <p:nvPr/>
        </p:nvGrpSpPr>
        <p:grpSpPr>
          <a:xfrm>
            <a:off x="7943850" y="3497803"/>
            <a:ext cx="3945339" cy="2121945"/>
            <a:chOff x="8039100" y="3497803"/>
            <a:chExt cx="3945339" cy="2121945"/>
          </a:xfrm>
        </p:grpSpPr>
        <p:sp>
          <p:nvSpPr>
            <p:cNvPr id="25" name="Content Placeholder 2">
              <a:extLst>
                <a:ext uri="{FF2B5EF4-FFF2-40B4-BE49-F238E27FC236}">
                  <a16:creationId xmlns:a16="http://schemas.microsoft.com/office/drawing/2014/main" id="{73BCDC17-3696-43DC-A7CE-6C39262CFF55}"/>
                </a:ext>
              </a:extLst>
            </p:cNvPr>
            <p:cNvSpPr txBox="1">
              <a:spLocks/>
            </p:cNvSpPr>
            <p:nvPr/>
          </p:nvSpPr>
          <p:spPr>
            <a:xfrm>
              <a:off x="8039100" y="3687030"/>
              <a:ext cx="3945339" cy="19050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625475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r>
                <a:rPr lang="en-US" dirty="0"/>
                <a:t>nSam = </a:t>
              </a:r>
              <a:r>
                <a:rPr lang="en-US" dirty="0">
                  <a:solidFill>
                    <a:srgbClr val="FF0000"/>
                  </a:solidFill>
                </a:rPr>
                <a:t>1</a:t>
              </a:r>
              <a:r>
                <a:rPr lang="en-US" dirty="0"/>
                <a:t> → </a:t>
              </a:r>
              <a:r>
                <a:rPr lang="en-US" dirty="0">
                  <a:solidFill>
                    <a:srgbClr val="FF0000"/>
                  </a:solidFill>
                </a:rPr>
                <a:t>0.975</a:t>
              </a:r>
              <a:endParaRPr lang="en-US" dirty="0"/>
            </a:p>
            <a:p>
              <a:pPr marL="625475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r>
                <a:rPr lang="en-US" dirty="0"/>
                <a:t>nSam = </a:t>
              </a:r>
              <a:r>
                <a:rPr lang="en-US" dirty="0">
                  <a:solidFill>
                    <a:srgbClr val="FF0000"/>
                  </a:solidFill>
                </a:rPr>
                <a:t>2</a:t>
              </a:r>
              <a:r>
                <a:rPr lang="en-US" dirty="0"/>
                <a:t> → </a:t>
              </a:r>
              <a:r>
                <a:rPr lang="en-US" dirty="0">
                  <a:solidFill>
                    <a:srgbClr val="FF0000"/>
                  </a:solidFill>
                </a:rPr>
                <a:t>0.9875</a:t>
              </a:r>
              <a:endParaRPr lang="en-US" dirty="0"/>
            </a:p>
            <a:p>
              <a:pPr marL="625475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r>
                <a:rPr lang="en-US" dirty="0"/>
                <a:t>nSam = </a:t>
              </a:r>
              <a:r>
                <a:rPr lang="en-US" dirty="0">
                  <a:solidFill>
                    <a:srgbClr val="FF0000"/>
                  </a:solidFill>
                </a:rPr>
                <a:t>3</a:t>
              </a:r>
              <a:r>
                <a:rPr lang="en-US" dirty="0"/>
                <a:t> → </a:t>
              </a:r>
              <a:r>
                <a:rPr lang="en-US" dirty="0">
                  <a:solidFill>
                    <a:srgbClr val="FF0000"/>
                  </a:solidFill>
                </a:rPr>
                <a:t>0.9917</a:t>
              </a:r>
              <a:endParaRPr lang="en-US" b="1" dirty="0">
                <a:solidFill>
                  <a:srgbClr val="00B050"/>
                </a:solidFill>
              </a:endParaRPr>
            </a:p>
            <a:p>
              <a:pPr marL="625475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endParaRPr lang="fa-IR" baseline="-25000" dirty="0">
                <a:solidFill>
                  <a:srgbClr val="FF0000"/>
                </a:solidFill>
              </a:endParaRPr>
            </a:p>
            <a:p>
              <a:pPr marL="968375" indent="-342900" algn="ctr">
                <a:spcAft>
                  <a:spcPts val="1200"/>
                </a:spcAft>
                <a:buFont typeface="Wingdings" panose="05000000000000000000" pitchFamily="2" charset="2"/>
                <a:buChar char="Ø"/>
              </a:pPr>
              <a:endParaRPr lang="fa-IR" baseline="-25000" dirty="0">
                <a:solidFill>
                  <a:srgbClr val="7030A0"/>
                </a:solidFill>
              </a:endParaRPr>
            </a:p>
            <a:p>
              <a:pPr marL="0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endParaRPr lang="fa-IR" dirty="0"/>
            </a:p>
            <a:p>
              <a:pPr marL="625475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endParaRPr lang="fa-IR" dirty="0">
                <a:solidFill>
                  <a:srgbClr val="7030A0"/>
                </a:solidFill>
              </a:endParaRPr>
            </a:p>
            <a:p>
              <a:pPr marL="0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endParaRPr lang="fa-IR" dirty="0"/>
            </a:p>
            <a:p>
              <a:pPr marL="0" indent="0" algn="ctr">
                <a:spcAft>
                  <a:spcPts val="1200"/>
                </a:spcAft>
                <a:buFont typeface="Arial" panose="020B0604020202020204" pitchFamily="34" charset="0"/>
                <a:buNone/>
              </a:pPr>
              <a:endParaRPr lang="fa-IR" dirty="0"/>
            </a:p>
          </p:txBody>
        </p:sp>
        <p:sp>
          <p:nvSpPr>
            <p:cNvPr id="26" name="Rounded Rectangular Callout 7">
              <a:extLst>
                <a:ext uri="{FF2B5EF4-FFF2-40B4-BE49-F238E27FC236}">
                  <a16:creationId xmlns:a16="http://schemas.microsoft.com/office/drawing/2014/main" id="{E9364C41-FC04-41CF-934A-F96DF775622E}"/>
                </a:ext>
              </a:extLst>
            </p:cNvPr>
            <p:cNvSpPr/>
            <p:nvPr/>
          </p:nvSpPr>
          <p:spPr>
            <a:xfrm flipH="1" flipV="1">
              <a:off x="8524730" y="3497803"/>
              <a:ext cx="3324369" cy="2121945"/>
            </a:xfrm>
            <a:prstGeom prst="wedgeRoundRectCallout">
              <a:avLst>
                <a:gd name="adj1" fmla="val 59736"/>
                <a:gd name="adj2" fmla="val -17994"/>
                <a:gd name="adj3" fmla="val 16667"/>
              </a:avLst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10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00907D-3BBF-4E18-8CAB-AF7F08D4B457}"/>
              </a:ext>
            </a:extLst>
          </p:cNvPr>
          <p:cNvSpPr txBox="1"/>
          <p:nvPr/>
        </p:nvSpPr>
        <p:spPr>
          <a:xfrm>
            <a:off x="3714749" y="559552"/>
            <a:ext cx="1752600" cy="1231106"/>
          </a:xfrm>
          <a:prstGeom prst="rect">
            <a:avLst/>
          </a:prstGeom>
          <a:solidFill>
            <a:srgbClr val="FFFF37"/>
          </a:solidFill>
          <a:ln w="38100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TV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u</a:t>
            </a:r>
            <a:r>
              <a:rPr lang="en-US" sz="3200" b="1" baseline="-25000" dirty="0"/>
              <a:t>TV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2D04AE7-C1B7-4B01-94BB-713DC530E0E3}"/>
                  </a:ext>
                </a:extLst>
              </p:cNvPr>
              <p:cNvSpPr txBox="1"/>
              <p:nvPr/>
            </p:nvSpPr>
            <p:spPr>
              <a:xfrm>
                <a:off x="6724651" y="538937"/>
                <a:ext cx="1752600" cy="1272336"/>
              </a:xfrm>
              <a:prstGeom prst="rect">
                <a:avLst/>
              </a:prstGeom>
              <a:solidFill>
                <a:srgbClr val="FFFF37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</a:p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:r>
                  <a:rPr lang="en-US" sz="3200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baseline="-2500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  <a:endParaRPr lang="fa-IR" sz="3200" b="1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2D04AE7-C1B7-4B01-94BB-713DC530E0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4651" y="538937"/>
                <a:ext cx="1752600" cy="1272336"/>
              </a:xfrm>
              <a:prstGeom prst="rect">
                <a:avLst/>
              </a:prstGeom>
              <a:blipFill>
                <a:blip r:embed="rId2"/>
                <a:stretch>
                  <a:fillRect b="-1348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E9975C6-A9E3-4DB1-B520-A5C9B5E0CBF1}"/>
                  </a:ext>
                </a:extLst>
              </p:cNvPr>
              <p:cNvSpPr txBox="1"/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6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600" b="1" dirty="0"/>
                  <a:t> - TV</a:t>
                </a:r>
                <a:endParaRPr lang="fa-IR" sz="3600" b="1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E9975C6-A9E3-4DB1-B520-A5C9B5E0CB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blipFill>
                <a:blip r:embed="rId3"/>
                <a:stretch>
                  <a:fillRect t="-3226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6B4D70C-46CD-4E35-A7C0-488D7CE4FC5D}"/>
                  </a:ext>
                </a:extLst>
              </p:cNvPr>
              <p:cNvSpPr txBox="1"/>
              <p:nvPr/>
            </p:nvSpPr>
            <p:spPr>
              <a:xfrm>
                <a:off x="3500437" y="3067898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 err="1"/>
                  <a:t>u</a:t>
                </a:r>
                <a:r>
                  <a:rPr lang="en-US" sz="3600" b="1" baseline="-25000" dirty="0" err="1"/>
                  <a:t>bias</a:t>
                </a:r>
                <a:r>
                  <a:rPr lang="en-US" sz="3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40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40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600" b="1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6B4D70C-46CD-4E35-A7C0-488D7CE4FC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3067898"/>
                <a:ext cx="5200650" cy="914400"/>
              </a:xfrm>
              <a:prstGeom prst="rect">
                <a:avLst/>
              </a:prstGeom>
              <a:blipFill>
                <a:blip r:embed="rId4"/>
                <a:stretch>
                  <a:fillRect b="-8387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102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DBC4A04-4A9A-41FB-8137-9161D5E1F90C}"/>
              </a:ext>
            </a:extLst>
          </p:cNvPr>
          <p:cNvGrpSpPr/>
          <p:nvPr/>
        </p:nvGrpSpPr>
        <p:grpSpPr>
          <a:xfrm>
            <a:off x="7762875" y="537370"/>
            <a:ext cx="1752600" cy="1271016"/>
            <a:chOff x="7248525" y="556420"/>
            <a:chExt cx="1752600" cy="127101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3EB378-DF75-419B-8B83-34F0FF7BABBF}"/>
                </a:ext>
              </a:extLst>
            </p:cNvPr>
            <p:cNvSpPr txBox="1"/>
            <p:nvPr/>
          </p:nvSpPr>
          <p:spPr>
            <a:xfrm>
              <a:off x="7248525" y="556420"/>
              <a:ext cx="1752600" cy="1271016"/>
            </a:xfrm>
            <a:prstGeom prst="rect">
              <a:avLst/>
            </a:prstGeom>
            <a:solidFill>
              <a:srgbClr val="FFFF37"/>
            </a:solidFill>
            <a:ln w="38100"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endParaRPr lang="en-US" sz="3200" b="1" dirty="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29F6A3F-6D99-4B77-AA60-A4B06541B186}"/>
                </a:ext>
              </a:extLst>
            </p:cNvPr>
            <p:cNvSpPr txBox="1"/>
            <p:nvPr/>
          </p:nvSpPr>
          <p:spPr>
            <a:xfrm>
              <a:off x="7810500" y="899541"/>
              <a:ext cx="628650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sz="3200" b="1" dirty="0"/>
                <a:t>m</a:t>
              </a:r>
              <a:endParaRPr lang="fa-IR" sz="3200" b="1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37DC18F-3CEE-413F-A232-D3AA53E597CF}"/>
              </a:ext>
            </a:extLst>
          </p:cNvPr>
          <p:cNvSpPr txBox="1"/>
          <p:nvPr/>
        </p:nvSpPr>
        <p:spPr>
          <a:xfrm>
            <a:off x="2724149" y="559552"/>
            <a:ext cx="1752600" cy="1231106"/>
          </a:xfrm>
          <a:prstGeom prst="rect">
            <a:avLst/>
          </a:prstGeom>
          <a:solidFill>
            <a:srgbClr val="FFFF37"/>
          </a:solidFill>
          <a:ln w="38100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TV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u</a:t>
            </a:r>
            <a:r>
              <a:rPr lang="en-US" sz="3200" b="1" baseline="-25000" dirty="0"/>
              <a:t>TV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/>
              <p:nvPr/>
            </p:nvSpPr>
            <p:spPr>
              <a:xfrm>
                <a:off x="5243512" y="538937"/>
                <a:ext cx="1752600" cy="1272336"/>
              </a:xfrm>
              <a:prstGeom prst="rect">
                <a:avLst/>
              </a:prstGeom>
              <a:solidFill>
                <a:srgbClr val="FFFF37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</a:p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:r>
                  <a:rPr lang="en-US" sz="3200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baseline="-2500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  <a:endParaRPr lang="fa-IR" sz="32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512" y="538937"/>
                <a:ext cx="1752600" cy="1272336"/>
              </a:xfrm>
              <a:prstGeom prst="rect">
                <a:avLst/>
              </a:prstGeom>
              <a:blipFill>
                <a:blip r:embed="rId2"/>
                <a:stretch>
                  <a:fillRect b="-1348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6ACD7D2-0EDA-4A28-8E72-E9C9351E2103}"/>
                  </a:ext>
                </a:extLst>
              </p:cNvPr>
              <p:cNvSpPr txBox="1"/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6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600" b="1" dirty="0"/>
                  <a:t> - TV</a:t>
                </a:r>
                <a:endParaRPr lang="fa-IR" sz="3600" b="1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6ACD7D2-0EDA-4A28-8E72-E9C9351E21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blipFill>
                <a:blip r:embed="rId3"/>
                <a:stretch>
                  <a:fillRect t="-3226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C5A452E-0D1B-44E8-9754-090BB5A14188}"/>
                  </a:ext>
                </a:extLst>
              </p:cNvPr>
              <p:cNvSpPr txBox="1"/>
              <p:nvPr/>
            </p:nvSpPr>
            <p:spPr>
              <a:xfrm>
                <a:off x="3500437" y="3067898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 err="1"/>
                  <a:t>u</a:t>
                </a:r>
                <a:r>
                  <a:rPr lang="en-US" sz="3600" b="1" baseline="-25000" dirty="0" err="1"/>
                  <a:t>bias</a:t>
                </a:r>
                <a:r>
                  <a:rPr lang="en-US" sz="3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40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40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600" b="1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C5A452E-0D1B-44E8-9754-090BB5A141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3067898"/>
                <a:ext cx="5200650" cy="914400"/>
              </a:xfrm>
              <a:prstGeom prst="rect">
                <a:avLst/>
              </a:prstGeom>
              <a:blipFill>
                <a:blip r:embed="rId4"/>
                <a:stretch>
                  <a:fillRect b="-8387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77CEBD4C-4E7C-48ED-96EF-DAEE909540DC}"/>
              </a:ext>
            </a:extLst>
          </p:cNvPr>
          <p:cNvSpPr txBox="1"/>
          <p:nvPr/>
        </p:nvSpPr>
        <p:spPr>
          <a:xfrm>
            <a:off x="3500437" y="4135545"/>
            <a:ext cx="5200650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m * </a:t>
            </a:r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endParaRPr lang="fa-IR" sz="3600" b="1" dirty="0"/>
          </a:p>
        </p:txBody>
      </p:sp>
    </p:spTree>
    <p:extLst>
      <p:ext uri="{BB962C8B-B14F-4D97-AF65-F5344CB8AC3E}">
        <p14:creationId xmlns:p14="http://schemas.microsoft.com/office/powerpoint/2010/main" val="1181115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DBC4A04-4A9A-41FB-8137-9161D5E1F90C}"/>
              </a:ext>
            </a:extLst>
          </p:cNvPr>
          <p:cNvGrpSpPr/>
          <p:nvPr/>
        </p:nvGrpSpPr>
        <p:grpSpPr>
          <a:xfrm>
            <a:off x="7762875" y="537370"/>
            <a:ext cx="1752600" cy="1271016"/>
            <a:chOff x="7248525" y="556420"/>
            <a:chExt cx="1752600" cy="127101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3EB378-DF75-419B-8B83-34F0FF7BABBF}"/>
                </a:ext>
              </a:extLst>
            </p:cNvPr>
            <p:cNvSpPr txBox="1"/>
            <p:nvPr/>
          </p:nvSpPr>
          <p:spPr>
            <a:xfrm>
              <a:off x="7248525" y="556420"/>
              <a:ext cx="1752600" cy="1271016"/>
            </a:xfrm>
            <a:prstGeom prst="rect">
              <a:avLst/>
            </a:prstGeom>
            <a:solidFill>
              <a:srgbClr val="FFFF37"/>
            </a:solidFill>
            <a:ln w="38100"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endParaRPr lang="en-US" sz="3200" b="1" dirty="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29F6A3F-6D99-4B77-AA60-A4B06541B186}"/>
                </a:ext>
              </a:extLst>
            </p:cNvPr>
            <p:cNvSpPr txBox="1"/>
            <p:nvPr/>
          </p:nvSpPr>
          <p:spPr>
            <a:xfrm>
              <a:off x="7810500" y="899541"/>
              <a:ext cx="628650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sz="3200" b="1" dirty="0"/>
                <a:t>m</a:t>
              </a:r>
              <a:endParaRPr lang="fa-IR" sz="3200" b="1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37DC18F-3CEE-413F-A232-D3AA53E597CF}"/>
              </a:ext>
            </a:extLst>
          </p:cNvPr>
          <p:cNvSpPr txBox="1"/>
          <p:nvPr/>
        </p:nvSpPr>
        <p:spPr>
          <a:xfrm>
            <a:off x="2724149" y="559552"/>
            <a:ext cx="1752600" cy="1231106"/>
          </a:xfrm>
          <a:prstGeom prst="rect">
            <a:avLst/>
          </a:prstGeom>
          <a:solidFill>
            <a:srgbClr val="FFFF37"/>
          </a:solidFill>
          <a:ln w="38100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TV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u</a:t>
            </a:r>
            <a:r>
              <a:rPr lang="en-US" sz="3200" b="1" baseline="-25000" dirty="0"/>
              <a:t>TV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/>
              <p:nvPr/>
            </p:nvSpPr>
            <p:spPr>
              <a:xfrm>
                <a:off x="5243512" y="538937"/>
                <a:ext cx="1752600" cy="1272336"/>
              </a:xfrm>
              <a:prstGeom prst="rect">
                <a:avLst/>
              </a:prstGeom>
              <a:solidFill>
                <a:srgbClr val="FFFF37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</a:p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:r>
                  <a:rPr lang="en-US" sz="3200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baseline="-2500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  <a:endParaRPr lang="fa-IR" sz="32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512" y="538937"/>
                <a:ext cx="1752600" cy="1272336"/>
              </a:xfrm>
              <a:prstGeom prst="rect">
                <a:avLst/>
              </a:prstGeom>
              <a:blipFill>
                <a:blip r:embed="rId2"/>
                <a:stretch>
                  <a:fillRect b="-1348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/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6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600" b="1" dirty="0"/>
                  <a:t> - TV</a:t>
                </a:r>
                <a:endParaRPr lang="fa-IR" sz="3600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2000250"/>
                <a:ext cx="5200650" cy="914400"/>
              </a:xfrm>
              <a:prstGeom prst="rect">
                <a:avLst/>
              </a:prstGeom>
              <a:blipFill>
                <a:blip r:embed="rId3"/>
                <a:stretch>
                  <a:fillRect t="-3226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/>
              <p:nvPr/>
            </p:nvSpPr>
            <p:spPr>
              <a:xfrm>
                <a:off x="3690937" y="2107778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 err="1"/>
                  <a:t>u</a:t>
                </a:r>
                <a:r>
                  <a:rPr lang="en-US" sz="3600" b="1" baseline="-25000" dirty="0" err="1"/>
                  <a:t>bias</a:t>
                </a:r>
                <a:r>
                  <a:rPr lang="en-US" sz="3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40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40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600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937" y="2107778"/>
                <a:ext cx="5200650" cy="914400"/>
              </a:xfrm>
              <a:prstGeom prst="rect">
                <a:avLst/>
              </a:prstGeom>
              <a:blipFill>
                <a:blip r:embed="rId4"/>
                <a:stretch>
                  <a:fillRect b="-8387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238D42FE-D9E7-47F3-8D21-50B1D63DE59F}"/>
              </a:ext>
            </a:extLst>
          </p:cNvPr>
          <p:cNvSpPr txBox="1"/>
          <p:nvPr/>
        </p:nvSpPr>
        <p:spPr>
          <a:xfrm>
            <a:off x="3881437" y="2249595"/>
            <a:ext cx="5200650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m * </a:t>
            </a:r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endParaRPr lang="fa-IR" sz="36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B430E4-5C43-4D1C-9EA7-5AFA6C281346}"/>
              </a:ext>
            </a:extLst>
          </p:cNvPr>
          <p:cNvSpPr txBox="1"/>
          <p:nvPr/>
        </p:nvSpPr>
        <p:spPr>
          <a:xfrm>
            <a:off x="3495675" y="3465406"/>
            <a:ext cx="5200650" cy="923330"/>
          </a:xfrm>
          <a:prstGeom prst="rect">
            <a:avLst/>
          </a:prstGeom>
          <a:solidFill>
            <a:srgbClr val="0070C0"/>
          </a:solidFill>
          <a:ln w="57150">
            <a:noFill/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VI = TV ± </a:t>
            </a:r>
            <a:r>
              <a:rPr lang="en-US" sz="5400" b="1" dirty="0" err="1">
                <a:solidFill>
                  <a:schemeClr val="bg1"/>
                </a:solidFill>
              </a:rPr>
              <a:t>U</a:t>
            </a:r>
            <a:r>
              <a:rPr lang="en-US" sz="5400" b="1" baseline="-25000" dirty="0" err="1">
                <a:solidFill>
                  <a:schemeClr val="bg1"/>
                </a:solidFill>
              </a:rPr>
              <a:t>bias</a:t>
            </a:r>
            <a:endParaRPr lang="fa-IR" sz="5400" b="1" dirty="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0674D87-12BA-4A5E-BC53-331FEE426E97}"/>
              </a:ext>
            </a:extLst>
          </p:cNvPr>
          <p:cNvSpPr/>
          <p:nvPr/>
        </p:nvSpPr>
        <p:spPr>
          <a:xfrm>
            <a:off x="3500437" y="4363542"/>
            <a:ext cx="5200650" cy="6431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Verification Interval</a:t>
            </a:r>
            <a:endParaRPr lang="fa-IR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393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DBC4A04-4A9A-41FB-8137-9161D5E1F90C}"/>
              </a:ext>
            </a:extLst>
          </p:cNvPr>
          <p:cNvGrpSpPr/>
          <p:nvPr/>
        </p:nvGrpSpPr>
        <p:grpSpPr>
          <a:xfrm>
            <a:off x="7762875" y="-1653380"/>
            <a:ext cx="1752600" cy="1271016"/>
            <a:chOff x="7248525" y="556420"/>
            <a:chExt cx="1752600" cy="127101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3EB378-DF75-419B-8B83-34F0FF7BABBF}"/>
                </a:ext>
              </a:extLst>
            </p:cNvPr>
            <p:cNvSpPr txBox="1"/>
            <p:nvPr/>
          </p:nvSpPr>
          <p:spPr>
            <a:xfrm>
              <a:off x="7248525" y="556420"/>
              <a:ext cx="1752600" cy="1271016"/>
            </a:xfrm>
            <a:prstGeom prst="rect">
              <a:avLst/>
            </a:prstGeom>
            <a:solidFill>
              <a:srgbClr val="FFFF37"/>
            </a:solidFill>
            <a:ln w="38100"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endParaRPr lang="en-US" sz="3200" b="1" dirty="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29F6A3F-6D99-4B77-AA60-A4B06541B186}"/>
                </a:ext>
              </a:extLst>
            </p:cNvPr>
            <p:cNvSpPr txBox="1"/>
            <p:nvPr/>
          </p:nvSpPr>
          <p:spPr>
            <a:xfrm>
              <a:off x="7810500" y="899541"/>
              <a:ext cx="628650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sz="3200" b="1" dirty="0"/>
                <a:t>m</a:t>
              </a:r>
              <a:endParaRPr lang="fa-IR" sz="3200" b="1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37DC18F-3CEE-413F-A232-D3AA53E597CF}"/>
              </a:ext>
            </a:extLst>
          </p:cNvPr>
          <p:cNvSpPr txBox="1"/>
          <p:nvPr/>
        </p:nvSpPr>
        <p:spPr>
          <a:xfrm>
            <a:off x="2724149" y="-1631198"/>
            <a:ext cx="1752600" cy="1231106"/>
          </a:xfrm>
          <a:prstGeom prst="rect">
            <a:avLst/>
          </a:prstGeom>
          <a:solidFill>
            <a:srgbClr val="FFFF37"/>
          </a:solidFill>
          <a:ln w="38100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TV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3200" b="1" dirty="0"/>
              <a:t>u</a:t>
            </a:r>
            <a:r>
              <a:rPr lang="en-US" sz="3200" b="1" baseline="-25000" dirty="0"/>
              <a:t>TV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/>
              <p:nvPr/>
            </p:nvSpPr>
            <p:spPr>
              <a:xfrm>
                <a:off x="5243512" y="-1651813"/>
                <a:ext cx="1752600" cy="1272336"/>
              </a:xfrm>
              <a:prstGeom prst="rect">
                <a:avLst/>
              </a:prstGeom>
              <a:solidFill>
                <a:srgbClr val="FFFF37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</a:p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:r>
                  <a:rPr lang="en-US" sz="3200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baseline="-2500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</a:t>
                </a:r>
                <a:endParaRPr lang="fa-IR" sz="32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512" y="-1651813"/>
                <a:ext cx="1752600" cy="1272336"/>
              </a:xfrm>
              <a:prstGeom prst="rect">
                <a:avLst/>
              </a:prstGeom>
              <a:blipFill>
                <a:blip r:embed="rId2"/>
                <a:stretch>
                  <a:fillRect b="-1348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/>
              <p:nvPr/>
            </p:nvSpPr>
            <p:spPr>
              <a:xfrm>
                <a:off x="3500437" y="-1333500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6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6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600" b="1" dirty="0"/>
                  <a:t> - TV</a:t>
                </a:r>
                <a:endParaRPr lang="fa-IR" sz="3600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-1333500"/>
                <a:ext cx="5200650" cy="914400"/>
              </a:xfrm>
              <a:prstGeom prst="rect">
                <a:avLst/>
              </a:prstGeom>
              <a:blipFill>
                <a:blip r:embed="rId3"/>
                <a:stretch>
                  <a:fillRect t="-3226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/>
              <p:nvPr/>
            </p:nvSpPr>
            <p:spPr>
              <a:xfrm>
                <a:off x="3519487" y="-1321222"/>
                <a:ext cx="5200650" cy="9144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600" b="1" dirty="0" err="1"/>
                  <a:t>u</a:t>
                </a:r>
                <a:r>
                  <a:rPr lang="en-US" sz="3600" b="1" baseline="-25000" dirty="0" err="1"/>
                  <a:t>bias</a:t>
                </a:r>
                <a:r>
                  <a:rPr lang="en-US" sz="36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4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40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40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40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600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9487" y="-1321222"/>
                <a:ext cx="5200650" cy="914400"/>
              </a:xfrm>
              <a:prstGeom prst="rect">
                <a:avLst/>
              </a:prstGeom>
              <a:blipFill>
                <a:blip r:embed="rId4"/>
                <a:stretch>
                  <a:fillRect b="-8387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238D42FE-D9E7-47F3-8D21-50B1D63DE59F}"/>
              </a:ext>
            </a:extLst>
          </p:cNvPr>
          <p:cNvSpPr txBox="1"/>
          <p:nvPr/>
        </p:nvSpPr>
        <p:spPr>
          <a:xfrm>
            <a:off x="3519487" y="-1312755"/>
            <a:ext cx="5200650" cy="9144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m * </a:t>
            </a:r>
            <a:r>
              <a:rPr lang="en-US" sz="3600" b="1" dirty="0" err="1"/>
              <a:t>u</a:t>
            </a:r>
            <a:r>
              <a:rPr lang="en-US" sz="3600" b="1" baseline="-25000" dirty="0" err="1"/>
              <a:t>bias</a:t>
            </a:r>
            <a:endParaRPr lang="fa-IR" sz="36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B430E4-5C43-4D1C-9EA7-5AFA6C281346}"/>
              </a:ext>
            </a:extLst>
          </p:cNvPr>
          <p:cNvSpPr txBox="1"/>
          <p:nvPr/>
        </p:nvSpPr>
        <p:spPr>
          <a:xfrm>
            <a:off x="4678680" y="741256"/>
            <a:ext cx="2834640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0055A6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 = TV ± </a:t>
            </a:r>
            <a:r>
              <a:rPr lang="en-US" sz="3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US" sz="3200" b="1" baseline="-25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bias</a:t>
            </a:r>
            <a:endParaRPr lang="fa-IR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85BE17-8C78-4D48-BEB8-3938B252894E}"/>
              </a:ext>
            </a:extLst>
          </p:cNvPr>
          <p:cNvSpPr txBox="1"/>
          <p:nvPr/>
        </p:nvSpPr>
        <p:spPr>
          <a:xfrm>
            <a:off x="5508798" y="2404329"/>
            <a:ext cx="12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TV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448675D-C6AF-4EE3-B894-9F82C9CF9294}"/>
              </a:ext>
            </a:extLst>
          </p:cNvPr>
          <p:cNvSpPr/>
          <p:nvPr/>
        </p:nvSpPr>
        <p:spPr>
          <a:xfrm>
            <a:off x="6181384" y="3242817"/>
            <a:ext cx="3296375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+ U</a:t>
            </a:r>
            <a:r>
              <a:rPr lang="en-US" sz="4000" b="1" baseline="-25000" dirty="0">
                <a:solidFill>
                  <a:schemeClr val="tx1"/>
                </a:solidFill>
              </a:rPr>
              <a:t>Bias</a:t>
            </a:r>
            <a:endParaRPr lang="fa-IR" sz="4000" b="1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03EF16-F0E5-40C6-9526-076BBC44802E}"/>
              </a:ext>
            </a:extLst>
          </p:cNvPr>
          <p:cNvSpPr/>
          <p:nvPr/>
        </p:nvSpPr>
        <p:spPr>
          <a:xfrm>
            <a:off x="2815597" y="3242817"/>
            <a:ext cx="3296375" cy="7315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- U</a:t>
            </a:r>
            <a:r>
              <a:rPr lang="en-US" sz="4000" b="1" baseline="-25000" dirty="0">
                <a:solidFill>
                  <a:schemeClr val="tx1"/>
                </a:solidFill>
              </a:rPr>
              <a:t>Bias</a:t>
            </a:r>
            <a:endParaRPr lang="fa-IR" sz="4000" b="1" dirty="0">
              <a:solidFill>
                <a:schemeClr val="tx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1AAEC9-4687-4177-A664-5BC19C363592}"/>
              </a:ext>
            </a:extLst>
          </p:cNvPr>
          <p:cNvCxnSpPr>
            <a:cxnSpLocks/>
          </p:cNvCxnSpPr>
          <p:nvPr/>
        </p:nvCxnSpPr>
        <p:spPr>
          <a:xfrm>
            <a:off x="6144902" y="2961538"/>
            <a:ext cx="0" cy="100584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Mean">
                <a:extLst>
                  <a:ext uri="{FF2B5EF4-FFF2-40B4-BE49-F238E27FC236}">
                    <a16:creationId xmlns:a16="http://schemas.microsoft.com/office/drawing/2014/main" id="{C767B399-EB1D-4917-9AC6-EDB92CAC4484}"/>
                  </a:ext>
                </a:extLst>
              </p:cNvPr>
              <p:cNvSpPr/>
              <p:nvPr/>
            </p:nvSpPr>
            <p:spPr>
              <a:xfrm>
                <a:off x="4890112" y="4031771"/>
                <a:ext cx="2519360" cy="783683"/>
              </a:xfrm>
              <a:prstGeom prst="flowChartExtra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m:oMathPara>
                </a14:m>
                <a:endParaRPr lang="fa-IR" sz="2800" b="1" dirty="0"/>
              </a:p>
            </p:txBody>
          </p:sp>
        </mc:Choice>
        <mc:Fallback xmlns="">
          <p:sp>
            <p:nvSpPr>
              <p:cNvPr id="2" name="Mean">
                <a:extLst>
                  <a:ext uri="{FF2B5EF4-FFF2-40B4-BE49-F238E27FC236}">
                    <a16:creationId xmlns:a16="http://schemas.microsoft.com/office/drawing/2014/main" id="{C767B399-EB1D-4917-9AC6-EDB92CAC44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112" y="4031771"/>
                <a:ext cx="2519360" cy="783683"/>
              </a:xfrm>
              <a:prstGeom prst="flowChartExtra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AA50E550-740D-4D4A-A354-B1E54FA4798D}"/>
              </a:ext>
            </a:extLst>
          </p:cNvPr>
          <p:cNvSpPr txBox="1"/>
          <p:nvPr/>
        </p:nvSpPr>
        <p:spPr>
          <a:xfrm>
            <a:off x="3957069" y="1811669"/>
            <a:ext cx="476306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Statistically Significant Bias </a:t>
            </a:r>
            <a:endParaRPr lang="fa-I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Mean">
                <a:extLst>
                  <a:ext uri="{FF2B5EF4-FFF2-40B4-BE49-F238E27FC236}">
                    <a16:creationId xmlns:a16="http://schemas.microsoft.com/office/drawing/2014/main" id="{9464609B-51CE-48EA-A42B-CAF1A2BB3FD0}"/>
                  </a:ext>
                </a:extLst>
              </p:cNvPr>
              <p:cNvSpPr/>
              <p:nvPr/>
            </p:nvSpPr>
            <p:spPr>
              <a:xfrm>
                <a:off x="8231982" y="4031771"/>
                <a:ext cx="2519360" cy="783683"/>
              </a:xfrm>
              <a:prstGeom prst="flowChartExtra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m:oMathPara>
                </a14:m>
                <a:endParaRPr lang="fa-IR" sz="2800" b="1" dirty="0"/>
              </a:p>
            </p:txBody>
          </p:sp>
        </mc:Choice>
        <mc:Fallback xmlns="">
          <p:sp>
            <p:nvSpPr>
              <p:cNvPr id="20" name="Mean">
                <a:extLst>
                  <a:ext uri="{FF2B5EF4-FFF2-40B4-BE49-F238E27FC236}">
                    <a16:creationId xmlns:a16="http://schemas.microsoft.com/office/drawing/2014/main" id="{9464609B-51CE-48EA-A42B-CAF1A2BB3F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1982" y="4031771"/>
                <a:ext cx="2519360" cy="783683"/>
              </a:xfrm>
              <a:prstGeom prst="flowChartExtra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61592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63" presetClass="path" presetSubtype="0" accel="45500" decel="545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22222E-6 L 0.27304 -0.00579 " pathEditMode="fixed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59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539 -0.00579 L -0.27097 -0.00579 " pathEditMode="relative" rAng="0" ptsTypes="AA">
                                      <p:cBhvr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097 -0.00579 L -0.36198 -0.0002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57" y="27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11523 0.0023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55" y="116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3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 animBg="1"/>
      <p:bldP spid="19" grpId="0" animBg="1"/>
      <p:bldP spid="2" grpId="0" animBg="1"/>
      <p:bldP spid="2" grpId="1" animBg="1"/>
      <p:bldP spid="2" grpId="2" animBg="1"/>
      <p:bldP spid="2" grpId="3" animBg="1"/>
      <p:bldP spid="2" grpId="4" animBg="1"/>
      <p:bldP spid="5" grpId="0" animBg="1"/>
      <p:bldP spid="5" grpId="1" animBg="1"/>
      <p:bldP spid="5" grpId="2" animBg="1"/>
      <p:bldP spid="20" grpId="0" animBg="1"/>
      <p:bldP spid="20" grpId="1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B39FB55B-7EA0-427E-A212-CD7379652026}"/>
              </a:ext>
            </a:extLst>
          </p:cNvPr>
          <p:cNvSpPr/>
          <p:nvPr/>
        </p:nvSpPr>
        <p:spPr>
          <a:xfrm flipV="1">
            <a:off x="738401" y="1669892"/>
            <a:ext cx="10672549" cy="8613141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0205EB5-E244-4578-97A0-FBB5E1B7B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71358"/>
            <a:ext cx="10515600" cy="66357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Interpretation</a:t>
            </a:r>
            <a:endParaRPr lang="en-US" sz="3600" b="1" dirty="0">
              <a:solidFill>
                <a:srgbClr val="00B0F0"/>
              </a:solidFill>
              <a:cs typeface="+mn-cs"/>
            </a:endParaRP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7ED3E37-15AF-497C-9C10-DE52EA690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9349"/>
            <a:ext cx="10515600" cy="4625433"/>
          </a:xfrm>
        </p:spPr>
        <p:txBody>
          <a:bodyPr>
            <a:noAutofit/>
          </a:bodyPr>
          <a:lstStyle/>
          <a:p>
            <a:pPr marL="0" indent="0"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None/>
            </a:pPr>
            <a:r>
              <a:rPr lang="en-US" sz="3200" b="1" dirty="0"/>
              <a:t>1.   U</a:t>
            </a:r>
            <a:r>
              <a:rPr lang="en-US" sz="3200" b="1" baseline="-25000" dirty="0"/>
              <a:t>Bias</a:t>
            </a:r>
            <a:r>
              <a:rPr lang="en-US" sz="3200" b="1" dirty="0"/>
              <a:t> &lt; Allowable Bias?</a:t>
            </a:r>
          </a:p>
          <a:p>
            <a:pPr marL="1485900" indent="-400050" algn="justLow">
              <a:lnSpc>
                <a:spcPct val="80000"/>
              </a:lnSpc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3200" b="1" dirty="0"/>
              <a:t>NO: </a:t>
            </a:r>
            <a:r>
              <a:rPr lang="en-US" sz="3200" dirty="0"/>
              <a:t>Cannot detect bias as large as B</a:t>
            </a:r>
            <a:r>
              <a:rPr lang="en-US" sz="3200" baseline="-25000" dirty="0"/>
              <a:t>a</a:t>
            </a:r>
            <a:endParaRPr lang="en-US" sz="3200" dirty="0"/>
          </a:p>
          <a:p>
            <a:pPr marL="1085850" indent="1143000" algn="justLow">
              <a:lnSpc>
                <a:spcPct val="80000"/>
              </a:lnSpc>
              <a:spcAft>
                <a:spcPts val="1200"/>
              </a:spcAft>
              <a:buClr>
                <a:srgbClr val="FF0000"/>
              </a:buClr>
              <a:buSzPct val="100000"/>
              <a:buNone/>
            </a:pPr>
            <a:r>
              <a:rPr lang="en-US" sz="3200" dirty="0"/>
              <a:t>Increase Run and/or Replicates</a:t>
            </a:r>
          </a:p>
          <a:p>
            <a:pPr marL="1485900" indent="-400050" algn="justLow">
              <a:lnSpc>
                <a:spcPct val="80000"/>
              </a:lnSpc>
              <a:spcBef>
                <a:spcPts val="18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sz="3200" b="1" dirty="0"/>
              <a:t>YES</a:t>
            </a:r>
            <a:r>
              <a:rPr lang="en-US" sz="3200" dirty="0"/>
              <a:t>: Enough power to detect B</a:t>
            </a:r>
            <a:r>
              <a:rPr lang="en-US" sz="3200" baseline="-25000" dirty="0"/>
              <a:t>a</a:t>
            </a:r>
            <a:endParaRPr lang="en-US" sz="3200" dirty="0"/>
          </a:p>
          <a:p>
            <a:pPr marL="1085850" indent="1147763" algn="justLow">
              <a:lnSpc>
                <a:spcPct val="80000"/>
              </a:lnSpc>
              <a:spcAft>
                <a:spcPts val="1200"/>
              </a:spcAft>
              <a:buClr>
                <a:srgbClr val="FF0000"/>
              </a:buClr>
              <a:buSzPct val="100000"/>
              <a:buNone/>
            </a:pPr>
            <a:r>
              <a:rPr lang="en-US" sz="3200" dirty="0"/>
              <a:t>Evaluate “Bias” (2nd question)</a:t>
            </a:r>
          </a:p>
          <a:p>
            <a:pPr marL="0" indent="0" algn="justLow">
              <a:lnSpc>
                <a:spcPct val="80000"/>
              </a:lnSpc>
              <a:spcAft>
                <a:spcPts val="1200"/>
              </a:spcAft>
              <a:buClr>
                <a:srgbClr val="0070C0"/>
              </a:buClr>
              <a:buSzPct val="100000"/>
              <a:buNone/>
            </a:pPr>
            <a:endParaRPr lang="en-US" sz="3200" dirty="0"/>
          </a:p>
          <a:p>
            <a:pPr marL="0" indent="0">
              <a:buNone/>
            </a:pPr>
            <a:endParaRPr lang="en-US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2829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5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4">
            <a:extLst>
              <a:ext uri="{FF2B5EF4-FFF2-40B4-BE49-F238E27FC236}">
                <a16:creationId xmlns:a16="http://schemas.microsoft.com/office/drawing/2014/main" id="{B39FB55B-7EA0-427E-A212-CD7379652026}"/>
              </a:ext>
            </a:extLst>
          </p:cNvPr>
          <p:cNvSpPr/>
          <p:nvPr/>
        </p:nvSpPr>
        <p:spPr>
          <a:xfrm>
            <a:off x="738401" y="-1911508"/>
            <a:ext cx="10672549" cy="8321040"/>
          </a:xfrm>
          <a:custGeom>
            <a:avLst/>
            <a:gdLst>
              <a:gd name="connsiteX0" fmla="*/ 0 w 10645254"/>
              <a:gd name="connsiteY0" fmla="*/ 1435318 h 8611737"/>
              <a:gd name="connsiteX1" fmla="*/ 1435318 w 10645254"/>
              <a:gd name="connsiteY1" fmla="*/ 0 h 8611737"/>
              <a:gd name="connsiteX2" fmla="*/ 9209936 w 10645254"/>
              <a:gd name="connsiteY2" fmla="*/ 0 h 8611737"/>
              <a:gd name="connsiteX3" fmla="*/ 10645254 w 10645254"/>
              <a:gd name="connsiteY3" fmla="*/ 1435318 h 8611737"/>
              <a:gd name="connsiteX4" fmla="*/ 10645254 w 10645254"/>
              <a:gd name="connsiteY4" fmla="*/ 7176419 h 8611737"/>
              <a:gd name="connsiteX5" fmla="*/ 9209936 w 10645254"/>
              <a:gd name="connsiteY5" fmla="*/ 8611737 h 8611737"/>
              <a:gd name="connsiteX6" fmla="*/ 1435318 w 10645254"/>
              <a:gd name="connsiteY6" fmla="*/ 8611737 h 8611737"/>
              <a:gd name="connsiteX7" fmla="*/ 0 w 10645254"/>
              <a:gd name="connsiteY7" fmla="*/ 7176419 h 8611737"/>
              <a:gd name="connsiteX8" fmla="*/ 0 w 10645254"/>
              <a:gd name="connsiteY8" fmla="*/ 1435318 h 8611737"/>
              <a:gd name="connsiteX0" fmla="*/ 0 w 10645254"/>
              <a:gd name="connsiteY0" fmla="*/ 1435318 h 8611748"/>
              <a:gd name="connsiteX1" fmla="*/ 1435318 w 10645254"/>
              <a:gd name="connsiteY1" fmla="*/ 0 h 8611748"/>
              <a:gd name="connsiteX2" fmla="*/ 9209936 w 10645254"/>
              <a:gd name="connsiteY2" fmla="*/ 0 h 8611748"/>
              <a:gd name="connsiteX3" fmla="*/ 10645254 w 10645254"/>
              <a:gd name="connsiteY3" fmla="*/ 1435318 h 8611748"/>
              <a:gd name="connsiteX4" fmla="*/ 10645254 w 10645254"/>
              <a:gd name="connsiteY4" fmla="*/ 7176419 h 8611748"/>
              <a:gd name="connsiteX5" fmla="*/ 9209936 w 10645254"/>
              <a:gd name="connsiteY5" fmla="*/ 8611737 h 8611748"/>
              <a:gd name="connsiteX6" fmla="*/ 1435318 w 10645254"/>
              <a:gd name="connsiteY6" fmla="*/ 8611737 h 8611748"/>
              <a:gd name="connsiteX7" fmla="*/ 13648 w 10645254"/>
              <a:gd name="connsiteY7" fmla="*/ 7831512 h 8611748"/>
              <a:gd name="connsiteX8" fmla="*/ 0 w 10645254"/>
              <a:gd name="connsiteY8" fmla="*/ 1435318 h 8611748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13648 w 10672549"/>
              <a:gd name="connsiteY7" fmla="*/ 7831512 h 8613141"/>
              <a:gd name="connsiteX8" fmla="*/ 0 w 10672549"/>
              <a:gd name="connsiteY8" fmla="*/ 1435318 h 8613141"/>
              <a:gd name="connsiteX0" fmla="*/ 0 w 10672549"/>
              <a:gd name="connsiteY0" fmla="*/ 1435318 h 8613141"/>
              <a:gd name="connsiteX1" fmla="*/ 1435318 w 10672549"/>
              <a:gd name="connsiteY1" fmla="*/ 0 h 8613141"/>
              <a:gd name="connsiteX2" fmla="*/ 9209936 w 10672549"/>
              <a:gd name="connsiteY2" fmla="*/ 0 h 8613141"/>
              <a:gd name="connsiteX3" fmla="*/ 10645254 w 10672549"/>
              <a:gd name="connsiteY3" fmla="*/ 1435318 h 8613141"/>
              <a:gd name="connsiteX4" fmla="*/ 10672549 w 10672549"/>
              <a:gd name="connsiteY4" fmla="*/ 7886103 h 8613141"/>
              <a:gd name="connsiteX5" fmla="*/ 9209936 w 10672549"/>
              <a:gd name="connsiteY5" fmla="*/ 8611737 h 8613141"/>
              <a:gd name="connsiteX6" fmla="*/ 1435318 w 10672549"/>
              <a:gd name="connsiteY6" fmla="*/ 8611737 h 8613141"/>
              <a:gd name="connsiteX7" fmla="*/ 40944 w 10672549"/>
              <a:gd name="connsiteY7" fmla="*/ 7872455 h 8613141"/>
              <a:gd name="connsiteX8" fmla="*/ 0 w 10672549"/>
              <a:gd name="connsiteY8" fmla="*/ 1435318 h 8613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72549" h="8613141">
                <a:moveTo>
                  <a:pt x="0" y="1435318"/>
                </a:moveTo>
                <a:cubicBezTo>
                  <a:pt x="0" y="642614"/>
                  <a:pt x="642614" y="0"/>
                  <a:pt x="1435318" y="0"/>
                </a:cubicBezTo>
                <a:lnTo>
                  <a:pt x="9209936" y="0"/>
                </a:lnTo>
                <a:cubicBezTo>
                  <a:pt x="10002640" y="0"/>
                  <a:pt x="10645254" y="642614"/>
                  <a:pt x="10645254" y="1435318"/>
                </a:cubicBezTo>
                <a:lnTo>
                  <a:pt x="10672549" y="7886103"/>
                </a:lnTo>
                <a:cubicBezTo>
                  <a:pt x="10672549" y="8678807"/>
                  <a:pt x="10002640" y="8611737"/>
                  <a:pt x="9209936" y="8611737"/>
                </a:cubicBezTo>
                <a:lnTo>
                  <a:pt x="1435318" y="8611737"/>
                </a:lnTo>
                <a:cubicBezTo>
                  <a:pt x="642614" y="8611737"/>
                  <a:pt x="40944" y="8665159"/>
                  <a:pt x="40944" y="7872455"/>
                </a:cubicBezTo>
                <a:cubicBezTo>
                  <a:pt x="40944" y="5958755"/>
                  <a:pt x="0" y="3349018"/>
                  <a:pt x="0" y="1435318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3">
                <a:extLst>
                  <a:ext uri="{FF2B5EF4-FFF2-40B4-BE49-F238E27FC236}">
                    <a16:creationId xmlns:a16="http://schemas.microsoft.com/office/drawing/2014/main" id="{47ED3E37-15AF-497C-9C10-DE52EA69040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647699"/>
                <a:ext cx="10515600" cy="5924551"/>
              </a:xfrm>
            </p:spPr>
            <p:txBody>
              <a:bodyPr>
                <a:noAutofit/>
              </a:bodyPr>
              <a:lstStyle/>
              <a:p>
                <a:pPr marL="0" indent="0" algn="justLow">
                  <a:lnSpc>
                    <a:spcPct val="80000"/>
                  </a:lnSpc>
                  <a:spcAft>
                    <a:spcPts val="1200"/>
                  </a:spcAft>
                  <a:buClr>
                    <a:srgbClr val="0070C0"/>
                  </a:buClr>
                  <a:buSzPct val="100000"/>
                  <a:buNone/>
                </a:pPr>
                <a:r>
                  <a:rPr lang="en-US" sz="3200" b="1" dirty="0"/>
                  <a:t>2.   “VI” includes “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”?</a:t>
                </a:r>
              </a:p>
              <a:p>
                <a:pPr marL="1485900" indent="-400050" algn="justLow">
                  <a:lnSpc>
                    <a:spcPct val="80000"/>
                  </a:lnSpc>
                  <a:spcAft>
                    <a:spcPts val="600"/>
                  </a:spcAft>
                  <a:buClr>
                    <a:srgbClr val="FF0000"/>
                  </a:buClr>
                  <a:buSzPct val="100000"/>
                  <a:buFont typeface="Wingdings" panose="05000000000000000000" pitchFamily="2" charset="2"/>
                  <a:buChar char="Ø"/>
                </a:pPr>
                <a:r>
                  <a:rPr lang="en-US" sz="3200" b="1" dirty="0"/>
                  <a:t>YES</a:t>
                </a:r>
                <a:r>
                  <a:rPr lang="en-US" sz="3200" dirty="0"/>
                  <a:t>: Bias is NOT statistically significant</a:t>
                </a:r>
              </a:p>
              <a:p>
                <a:pPr marL="1485900" indent="-400050" algn="justLow">
                  <a:lnSpc>
                    <a:spcPct val="80000"/>
                  </a:lnSpc>
                  <a:buClr>
                    <a:srgbClr val="FF0000"/>
                  </a:buClr>
                  <a:buSzPct val="100000"/>
                  <a:buFont typeface="Wingdings" panose="05000000000000000000" pitchFamily="2" charset="2"/>
                  <a:buChar char="Ø"/>
                </a:pPr>
                <a:r>
                  <a:rPr lang="en-US" sz="3200" b="1" dirty="0"/>
                  <a:t>NO</a:t>
                </a:r>
                <a:r>
                  <a:rPr lang="en-US" sz="3200" dirty="0"/>
                  <a:t>: Statistically significant bias. </a:t>
                </a:r>
              </a:p>
              <a:p>
                <a:pPr marL="2286000" indent="-57150" algn="justLow">
                  <a:lnSpc>
                    <a:spcPct val="80000"/>
                  </a:lnSpc>
                  <a:spcAft>
                    <a:spcPts val="1200"/>
                  </a:spcAft>
                  <a:buClr>
                    <a:srgbClr val="FF0000"/>
                  </a:buClr>
                  <a:buSzPct val="100000"/>
                  <a:buNone/>
                </a:pPr>
                <a:r>
                  <a:rPr lang="en-US" sz="3200" dirty="0"/>
                  <a:t>Evaluate “Clinical Importance” (3rd question)</a:t>
                </a:r>
              </a:p>
              <a:p>
                <a:pPr marL="0" indent="0" algn="justLow">
                  <a:lnSpc>
                    <a:spcPct val="80000"/>
                  </a:lnSpc>
                  <a:spcBef>
                    <a:spcPts val="2400"/>
                  </a:spcBef>
                  <a:spcAft>
                    <a:spcPts val="2400"/>
                  </a:spcAft>
                  <a:buClr>
                    <a:srgbClr val="0070C0"/>
                  </a:buClr>
                  <a:buSzPct val="100000"/>
                  <a:buNone/>
                </a:pPr>
                <a:r>
                  <a:rPr lang="en-US" sz="3200" b="1" dirty="0"/>
                  <a:t>3.   Bias &lt; Allowable Bias?</a:t>
                </a:r>
              </a:p>
              <a:p>
                <a:pPr marL="1485900" indent="-400050" algn="justLow">
                  <a:lnSpc>
                    <a:spcPct val="80000"/>
                  </a:lnSpc>
                  <a:spcAft>
                    <a:spcPts val="600"/>
                  </a:spcAft>
                  <a:buClr>
                    <a:srgbClr val="FF0000"/>
                  </a:buClr>
                  <a:buSzPct val="100000"/>
                  <a:buFont typeface="Wingdings" panose="05000000000000000000" pitchFamily="2" charset="2"/>
                  <a:buChar char="Ø"/>
                </a:pPr>
                <a:r>
                  <a:rPr lang="en-US" sz="3200" b="1" dirty="0"/>
                  <a:t>YES: </a:t>
                </a:r>
                <a:r>
                  <a:rPr lang="en-US" sz="3200" dirty="0">
                    <a:highlight>
                      <a:srgbClr val="FFFF00"/>
                    </a:highlight>
                  </a:rPr>
                  <a:t>Clinically acceptable</a:t>
                </a:r>
                <a:r>
                  <a:rPr lang="en-US" sz="3200" dirty="0"/>
                  <a:t> bias</a:t>
                </a:r>
              </a:p>
              <a:p>
                <a:pPr marL="1485900" indent="-400050" algn="justLow">
                  <a:lnSpc>
                    <a:spcPct val="80000"/>
                  </a:lnSpc>
                  <a:spcBef>
                    <a:spcPts val="1200"/>
                  </a:spcBef>
                  <a:buClr>
                    <a:srgbClr val="FF0000"/>
                  </a:buClr>
                  <a:buSzPct val="100000"/>
                  <a:buFont typeface="Wingdings" panose="05000000000000000000" pitchFamily="2" charset="2"/>
                  <a:buChar char="Ø"/>
                </a:pPr>
                <a:r>
                  <a:rPr lang="en-US" sz="3200" b="1" dirty="0"/>
                  <a:t>NO</a:t>
                </a:r>
                <a:r>
                  <a:rPr lang="en-US" sz="3200" dirty="0"/>
                  <a:t>: Clinically unacceptable bias; reject method</a:t>
                </a:r>
              </a:p>
            </p:txBody>
          </p:sp>
        </mc:Choice>
        <mc:Fallback xmlns="">
          <p:sp>
            <p:nvSpPr>
              <p:cNvPr id="9" name="Content Placeholder 3">
                <a:extLst>
                  <a:ext uri="{FF2B5EF4-FFF2-40B4-BE49-F238E27FC236}">
                    <a16:creationId xmlns:a16="http://schemas.microsoft.com/office/drawing/2014/main" id="{47ED3E37-15AF-497C-9C10-DE52EA69040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647699"/>
                <a:ext cx="10515600" cy="5924551"/>
              </a:xfrm>
              <a:blipFill>
                <a:blip r:embed="rId3"/>
                <a:stretch>
                  <a:fillRect l="-1507" t="-2366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9410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en-US" sz="16600" dirty="0">
                <a:ln>
                  <a:solidFill>
                    <a:srgbClr val="7030A0"/>
                  </a:solidFill>
                </a:ln>
                <a:solidFill>
                  <a:schemeClr val="bg1">
                    <a:lumMod val="85000"/>
                  </a:schemeClr>
                </a:solidFill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30706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E69EED9-BF22-4353-AACB-6D1E910A9D5B}"/>
              </a:ext>
            </a:extLst>
          </p:cNvPr>
          <p:cNvSpPr/>
          <p:nvPr/>
        </p:nvSpPr>
        <p:spPr>
          <a:xfrm>
            <a:off x="2667000" y="4275164"/>
            <a:ext cx="4838700" cy="10191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07103B-BD82-4420-A88B-4EC8AD49A92D}"/>
              </a:ext>
            </a:extLst>
          </p:cNvPr>
          <p:cNvSpPr/>
          <p:nvPr/>
        </p:nvSpPr>
        <p:spPr>
          <a:xfrm>
            <a:off x="2724150" y="2775680"/>
            <a:ext cx="4480560" cy="381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47750"/>
                <a:ext cx="10515600" cy="5600699"/>
              </a:xfrm>
            </p:spPr>
            <p:txBody>
              <a:bodyPr>
                <a:normAutofit/>
              </a:bodyPr>
              <a:lstStyle/>
              <a:p>
                <a:pPr marL="457200" indent="-457200" algn="justLow">
                  <a:buClr>
                    <a:srgbClr val="0070C0"/>
                  </a:buClr>
                  <a:buSzPct val="100000"/>
                  <a:buFont typeface="Wingdings" panose="05000000000000000000" pitchFamily="2" charset="2"/>
                  <a:buChar char="¤"/>
                </a:pPr>
                <a:r>
                  <a:rPr lang="en-US" b="1" dirty="0"/>
                  <a:t>Purpose:</a:t>
                </a:r>
                <a:r>
                  <a:rPr lang="en-US" dirty="0"/>
                  <a:t> Confirm consistency with TV of </a:t>
                </a:r>
                <a:r>
                  <a:rPr lang="en-US" dirty="0">
                    <a:highlight>
                      <a:srgbClr val="FFFF00"/>
                    </a:highlight>
                  </a:rPr>
                  <a:t>EQA</a:t>
                </a:r>
                <a:r>
                  <a:rPr lang="en-US" dirty="0"/>
                  <a:t> at </a:t>
                </a:r>
                <a:r>
                  <a:rPr lang="en-US" dirty="0">
                    <a:highlight>
                      <a:srgbClr val="FFFF00"/>
                    </a:highlight>
                  </a:rPr>
                  <a:t>3</a:t>
                </a:r>
                <a:r>
                  <a:rPr lang="en-US" dirty="0"/>
                  <a:t> levels</a:t>
                </a:r>
              </a:p>
              <a:p>
                <a:pPr marL="457200" indent="-457200" algn="justLow">
                  <a:spcBef>
                    <a:spcPts val="4200"/>
                  </a:spcBef>
                  <a:spcAft>
                    <a:spcPts val="1200"/>
                  </a:spcAft>
                  <a:buClr>
                    <a:srgbClr val="FF0000"/>
                  </a:buClr>
                  <a:buFont typeface="Wingdings" panose="05000000000000000000" pitchFamily="2" charset="2"/>
                  <a:buChar char="q"/>
                </a:pPr>
                <a:r>
                  <a:rPr lang="en-US" sz="3600" b="1" dirty="0">
                    <a:solidFill>
                      <a:schemeClr val="accent1">
                        <a:lumMod val="75000"/>
                      </a:schemeClr>
                    </a:solidFill>
                  </a:rPr>
                  <a:t>Reference material </a:t>
                </a:r>
                <a:r>
                  <a:rPr lang="en-US" sz="3200" dirty="0">
                    <a:solidFill>
                      <a:schemeClr val="accent1">
                        <a:lumMod val="75000"/>
                      </a:schemeClr>
                    </a:solidFill>
                  </a:rPr>
                  <a:t>(Normal level)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TV = Group Mean = 142.5 </a:t>
                </a:r>
                <a:r>
                  <a:rPr lang="el-GR" dirty="0">
                    <a:solidFill>
                      <a:srgbClr val="002060"/>
                    </a:solidFill>
                  </a:rPr>
                  <a:t>μ</a:t>
                </a:r>
                <a:r>
                  <a:rPr lang="en-US" dirty="0">
                    <a:solidFill>
                      <a:srgbClr val="002060"/>
                    </a:solidFill>
                  </a:rPr>
                  <a:t>g/L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nLab = 43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SD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Group</a:t>
                </a:r>
                <a:r>
                  <a:rPr lang="en-US" dirty="0">
                    <a:solidFill>
                      <a:srgbClr val="002060"/>
                    </a:solidFill>
                  </a:rPr>
                  <a:t>= 4.5 </a:t>
                </a:r>
                <a:r>
                  <a:rPr lang="el-GR" dirty="0">
                    <a:solidFill>
                      <a:srgbClr val="002060"/>
                    </a:solidFill>
                  </a:rPr>
                  <a:t>μ</a:t>
                </a:r>
                <a:r>
                  <a:rPr lang="en-US" dirty="0">
                    <a:solidFill>
                      <a:srgbClr val="002060"/>
                    </a:solidFill>
                  </a:rPr>
                  <a:t>g/L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u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RM</a:t>
                </a:r>
                <a:r>
                  <a:rPr lang="en-US" dirty="0">
                    <a:solidFill>
                      <a:srgbClr val="002060"/>
                    </a:solidFill>
                  </a:rPr>
                  <a:t> = SD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Group</a:t>
                </a:r>
                <a:r>
                  <a:rPr lang="en-US" dirty="0">
                    <a:solidFill>
                      <a:srgbClr val="002060"/>
                    </a:solidFill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>
                            <a:solidFill>
                              <a:srgbClr val="002060"/>
                            </a:solidFill>
                          </a:rPr>
                          <m:t>nLab</m:t>
                        </m:r>
                        <m:r>
                          <m:rPr>
                            <m:nor/>
                          </m:rPr>
                          <a:rPr lang="en-US" dirty="0">
                            <a:solidFill>
                              <a:srgbClr val="002060"/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r>
                  <a:rPr lang="en-US" dirty="0">
                    <a:solidFill>
                      <a:srgbClr val="002060"/>
                    </a:solidFill>
                  </a:rPr>
                  <a:t> = 0.69</a:t>
                </a:r>
                <a:r>
                  <a:rPr lang="en-US" b="1" dirty="0">
                    <a:solidFill>
                      <a:srgbClr val="002060"/>
                    </a:solidFill>
                  </a:rPr>
                  <a:t> </a:t>
                </a:r>
                <a:r>
                  <a:rPr lang="el-GR" dirty="0">
                    <a:solidFill>
                      <a:srgbClr val="002060"/>
                    </a:solidFill>
                  </a:rPr>
                  <a:t>μ</a:t>
                </a:r>
                <a:r>
                  <a:rPr lang="en-US" dirty="0">
                    <a:solidFill>
                      <a:srgbClr val="002060"/>
                    </a:solidFill>
                  </a:rPr>
                  <a:t>g/L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df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RM</a:t>
                </a:r>
                <a:r>
                  <a:rPr lang="en-US" dirty="0">
                    <a:solidFill>
                      <a:srgbClr val="002060"/>
                    </a:solidFill>
                  </a:rPr>
                  <a:t> = nLab – 1 = 42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47750"/>
                <a:ext cx="10515600" cy="5600699"/>
              </a:xfrm>
              <a:blipFill>
                <a:blip r:embed="rId2"/>
                <a:stretch>
                  <a:fillRect l="-1565" t="-1850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9551"/>
            <a:ext cx="10515600" cy="682625"/>
          </a:xfrm>
          <a:gradFill>
            <a:gsLst>
              <a:gs pos="0">
                <a:schemeClr val="bg1">
                  <a:lumMod val="75000"/>
                </a:schemeClr>
              </a:gs>
              <a:gs pos="8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</a:gradFill>
          <a:ln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Estimating bias for a Ferritin assay</a:t>
            </a:r>
          </a:p>
        </p:txBody>
      </p:sp>
    </p:spTree>
    <p:extLst>
      <p:ext uri="{BB962C8B-B14F-4D97-AF65-F5344CB8AC3E}">
        <p14:creationId xmlns:p14="http://schemas.microsoft.com/office/powerpoint/2010/main" val="18573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8D501DE-2A75-46BC-8DAA-34B351E6AB57}"/>
              </a:ext>
            </a:extLst>
          </p:cNvPr>
          <p:cNvSpPr/>
          <p:nvPr/>
        </p:nvSpPr>
        <p:spPr>
          <a:xfrm>
            <a:off x="2663631" y="2971800"/>
            <a:ext cx="1533525" cy="5524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F85655-7664-464C-8301-C74F9F91F01D}"/>
              </a:ext>
            </a:extLst>
          </p:cNvPr>
          <p:cNvSpPr/>
          <p:nvPr/>
        </p:nvSpPr>
        <p:spPr>
          <a:xfrm>
            <a:off x="2663631" y="4650983"/>
            <a:ext cx="2986746" cy="10058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704850"/>
                <a:ext cx="10515600" cy="5197475"/>
              </a:xfrm>
            </p:spPr>
            <p:txBody>
              <a:bodyPr>
                <a:noAutofit/>
              </a:bodyPr>
              <a:lstStyle/>
              <a:p>
                <a:pPr marL="457200" indent="-457200" algn="justLow">
                  <a:spcAft>
                    <a:spcPts val="1200"/>
                  </a:spcAft>
                  <a:buClr>
                    <a:srgbClr val="FF0000"/>
                  </a:buClr>
                  <a:buFont typeface="Wingdings" panose="05000000000000000000" pitchFamily="2" charset="2"/>
                  <a:buChar char="q"/>
                </a:pPr>
                <a:r>
                  <a:rPr lang="en-US" sz="3600" b="1" dirty="0">
                    <a:solidFill>
                      <a:schemeClr val="accent1">
                        <a:lumMod val="75000"/>
                      </a:schemeClr>
                    </a:solidFill>
                  </a:rPr>
                  <a:t>Laboratory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Allowable Bias = 10% → 142.5 * 10% = 14.25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nRun = 5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nRep = 5 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2060"/>
                    </a:solidFill>
                  </a:rPr>
                  <a:t> = 140.1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S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R </a:t>
                </a:r>
                <a:r>
                  <a:rPr lang="en-US" dirty="0">
                    <a:solidFill>
                      <a:srgbClr val="002060"/>
                    </a:solidFill>
                  </a:rPr>
                  <a:t>= 1.78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S</a:t>
                </a:r>
                <a:r>
                  <a:rPr lang="en-US" baseline="-25000" dirty="0">
                    <a:solidFill>
                      <a:srgbClr val="002060"/>
                    </a:solidFill>
                  </a:rPr>
                  <a:t>WL </a:t>
                </a:r>
                <a:r>
                  <a:rPr lang="en-US" dirty="0">
                    <a:solidFill>
                      <a:srgbClr val="002060"/>
                    </a:solidFill>
                  </a:rPr>
                  <a:t>= 2.40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b="0" i="0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acc>
                  </m:oMath>
                </a14:m>
                <a:r>
                  <a:rPr lang="en-US" baseline="-25000" dirty="0">
                    <a:solidFill>
                      <a:srgbClr val="002060"/>
                    </a:solidFill>
                  </a:rPr>
                  <a:t>  </a:t>
                </a:r>
                <a:r>
                  <a:rPr lang="en-US" dirty="0">
                    <a:solidFill>
                      <a:srgbClr val="002060"/>
                    </a:solidFill>
                  </a:rPr>
                  <a:t> = 0.8</a:t>
                </a:r>
              </a:p>
              <a:p>
                <a:pPr marL="1781175" indent="-241300">
                  <a:buClr>
                    <a:srgbClr val="7030A0"/>
                  </a:buClr>
                  <a:buFont typeface="Wingdings" panose="05000000000000000000" pitchFamily="2" charset="2"/>
                  <a:buChar char="§"/>
                </a:pPr>
                <a:r>
                  <a:rPr lang="en-US" dirty="0">
                    <a:solidFill>
                      <a:srgbClr val="002060"/>
                    </a:solidFill>
                  </a:rPr>
                  <a:t>df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b="0" i="0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acc>
                  </m:oMath>
                </a14:m>
                <a:r>
                  <a:rPr lang="en-US" baseline="-25000" dirty="0">
                    <a:solidFill>
                      <a:srgbClr val="002060"/>
                    </a:solidFill>
                  </a:rPr>
                  <a:t>  </a:t>
                </a:r>
                <a:r>
                  <a:rPr lang="en-US" dirty="0">
                    <a:solidFill>
                      <a:srgbClr val="002060"/>
                    </a:solidFill>
                  </a:rPr>
                  <a:t>= nRun – 1 = 4</a:t>
                </a:r>
                <a:endParaRPr lang="en-US" b="1" dirty="0">
                  <a:solidFill>
                    <a:srgbClr val="002060"/>
                  </a:solidFill>
                </a:endParaRPr>
              </a:p>
              <a:p>
                <a:pPr marL="0" indent="0">
                  <a:spcBef>
                    <a:spcPts val="1800"/>
                  </a:spcBef>
                  <a:buClr>
                    <a:srgbClr val="00B0F0"/>
                  </a:buClr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74D6F04-7EDF-4198-83F4-CD8EA4D75E7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704850"/>
                <a:ext cx="10515600" cy="5197475"/>
              </a:xfrm>
              <a:blipFill>
                <a:blip r:embed="rId2"/>
                <a:stretch>
                  <a:fillRect l="-1565" t="-293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>
            <a:extLst>
              <a:ext uri="{FF2B5EF4-FFF2-40B4-BE49-F238E27FC236}">
                <a16:creationId xmlns:a16="http://schemas.microsoft.com/office/drawing/2014/main" id="{E0CE5ACB-1F91-4FF0-9203-7DE52B7B873F}"/>
              </a:ext>
            </a:extLst>
          </p:cNvPr>
          <p:cNvGrpSpPr/>
          <p:nvPr/>
        </p:nvGrpSpPr>
        <p:grpSpPr>
          <a:xfrm>
            <a:off x="5726577" y="3680618"/>
            <a:ext cx="4305300" cy="1649413"/>
            <a:chOff x="3143250" y="2336464"/>
            <a:chExt cx="5048250" cy="14661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073536C-D263-472C-BA7B-06C5030456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0000" contrast="40000"/>
              <a:alphaModFix/>
            </a:blip>
            <a:srcRect r="10091"/>
            <a:stretch/>
          </p:blipFill>
          <p:spPr>
            <a:xfrm>
              <a:off x="3309237" y="2336464"/>
              <a:ext cx="4882263" cy="146619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CB2A0F-9951-45C3-80F9-BC0C117C31ED}"/>
                    </a:ext>
                  </a:extLst>
                </p:cNvPr>
                <p:cNvSpPr txBox="1"/>
                <p:nvPr/>
              </p:nvSpPr>
              <p:spPr>
                <a:xfrm>
                  <a:off x="3143250" y="2869507"/>
                  <a:ext cx="781050" cy="52322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1">
                  <a:spAutoFit/>
                </a:bodyPr>
                <a:lstStyle/>
                <a:p>
                  <a:pPr algn="r"/>
                  <a:r>
                    <a:rPr lang="en-US" sz="28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u</a:t>
                  </a:r>
                  <a14:m>
                    <m:oMath xmlns:m="http://schemas.openxmlformats.org/officeDocument/2006/math">
                      <m:acc>
                        <m:accPr>
                          <m:chr m:val="̿"/>
                          <m:ctrlPr>
                            <a:rPr lang="en-US" sz="2800" b="1" i="1" baseline="-25000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800" b="1" baseline="-25000">
                              <a:solidFill>
                                <a:schemeClr val="tx1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𝐗</m:t>
                          </m:r>
                        </m:e>
                      </m:acc>
                    </m:oMath>
                  </a14:m>
                  <a:r>
                    <a:rPr lang="en-US" sz="2800" b="1" baseline="-250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  </a:t>
                  </a:r>
                  <a:endParaRPr 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46CB2A0F-9951-45C3-80F9-BC0C117C31E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43250" y="2869507"/>
                  <a:ext cx="781050" cy="523220"/>
                </a:xfrm>
                <a:prstGeom prst="rect">
                  <a:avLst/>
                </a:prstGeom>
                <a:blipFill>
                  <a:blip r:embed="rId4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62595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2">
                <a:extLst>
                  <a:ext uri="{FF2B5EF4-FFF2-40B4-BE49-F238E27FC236}">
                    <a16:creationId xmlns:a16="http://schemas.microsoft.com/office/drawing/2014/main" id="{A3ED5145-7BA9-4CB1-B1F0-DF0FCCF80FF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19642" y="3638363"/>
                <a:ext cx="2011680" cy="2834640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spcAft>
                    <a:spcPts val="1200"/>
                  </a:spcAft>
                  <a:buClr>
                    <a:srgbClr val="FF0000"/>
                  </a:buClr>
                  <a:buNone/>
                </a:pPr>
                <a:r>
                  <a:rPr lang="en-US" sz="3600" b="1" dirty="0">
                    <a:solidFill>
                      <a:schemeClr val="accent1">
                        <a:lumMod val="75000"/>
                      </a:schemeClr>
                    </a:solidFill>
                  </a:rPr>
                  <a:t>Lab</a:t>
                </a:r>
              </a:p>
              <a:p>
                <a:pPr marL="0" indent="0" algn="ctr">
                  <a:spcAft>
                    <a:spcPts val="1200"/>
                  </a:spcAft>
                  <a:buClr>
                    <a:srgbClr val="FF0000"/>
                  </a:buClr>
                  <a:buNone/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b="1" dirty="0">
                    <a:solidFill>
                      <a:srgbClr val="002060"/>
                    </a:solidFill>
                  </a:rPr>
                  <a:t> = 140.1</a:t>
                </a:r>
              </a:p>
              <a:p>
                <a:pPr marL="0" indent="0" algn="ctr">
                  <a:spcAft>
                    <a:spcPts val="1200"/>
                  </a:spcAft>
                  <a:buClr>
                    <a:srgbClr val="FF0000"/>
                  </a:buClr>
                  <a:buNone/>
                </a:pPr>
                <a:r>
                  <a:rPr lang="en-US" b="1" dirty="0">
                    <a:solidFill>
                      <a:srgbClr val="002060"/>
                    </a:solidFill>
                  </a:rPr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r>
                  <a:rPr lang="en-US" b="1" baseline="-25000" dirty="0">
                    <a:solidFill>
                      <a:srgbClr val="002060"/>
                    </a:solidFill>
                  </a:rPr>
                  <a:t>  </a:t>
                </a:r>
                <a:r>
                  <a:rPr lang="en-US" b="1" dirty="0">
                    <a:solidFill>
                      <a:srgbClr val="002060"/>
                    </a:solidFill>
                  </a:rPr>
                  <a:t> = 0.8</a:t>
                </a:r>
              </a:p>
              <a:p>
                <a:pPr marL="0" indent="0" algn="ctr">
                  <a:spcAft>
                    <a:spcPts val="1200"/>
                  </a:spcAft>
                  <a:buClr>
                    <a:srgbClr val="FF0000"/>
                  </a:buClr>
                  <a:buNone/>
                </a:pPr>
                <a:r>
                  <a:rPr lang="en-US" b="1" dirty="0">
                    <a:solidFill>
                      <a:srgbClr val="002060"/>
                    </a:solidFill>
                  </a:rPr>
                  <a:t>df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b="1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 baseline="-2500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b="1" baseline="-25000" dirty="0">
                    <a:solidFill>
                      <a:srgbClr val="002060"/>
                    </a:solidFill>
                  </a:rPr>
                  <a:t>  </a:t>
                </a:r>
                <a:r>
                  <a:rPr lang="en-US" b="1" dirty="0">
                    <a:solidFill>
                      <a:srgbClr val="002060"/>
                    </a:solidFill>
                  </a:rPr>
                  <a:t>= 4</a:t>
                </a:r>
              </a:p>
              <a:p>
                <a:pPr marL="0" indent="0" algn="ctr">
                  <a:spcBef>
                    <a:spcPts val="1800"/>
                  </a:spcBef>
                  <a:buClr>
                    <a:srgbClr val="00B0F0"/>
                  </a:buClr>
                  <a:buFont typeface="Arial" panose="020B0604020202020204" pitchFamily="34" charset="0"/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2" name="Content Placeholder 2">
                <a:extLst>
                  <a:ext uri="{FF2B5EF4-FFF2-40B4-BE49-F238E27FC236}">
                    <a16:creationId xmlns:a16="http://schemas.microsoft.com/office/drawing/2014/main" id="{A3ED5145-7BA9-4CB1-B1F0-DF0FCCF80F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642" y="3638363"/>
                <a:ext cx="2011680" cy="2834640"/>
              </a:xfrm>
              <a:prstGeom prst="rect">
                <a:avLst/>
              </a:prstGeom>
              <a:blipFill>
                <a:blip r:embed="rId2"/>
                <a:stretch>
                  <a:fillRect t="-5139"/>
                </a:stretch>
              </a:blip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0339A2D-3475-44CF-8161-C913ADCB2965}"/>
              </a:ext>
            </a:extLst>
          </p:cNvPr>
          <p:cNvSpPr txBox="1">
            <a:spLocks/>
          </p:cNvSpPr>
          <p:nvPr/>
        </p:nvSpPr>
        <p:spPr>
          <a:xfrm>
            <a:off x="419642" y="515537"/>
            <a:ext cx="2011680" cy="2834640"/>
          </a:xfrm>
          <a:prstGeom prst="rect">
            <a:avLst/>
          </a:prstGeom>
          <a:solidFill>
            <a:srgbClr val="FFFF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rgbClr val="FF0000"/>
              </a:buClr>
              <a:buFont typeface="Arial" panose="020B0604020202020204" pitchFamily="34" charset="0"/>
              <a:buNone/>
              <a:defRPr sz="3600" b="1">
                <a:solidFill>
                  <a:schemeClr val="accent1">
                    <a:lumMod val="75000"/>
                  </a:schemeClr>
                </a:solidFill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RM</a:t>
            </a:r>
          </a:p>
          <a:p>
            <a:r>
              <a:rPr lang="en-US" sz="2800" dirty="0">
                <a:solidFill>
                  <a:srgbClr val="002060"/>
                </a:solidFill>
              </a:rPr>
              <a:t>TV = 142.5</a:t>
            </a:r>
          </a:p>
          <a:p>
            <a:r>
              <a:rPr lang="en-US" sz="2800" dirty="0">
                <a:solidFill>
                  <a:srgbClr val="002060"/>
                </a:solidFill>
              </a:rPr>
              <a:t>u</a:t>
            </a:r>
            <a:r>
              <a:rPr lang="en-US" sz="2800" baseline="-25000" dirty="0">
                <a:solidFill>
                  <a:srgbClr val="002060"/>
                </a:solidFill>
              </a:rPr>
              <a:t>RM</a:t>
            </a:r>
            <a:r>
              <a:rPr lang="en-US" sz="2800" dirty="0">
                <a:solidFill>
                  <a:srgbClr val="002060"/>
                </a:solidFill>
              </a:rPr>
              <a:t> = 0.69</a:t>
            </a:r>
          </a:p>
          <a:p>
            <a:r>
              <a:rPr lang="en-US" sz="2800" dirty="0">
                <a:solidFill>
                  <a:srgbClr val="002060"/>
                </a:solidFill>
              </a:rPr>
              <a:t>df</a:t>
            </a:r>
            <a:r>
              <a:rPr lang="en-US" sz="2800" baseline="-25000" dirty="0">
                <a:solidFill>
                  <a:srgbClr val="002060"/>
                </a:solidFill>
              </a:rPr>
              <a:t>RM</a:t>
            </a:r>
            <a:r>
              <a:rPr lang="en-US" sz="2800" dirty="0">
                <a:solidFill>
                  <a:srgbClr val="002060"/>
                </a:solidFill>
              </a:rPr>
              <a:t> = 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ED04013-CF29-487F-A622-DC985BACB07D}"/>
                  </a:ext>
                </a:extLst>
              </p:cNvPr>
              <p:cNvSpPr txBox="1"/>
              <p:nvPr/>
            </p:nvSpPr>
            <p:spPr>
              <a:xfrm>
                <a:off x="2814637" y="651698"/>
                <a:ext cx="4276725" cy="2019527"/>
              </a:xfrm>
              <a:prstGeom prst="rect">
                <a:avLst/>
              </a:prstGeom>
              <a:noFill/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en-US" sz="3200" dirty="0"/>
                  <a:t>u</a:t>
                </a:r>
                <a:r>
                  <a:rPr lang="en-US" sz="3200" baseline="-25000" dirty="0" err="1"/>
                  <a:t>bias</a:t>
                </a:r>
                <a:r>
                  <a:rPr lang="en-US" sz="3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000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600" b="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6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acc>
                          <m:accPr>
                            <m:chr m:val="̿"/>
                            <m:ctrlPr>
                              <a:rPr lang="en-US" sz="3200" b="1" i="1" baseline="-2500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b="1" i="1" baseline="-2500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acc>
                      </m:e>
                    </m:rad>
                  </m:oMath>
                </a14:m>
                <a:endParaRPr lang="en-US" sz="3600" dirty="0"/>
              </a:p>
              <a:p>
                <a:pPr algn="ctr">
                  <a:spcAft>
                    <a:spcPts val="1200"/>
                  </a:spcAft>
                </a:pPr>
                <a:r>
                  <a:rPr lang="en-US" sz="3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3200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0.69</m:t>
                        </m:r>
                        <m:r>
                          <m:rPr>
                            <m:nor/>
                          </m:rPr>
                          <a:rPr lang="en-US" sz="2800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2800" b="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0.8</m:t>
                        </m:r>
                        <m:r>
                          <m:rPr>
                            <m:nor/>
                          </m:rPr>
                          <a:rPr lang="en-US" sz="2400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4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algn="ctr"/>
                <a:r>
                  <a:rPr lang="en-US" sz="2800" b="1" dirty="0" err="1">
                    <a:highlight>
                      <a:srgbClr val="FFFF37"/>
                    </a:highlight>
                  </a:rPr>
                  <a:t>u</a:t>
                </a:r>
                <a:r>
                  <a:rPr lang="en-US" sz="2800" b="1" baseline="-25000" dirty="0" err="1">
                    <a:highlight>
                      <a:srgbClr val="FFFF37"/>
                    </a:highlight>
                  </a:rPr>
                  <a:t>bias</a:t>
                </a:r>
                <a:r>
                  <a:rPr lang="en-US" sz="2800" b="1" baseline="-25000" dirty="0">
                    <a:highlight>
                      <a:srgbClr val="FFFF37"/>
                    </a:highlight>
                  </a:rPr>
                  <a:t> </a:t>
                </a:r>
                <a:r>
                  <a:rPr lang="en-US" sz="2800" b="1" dirty="0">
                    <a:highlight>
                      <a:srgbClr val="FFFF37"/>
                    </a:highlight>
                  </a:rPr>
                  <a:t>= 1.06</a:t>
                </a:r>
                <a:endParaRPr lang="fa-IR" sz="2800" b="1" dirty="0">
                  <a:highlight>
                    <a:srgbClr val="FFFF37"/>
                  </a:highlight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ED04013-CF29-487F-A622-DC985BACB0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4637" y="651698"/>
                <a:ext cx="4276725" cy="2019527"/>
              </a:xfrm>
              <a:prstGeom prst="rect">
                <a:avLst/>
              </a:prstGeom>
              <a:blipFill>
                <a:blip r:embed="rId3"/>
                <a:stretch>
                  <a:fillRect b="-6845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Group 25">
            <a:extLst>
              <a:ext uri="{FF2B5EF4-FFF2-40B4-BE49-F238E27FC236}">
                <a16:creationId xmlns:a16="http://schemas.microsoft.com/office/drawing/2014/main" id="{B0793B26-9E03-4DD5-8143-5E62D6105315}"/>
              </a:ext>
            </a:extLst>
          </p:cNvPr>
          <p:cNvGrpSpPr/>
          <p:nvPr/>
        </p:nvGrpSpPr>
        <p:grpSpPr>
          <a:xfrm>
            <a:off x="2805065" y="3030036"/>
            <a:ext cx="4276725" cy="2743682"/>
            <a:chOff x="3948065" y="2820486"/>
            <a:chExt cx="4276725" cy="274368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01DDCBC-0F51-4525-8157-844227D14295}"/>
                </a:ext>
              </a:extLst>
            </p:cNvPr>
            <p:cNvSpPr txBox="1"/>
            <p:nvPr/>
          </p:nvSpPr>
          <p:spPr>
            <a:xfrm>
              <a:off x="3948065" y="2820968"/>
              <a:ext cx="4276725" cy="2743200"/>
            </a:xfrm>
            <a:prstGeom prst="rect">
              <a:avLst/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  <a:prstDash val="sysDash"/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</a:pPr>
              <a:endParaRPr lang="fa-IR" sz="2800" b="1" dirty="0">
                <a:highlight>
                  <a:srgbClr val="FFFF37"/>
                </a:highlight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673C768-6BE2-4A70-A4E4-D58843FD338B}"/>
                </a:ext>
              </a:extLst>
            </p:cNvPr>
            <p:cNvGrpSpPr/>
            <p:nvPr/>
          </p:nvGrpSpPr>
          <p:grpSpPr>
            <a:xfrm>
              <a:off x="4610100" y="2820486"/>
              <a:ext cx="2819400" cy="2019526"/>
              <a:chOff x="4421304" y="2226270"/>
              <a:chExt cx="5141796" cy="3698279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830861FF-A4D1-4995-895C-26A320B9952C}"/>
                  </a:ext>
                </a:extLst>
              </p:cNvPr>
              <p:cNvGrpSpPr/>
              <p:nvPr/>
            </p:nvGrpSpPr>
            <p:grpSpPr>
              <a:xfrm>
                <a:off x="4421304" y="2226270"/>
                <a:ext cx="5141796" cy="3698279"/>
                <a:chOff x="4497505" y="2212617"/>
                <a:chExt cx="2682002" cy="1770657"/>
              </a:xfrm>
            </p:grpSpPr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012E25C8-5BCD-4A21-A376-9652D1B6499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lum bright="-20000" contrast="40000"/>
                </a:blip>
                <a:stretch>
                  <a:fillRect/>
                </a:stretch>
              </p:blipFill>
              <p:spPr>
                <a:xfrm>
                  <a:off x="4497505" y="2212617"/>
                  <a:ext cx="2605802" cy="1770657"/>
                </a:xfrm>
                <a:prstGeom prst="rect">
                  <a:avLst/>
                </a:prstGeom>
              </p:spPr>
            </p:pic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0376EA1E-6147-423E-8D63-932947BFFEC7}"/>
                    </a:ext>
                  </a:extLst>
                </p:cNvPr>
                <p:cNvSpPr txBox="1"/>
                <p:nvPr/>
              </p:nvSpPr>
              <p:spPr>
                <a:xfrm>
                  <a:off x="6824665" y="2212617"/>
                  <a:ext cx="354842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a-IR" sz="1600" dirty="0"/>
                    <a:t>2</a:t>
                  </a:r>
                  <a:endParaRPr lang="en-US" sz="1600" dirty="0"/>
                </a:p>
              </p:txBody>
            </p:sp>
          </p:grp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11AF158C-A146-4DA1-840C-26E54553D3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753" t="18029" r="19252" b="31697"/>
              <a:stretch/>
            </p:blipFill>
            <p:spPr>
              <a:xfrm>
                <a:off x="6284793" y="2531379"/>
                <a:ext cx="642185" cy="726171"/>
              </a:xfrm>
              <a:prstGeom prst="ellipse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141F352C-E50F-4E3D-A36B-773AE3B4BA6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753" t="18029" r="19252" b="31697"/>
              <a:stretch/>
            </p:blipFill>
            <p:spPr>
              <a:xfrm>
                <a:off x="7709932" y="2551770"/>
                <a:ext cx="642185" cy="707120"/>
              </a:xfrm>
              <a:prstGeom prst="ellipse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5ECDD613-A849-4FC6-A039-C66568EBD72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753" t="18029" r="19252" b="31697"/>
              <a:stretch/>
            </p:blipFill>
            <p:spPr>
              <a:xfrm>
                <a:off x="6141918" y="3845829"/>
                <a:ext cx="642185" cy="707120"/>
              </a:xfrm>
              <a:prstGeom prst="ellipse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4A0F5086-4A4A-417B-8693-D99999B1BFB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753" t="18029" r="19252" b="31697"/>
              <a:stretch/>
            </p:blipFill>
            <p:spPr>
              <a:xfrm>
                <a:off x="7786131" y="3845829"/>
                <a:ext cx="642185" cy="707120"/>
              </a:xfrm>
              <a:prstGeom prst="ellipse">
                <a:avLst/>
              </a:prstGeom>
            </p:spPr>
          </p:pic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CF54072-2208-462F-A702-26F51FBBD264}"/>
                </a:ext>
              </a:extLst>
            </p:cNvPr>
            <p:cNvSpPr txBox="1"/>
            <p:nvPr/>
          </p:nvSpPr>
          <p:spPr>
            <a:xfrm>
              <a:off x="4343400" y="4891852"/>
              <a:ext cx="335280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sz="2800" b="1" dirty="0" err="1">
                  <a:highlight>
                    <a:srgbClr val="FFFF37"/>
                  </a:highlight>
                </a:rPr>
                <a:t>df</a:t>
              </a:r>
              <a:r>
                <a:rPr lang="en-US" sz="2800" b="1" baseline="-25000" dirty="0" err="1">
                  <a:highlight>
                    <a:srgbClr val="FFFF37"/>
                  </a:highlight>
                </a:rPr>
                <a:t>C</a:t>
              </a:r>
              <a:r>
                <a:rPr lang="en-US" sz="2800" b="1" dirty="0">
                  <a:highlight>
                    <a:srgbClr val="FFFF37"/>
                  </a:highlight>
                </a:rPr>
                <a:t> = 9 </a:t>
              </a:r>
              <a:endParaRPr lang="fa-IR" sz="2800" b="1" dirty="0">
                <a:highlight>
                  <a:srgbClr val="FFFF37"/>
                </a:highlight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0C0DFE46-3D7A-4DF0-9B43-75D1045C04BF}"/>
              </a:ext>
            </a:extLst>
          </p:cNvPr>
          <p:cNvSpPr txBox="1"/>
          <p:nvPr/>
        </p:nvSpPr>
        <p:spPr>
          <a:xfrm>
            <a:off x="7628983" y="651698"/>
            <a:ext cx="4143375" cy="1692771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800" dirty="0" err="1"/>
              <a:t>P</a:t>
            </a:r>
            <a:r>
              <a:rPr lang="en-US" sz="2800" baseline="-25000" dirty="0" err="1"/>
              <a:t>adj</a:t>
            </a:r>
            <a:r>
              <a:rPr lang="en-US" sz="2800" dirty="0"/>
              <a:t> = 1 – [0.05/(2*nSam)]</a:t>
            </a:r>
          </a:p>
          <a:p>
            <a:pPr algn="ctr">
              <a:spcAft>
                <a:spcPts val="1200"/>
              </a:spcAft>
            </a:pPr>
            <a:r>
              <a:rPr lang="en-US" sz="2800" dirty="0"/>
              <a:t>= 1 – [0.05/(2*</a:t>
            </a: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en-US" sz="2800" dirty="0"/>
              <a:t>)]</a:t>
            </a:r>
          </a:p>
          <a:p>
            <a:pPr algn="ctr"/>
            <a:r>
              <a:rPr lang="en-US" sz="2800" b="1" dirty="0" err="1">
                <a:highlight>
                  <a:srgbClr val="FFFF37"/>
                </a:highlight>
              </a:rPr>
              <a:t>P</a:t>
            </a:r>
            <a:r>
              <a:rPr lang="en-US" sz="2800" b="1" baseline="-25000" dirty="0" err="1">
                <a:highlight>
                  <a:srgbClr val="FFFF37"/>
                </a:highlight>
              </a:rPr>
              <a:t>adj</a:t>
            </a:r>
            <a:r>
              <a:rPr lang="en-US" sz="2800" b="1" dirty="0">
                <a:highlight>
                  <a:srgbClr val="FFFF37"/>
                </a:highlight>
              </a:rPr>
              <a:t> = 0.9917 </a:t>
            </a:r>
            <a:endParaRPr lang="fa-IR" sz="2800" dirty="0">
              <a:highlight>
                <a:srgbClr val="FFFF37"/>
              </a:highligh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4D7F85-6BE7-4FF2-A68A-C78871A6DF1F}"/>
              </a:ext>
            </a:extLst>
          </p:cNvPr>
          <p:cNvSpPr txBox="1"/>
          <p:nvPr/>
        </p:nvSpPr>
        <p:spPr>
          <a:xfrm>
            <a:off x="7628983" y="2671225"/>
            <a:ext cx="4143375" cy="1692771"/>
          </a:xfrm>
          <a:prstGeom prst="rect">
            <a:avLst/>
          </a:prstGeom>
          <a:noFill/>
          <a:ln w="28575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spcAft>
                <a:spcPts val="1200"/>
              </a:spcAft>
              <a:defRPr sz="2800"/>
            </a:lvl1pPr>
          </a:lstStyle>
          <a:p>
            <a:r>
              <a:rPr lang="en-US" dirty="0"/>
              <a:t>m = t(</a:t>
            </a:r>
            <a:r>
              <a:rPr lang="en-US" dirty="0" err="1"/>
              <a:t>P</a:t>
            </a:r>
            <a:r>
              <a:rPr lang="en-US" baseline="-25000" dirty="0" err="1"/>
              <a:t>adj</a:t>
            </a:r>
            <a:r>
              <a:rPr lang="en-US" dirty="0"/>
              <a:t>, dfc)</a:t>
            </a:r>
          </a:p>
          <a:p>
            <a:r>
              <a:rPr lang="en-US" dirty="0"/>
              <a:t>= t(0.9917, 9)</a:t>
            </a:r>
          </a:p>
          <a:p>
            <a:r>
              <a:rPr lang="en-US" b="1" dirty="0">
                <a:highlight>
                  <a:srgbClr val="FFFF37"/>
                </a:highlight>
              </a:rPr>
              <a:t>m = 2.94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2601868-41B2-4A51-98DF-3CC067886CAF}"/>
              </a:ext>
            </a:extLst>
          </p:cNvPr>
          <p:cNvSpPr/>
          <p:nvPr/>
        </p:nvSpPr>
        <p:spPr>
          <a:xfrm>
            <a:off x="3773805" y="2019300"/>
            <a:ext cx="2303145" cy="7037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52FAA85-FD60-4647-AF84-E678EF9C5B1A}"/>
              </a:ext>
            </a:extLst>
          </p:cNvPr>
          <p:cNvSpPr/>
          <p:nvPr/>
        </p:nvSpPr>
        <p:spPr>
          <a:xfrm>
            <a:off x="8633823" y="3755618"/>
            <a:ext cx="2303145" cy="7037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81845C-4512-46E3-8B7F-56ADCE19399F}"/>
              </a:ext>
            </a:extLst>
          </p:cNvPr>
          <p:cNvSpPr txBox="1"/>
          <p:nvPr/>
        </p:nvSpPr>
        <p:spPr>
          <a:xfrm>
            <a:off x="7628982" y="4670513"/>
            <a:ext cx="4143375" cy="155448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 err="1"/>
              <a:t>U</a:t>
            </a:r>
            <a:r>
              <a:rPr lang="en-US" sz="2800" b="1" baseline="-25000" dirty="0" err="1"/>
              <a:t>bias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m * </a:t>
            </a:r>
            <a:r>
              <a:rPr lang="en-US" sz="2800" b="1" dirty="0" err="1"/>
              <a:t>u</a:t>
            </a:r>
            <a:r>
              <a:rPr lang="en-US" sz="2800" b="1" baseline="-25000" dirty="0" err="1"/>
              <a:t>bias</a:t>
            </a:r>
            <a:endParaRPr lang="en-US" sz="2800" b="1" baseline="-25000" dirty="0"/>
          </a:p>
          <a:p>
            <a:pPr algn="ctr"/>
            <a:r>
              <a:rPr lang="en-US" sz="2800" b="1" dirty="0"/>
              <a:t>= 2.94 * 1.06 </a:t>
            </a:r>
          </a:p>
          <a:p>
            <a:pPr algn="ctr"/>
            <a:r>
              <a:rPr lang="en-US" sz="2800" b="1" dirty="0" err="1">
                <a:solidFill>
                  <a:srgbClr val="FF0000"/>
                </a:solidFill>
                <a:highlight>
                  <a:srgbClr val="FFFFFF"/>
                </a:highlight>
              </a:rPr>
              <a:t>U</a:t>
            </a:r>
            <a:r>
              <a:rPr lang="en-US" sz="2800" b="1" baseline="-25000" dirty="0" err="1">
                <a:solidFill>
                  <a:srgbClr val="FF0000"/>
                </a:solidFill>
                <a:highlight>
                  <a:srgbClr val="FFFFFF"/>
                </a:highlight>
              </a:rPr>
              <a:t>bias</a:t>
            </a:r>
            <a:r>
              <a:rPr lang="en-US" sz="2800" b="1" dirty="0">
                <a:solidFill>
                  <a:srgbClr val="FF0000"/>
                </a:solidFill>
                <a:highlight>
                  <a:srgbClr val="FFFFFF"/>
                </a:highlight>
              </a:rPr>
              <a:t> = 3.12 </a:t>
            </a:r>
            <a:endParaRPr lang="fa-IR" sz="2800" b="1" dirty="0">
              <a:solidFill>
                <a:srgbClr val="FF0000"/>
              </a:solidFill>
              <a:highlight>
                <a:srgbClr val="FFFFFF"/>
              </a:highligh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BE4017-9B92-445E-A393-4530BDA30F20}"/>
              </a:ext>
            </a:extLst>
          </p:cNvPr>
          <p:cNvSpPr/>
          <p:nvPr/>
        </p:nvSpPr>
        <p:spPr>
          <a:xfrm>
            <a:off x="8855242" y="5576495"/>
            <a:ext cx="1764632" cy="4572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2657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0" grpId="1" animBg="1"/>
      <p:bldP spid="21" grpId="0" animBg="1"/>
      <p:bldP spid="3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31AAEC9-4687-4177-A664-5BC19C363592}"/>
              </a:ext>
            </a:extLst>
          </p:cNvPr>
          <p:cNvCxnSpPr>
            <a:cxnSpLocks/>
          </p:cNvCxnSpPr>
          <p:nvPr/>
        </p:nvCxnSpPr>
        <p:spPr>
          <a:xfrm>
            <a:off x="6144902" y="3681069"/>
            <a:ext cx="0" cy="109728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B703EF16-F0E5-40C6-9526-076BBC44802E}"/>
              </a:ext>
            </a:extLst>
          </p:cNvPr>
          <p:cNvSpPr/>
          <p:nvPr/>
        </p:nvSpPr>
        <p:spPr>
          <a:xfrm>
            <a:off x="1577692" y="3947357"/>
            <a:ext cx="9144000" cy="584775"/>
          </a:xfrm>
          <a:prstGeom prst="rect">
            <a:avLst/>
          </a:prstGeom>
          <a:solidFill>
            <a:srgbClr val="11FF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4000" b="1" dirty="0">
                <a:ln>
                  <a:solidFill>
                    <a:srgbClr val="00206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Verification Interval</a:t>
            </a:r>
            <a:endParaRPr lang="fa-IR" sz="4000" b="1" dirty="0">
              <a:ln>
                <a:solidFill>
                  <a:srgbClr val="002060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DBC4A04-4A9A-41FB-8137-9161D5E1F90C}"/>
              </a:ext>
            </a:extLst>
          </p:cNvPr>
          <p:cNvGrpSpPr/>
          <p:nvPr/>
        </p:nvGrpSpPr>
        <p:grpSpPr>
          <a:xfrm>
            <a:off x="7762875" y="-1653380"/>
            <a:ext cx="1752600" cy="866341"/>
            <a:chOff x="7248525" y="556420"/>
            <a:chExt cx="1752600" cy="866341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3EB378-DF75-419B-8B83-34F0FF7BABBF}"/>
                </a:ext>
              </a:extLst>
            </p:cNvPr>
            <p:cNvSpPr txBox="1"/>
            <p:nvPr/>
          </p:nvSpPr>
          <p:spPr>
            <a:xfrm>
              <a:off x="7248525" y="556420"/>
              <a:ext cx="1752600" cy="523220"/>
            </a:xfrm>
            <a:prstGeom prst="rect">
              <a:avLst/>
            </a:prstGeom>
            <a:solidFill>
              <a:srgbClr val="FFFF37"/>
            </a:solidFill>
            <a:ln w="38100">
              <a:solidFill>
                <a:srgbClr val="002060"/>
              </a:solidFill>
            </a:ln>
          </p:spPr>
          <p:txBody>
            <a:bodyPr wrap="square" rtlCol="1">
              <a:spAutoFit/>
            </a:bodyPr>
            <a:lstStyle/>
            <a:p>
              <a:pPr algn="ctr">
                <a:spcAft>
                  <a:spcPts val="1200"/>
                </a:spcAft>
                <a:buClr>
                  <a:srgbClr val="0070C0"/>
                </a:buClr>
              </a:pPr>
              <a:endParaRPr lang="en-US" sz="2800" b="1" dirty="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A29F6A3F-6D99-4B77-AA60-A4B06541B186}"/>
                </a:ext>
              </a:extLst>
            </p:cNvPr>
            <p:cNvSpPr txBox="1"/>
            <p:nvPr/>
          </p:nvSpPr>
          <p:spPr>
            <a:xfrm>
              <a:off x="7810500" y="899541"/>
              <a:ext cx="628650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en-US" sz="2800" b="1" dirty="0"/>
                <a:t>m</a:t>
              </a:r>
              <a:endParaRPr lang="fa-IR" sz="2800" b="1" dirty="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937DC18F-3CEE-413F-A232-D3AA53E597CF}"/>
              </a:ext>
            </a:extLst>
          </p:cNvPr>
          <p:cNvSpPr txBox="1"/>
          <p:nvPr/>
        </p:nvSpPr>
        <p:spPr>
          <a:xfrm>
            <a:off x="2724149" y="-1631198"/>
            <a:ext cx="1752600" cy="1107996"/>
          </a:xfrm>
          <a:prstGeom prst="rect">
            <a:avLst/>
          </a:prstGeom>
          <a:solidFill>
            <a:srgbClr val="FFFF37"/>
          </a:solidFill>
          <a:ln w="38100">
            <a:solidFill>
              <a:srgbClr val="002060"/>
            </a:solidFill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2800" b="1" dirty="0"/>
              <a:t>TV</a:t>
            </a:r>
          </a:p>
          <a:p>
            <a:pPr algn="ctr">
              <a:spcAft>
                <a:spcPts val="1200"/>
              </a:spcAft>
              <a:buClr>
                <a:srgbClr val="0070C0"/>
              </a:buClr>
            </a:pPr>
            <a:r>
              <a:rPr lang="en-US" sz="2800" b="1" dirty="0"/>
              <a:t>u</a:t>
            </a:r>
            <a:r>
              <a:rPr lang="en-US" sz="2800" b="1" baseline="-25000" dirty="0"/>
              <a:t>TV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/>
              <p:nvPr/>
            </p:nvSpPr>
            <p:spPr>
              <a:xfrm>
                <a:off x="5243512" y="-1651813"/>
                <a:ext cx="1752600" cy="1143968"/>
              </a:xfrm>
              <a:prstGeom prst="rect">
                <a:avLst/>
              </a:prstGeom>
              <a:solidFill>
                <a:srgbClr val="FFFF37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1">
                <a:spAutoFit/>
              </a:bodyPr>
              <a:lstStyle/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2800" b="1" dirty="0"/>
                  <a:t> </a:t>
                </a:r>
              </a:p>
              <a:p>
                <a:pPr algn="ctr">
                  <a:spcAft>
                    <a:spcPts val="1200"/>
                  </a:spcAft>
                  <a:buClr>
                    <a:srgbClr val="0070C0"/>
                  </a:buClr>
                </a:pPr>
                <a:r>
                  <a:rPr lang="en-US" sz="2800" b="1" dirty="0"/>
                  <a:t>u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800" b="1" i="1" baseline="-2500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1" baseline="-25000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2800" b="1" dirty="0"/>
                  <a:t> </a:t>
                </a:r>
                <a:endParaRPr lang="fa-IR" sz="2800" b="1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A789580-6CF4-42AE-8D90-5D9966D401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512" y="-1651813"/>
                <a:ext cx="1752600" cy="1143968"/>
              </a:xfrm>
              <a:prstGeom prst="rect">
                <a:avLst/>
              </a:prstGeom>
              <a:blipFill>
                <a:blip r:embed="rId2"/>
                <a:stretch>
                  <a:fillRect b="-1237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/>
              <p:nvPr/>
            </p:nvSpPr>
            <p:spPr>
              <a:xfrm>
                <a:off x="3500437" y="-1333500"/>
                <a:ext cx="5200650" cy="62600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200" b="1" dirty="0"/>
                  <a:t>Bias = </a:t>
                </a:r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3200" b="1" dirty="0"/>
                  <a:t> - TV</a:t>
                </a:r>
                <a:endParaRPr lang="fa-IR" sz="3200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16F23F9-CC8F-4CB6-98BF-8927C6019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437" y="-1333500"/>
                <a:ext cx="5200650" cy="626005"/>
              </a:xfrm>
              <a:prstGeom prst="rect">
                <a:avLst/>
              </a:prstGeom>
              <a:blipFill>
                <a:blip r:embed="rId3"/>
                <a:stretch>
                  <a:fillRect t="-2778" b="-27778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/>
              <p:nvPr/>
            </p:nvSpPr>
            <p:spPr>
              <a:xfrm>
                <a:off x="3519487" y="-1321222"/>
                <a:ext cx="5200650" cy="74155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en-US" sz="3200" b="1" dirty="0" err="1"/>
                  <a:t>u</a:t>
                </a:r>
                <a:r>
                  <a:rPr lang="en-US" sz="3200" b="1" baseline="-25000" dirty="0" err="1"/>
                  <a:t>bias</a:t>
                </a:r>
                <a:r>
                  <a:rPr 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4000" b="1" i="1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6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6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RM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  <m: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6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u</m:t>
                        </m:r>
                        <m:r>
                          <m:rPr>
                            <m:nor/>
                          </m:rPr>
                          <a:rPr lang="en-US" sz="3200" b="1" baseline="30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3200" b="1" baseline="-25000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Mean</m:t>
                        </m:r>
                        <m:r>
                          <m:rPr>
                            <m:nor/>
                          </m:rPr>
                          <a:rPr lang="en-US" sz="3200" b="1" dirty="0">
                            <a:solidFill>
                              <a:schemeClr val="tx1">
                                <a:lumMod val="85000"/>
                                <a:lumOff val="15000"/>
                              </a:schemeClr>
                            </a:solidFill>
                          </a:rPr>
                          <m:t> </m:t>
                        </m:r>
                      </m:e>
                    </m:rad>
                  </m:oMath>
                </a14:m>
                <a:endParaRPr lang="fa-IR" sz="3200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3BA554A-702A-41D0-A178-570365653D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9487" y="-1321222"/>
                <a:ext cx="5200650" cy="741550"/>
              </a:xfrm>
              <a:prstGeom prst="rect">
                <a:avLst/>
              </a:prstGeom>
              <a:blipFill>
                <a:blip r:embed="rId4"/>
                <a:stretch>
                  <a:fillRect b="-20472"/>
                </a:stretch>
              </a:blipFill>
              <a:ln w="28575">
                <a:solidFill>
                  <a:schemeClr val="tx1">
                    <a:lumMod val="85000"/>
                    <a:lumOff val="15000"/>
                  </a:schemeClr>
                </a:solidFill>
                <a:prstDash val="sysDash"/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238D42FE-D9E7-47F3-8D21-50B1D63DE59F}"/>
              </a:ext>
            </a:extLst>
          </p:cNvPr>
          <p:cNvSpPr txBox="1"/>
          <p:nvPr/>
        </p:nvSpPr>
        <p:spPr>
          <a:xfrm>
            <a:off x="3519487" y="-1312755"/>
            <a:ext cx="5200650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>
                <a:lumMod val="85000"/>
                <a:lumOff val="15000"/>
              </a:schemeClr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/>
            <a:r>
              <a:rPr lang="en-US" sz="3200" b="1" dirty="0" err="1"/>
              <a:t>U</a:t>
            </a:r>
            <a:r>
              <a:rPr lang="en-US" sz="3200" b="1" baseline="-25000" dirty="0" err="1"/>
              <a:t>bias</a:t>
            </a: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= m * </a:t>
            </a:r>
            <a:r>
              <a:rPr lang="en-US" sz="3200" b="1" dirty="0" err="1"/>
              <a:t>u</a:t>
            </a:r>
            <a:r>
              <a:rPr lang="en-US" sz="3200" b="1" baseline="-25000" dirty="0" err="1"/>
              <a:t>bias</a:t>
            </a:r>
            <a:endParaRPr lang="fa-IR" sz="32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B430E4-5C43-4D1C-9EA7-5AFA6C281346}"/>
              </a:ext>
            </a:extLst>
          </p:cNvPr>
          <p:cNvSpPr txBox="1"/>
          <p:nvPr/>
        </p:nvSpPr>
        <p:spPr>
          <a:xfrm>
            <a:off x="7287404" y="330243"/>
            <a:ext cx="3465975" cy="1508105"/>
          </a:xfrm>
          <a:prstGeom prst="rect">
            <a:avLst/>
          </a:prstGeom>
          <a:solidFill>
            <a:schemeClr val="bg1"/>
          </a:solidFill>
          <a:ln w="28575">
            <a:solidFill>
              <a:srgbClr val="0055A6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 = TV ±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US" sz="2400" b="1" baseline="-25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bias</a:t>
            </a:r>
            <a:endParaRPr lang="fa-IR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spcAft>
                <a:spcPts val="1200"/>
              </a:spcAft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142.5 ± 3.125</a:t>
            </a:r>
          </a:p>
          <a:p>
            <a:pPr algn="ctr">
              <a:spcAft>
                <a:spcPts val="1200"/>
              </a:spcAft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VI = [139.4, 145.5]</a:t>
            </a:r>
            <a:endParaRPr lang="fa-IR" sz="2400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85BE17-8C78-4D48-BEB8-3938B252894E}"/>
              </a:ext>
            </a:extLst>
          </p:cNvPr>
          <p:cNvSpPr txBox="1"/>
          <p:nvPr/>
        </p:nvSpPr>
        <p:spPr>
          <a:xfrm>
            <a:off x="5508798" y="3108869"/>
            <a:ext cx="12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142.5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86C6CE37-E43B-48F4-9E58-6B0603DA7E5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74672" y="330243"/>
                <a:ext cx="2011680" cy="245251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txBody>
              <a:bodyPr>
                <a:noAutofit/>
              </a:bodyPr>
              <a:lstStyle>
                <a:defPPr>
                  <a:defRPr lang="en-US"/>
                </a:defPPr>
                <a:lvl1pPr indent="0" algn="ctr">
                  <a:lnSpc>
                    <a:spcPct val="90000"/>
                  </a:lnSpc>
                  <a:spcBef>
                    <a:spcPts val="1000"/>
                  </a:spcBef>
                  <a:spcAft>
                    <a:spcPts val="1200"/>
                  </a:spcAft>
                  <a:buClr>
                    <a:srgbClr val="FF0000"/>
                  </a:buClr>
                  <a:buFont typeface="Arial" panose="020B0604020202020204" pitchFamily="34" charset="0"/>
                  <a:buNone/>
                  <a:defRPr sz="3600" b="1">
                    <a:solidFill>
                      <a:schemeClr val="accent1">
                        <a:lumMod val="75000"/>
                      </a:schemeClr>
                    </a:solidFill>
                  </a:defRPr>
                </a:lvl1pPr>
                <a:lvl2pPr marL="6858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/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/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5pPr>
                <a:lvl6pPr marL="25146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6pPr>
                <a:lvl7pPr marL="29718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7pPr>
                <a:lvl8pPr marL="3429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8pPr>
                <a:lvl9pPr marL="3886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</a:lvl9pPr>
              </a:lstStyle>
              <a:p>
                <a:r>
                  <a:rPr lang="en-US" sz="2400" dirty="0">
                    <a:solidFill>
                      <a:srgbClr val="002060"/>
                    </a:solidFill>
                  </a:rPr>
                  <a:t>B</a:t>
                </a:r>
                <a:r>
                  <a:rPr lang="en-US" sz="2400" baseline="-25000" dirty="0">
                    <a:solidFill>
                      <a:srgbClr val="002060"/>
                    </a:solidFill>
                  </a:rPr>
                  <a:t>a</a:t>
                </a:r>
                <a:r>
                  <a:rPr lang="en-US" sz="2400" dirty="0">
                    <a:solidFill>
                      <a:srgbClr val="002060"/>
                    </a:solidFill>
                  </a:rPr>
                  <a:t> = 14.2</a:t>
                </a:r>
              </a:p>
              <a:p>
                <a:r>
                  <a:rPr lang="en-US" sz="2400" dirty="0">
                    <a:solidFill>
                      <a:srgbClr val="002060"/>
                    </a:solidFill>
                  </a:rPr>
                  <a:t>TV = 142.5</a:t>
                </a:r>
              </a:p>
              <a:p>
                <a:r>
                  <a:rPr lang="en-US" sz="2400" dirty="0" err="1">
                    <a:solidFill>
                      <a:srgbClr val="002060"/>
                    </a:solidFill>
                  </a:rPr>
                  <a:t>U</a:t>
                </a:r>
                <a:r>
                  <a:rPr lang="en-US" sz="2400" baseline="-25000" dirty="0" err="1">
                    <a:solidFill>
                      <a:srgbClr val="002060"/>
                    </a:solidFill>
                  </a:rPr>
                  <a:t>bias</a:t>
                </a:r>
                <a:r>
                  <a:rPr lang="en-US" sz="2400" dirty="0">
                    <a:solidFill>
                      <a:srgbClr val="002060"/>
                    </a:solidFill>
                  </a:rPr>
                  <a:t> = 3.125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̿"/>
                        <m:ctrlPr>
                          <a:rPr lang="en-US" sz="24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𝐗</m:t>
                        </m:r>
                      </m:e>
                    </m:acc>
                  </m:oMath>
                </a14:m>
                <a:r>
                  <a:rPr lang="en-US" sz="2400" dirty="0">
                    <a:solidFill>
                      <a:srgbClr val="002060"/>
                    </a:solidFill>
                  </a:rPr>
                  <a:t> = 140.1</a:t>
                </a:r>
              </a:p>
            </p:txBody>
          </p:sp>
        </mc:Choice>
        <mc:Fallback xmlns=""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86C6CE37-E43B-48F4-9E58-6B0603DA7E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72" y="330243"/>
                <a:ext cx="2011680" cy="2452516"/>
              </a:xfrm>
              <a:prstGeom prst="rect">
                <a:avLst/>
              </a:prstGeom>
              <a:blipFill>
                <a:blip r:embed="rId5"/>
                <a:stretch>
                  <a:fillRect t="-3218"/>
                </a:stretch>
              </a:blip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ean">
            <a:extLst>
              <a:ext uri="{FF2B5EF4-FFF2-40B4-BE49-F238E27FC236}">
                <a16:creationId xmlns:a16="http://schemas.microsoft.com/office/drawing/2014/main" id="{F8D167EE-B626-4C79-B9E8-B51E5C070F25}"/>
              </a:ext>
            </a:extLst>
          </p:cNvPr>
          <p:cNvSpPr/>
          <p:nvPr/>
        </p:nvSpPr>
        <p:spPr>
          <a:xfrm>
            <a:off x="1594395" y="3622289"/>
            <a:ext cx="1868266" cy="584775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0 h 8554"/>
              <a:gd name="connsiteX1" fmla="*/ 5298 w 10000"/>
              <a:gd name="connsiteY1" fmla="*/ 8554 h 8554"/>
              <a:gd name="connsiteX2" fmla="*/ 10000 w 10000"/>
              <a:gd name="connsiteY2" fmla="*/ 0 h 8554"/>
              <a:gd name="connsiteX3" fmla="*/ 0 w 10000"/>
              <a:gd name="connsiteY3" fmla="*/ 0 h 8554"/>
              <a:gd name="connsiteX0" fmla="*/ 0 w 10000"/>
              <a:gd name="connsiteY0" fmla="*/ 0 h 14249"/>
              <a:gd name="connsiteX1" fmla="*/ 5417 w 10000"/>
              <a:gd name="connsiteY1" fmla="*/ 14249 h 14249"/>
              <a:gd name="connsiteX2" fmla="*/ 10000 w 10000"/>
              <a:gd name="connsiteY2" fmla="*/ 0 h 14249"/>
              <a:gd name="connsiteX3" fmla="*/ 0 w 10000"/>
              <a:gd name="connsiteY3" fmla="*/ 0 h 14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4249">
                <a:moveTo>
                  <a:pt x="0" y="0"/>
                </a:moveTo>
                <a:lnTo>
                  <a:pt x="5417" y="14249"/>
                </a:lnTo>
                <a:lnTo>
                  <a:pt x="10000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b="1" dirty="0"/>
              <a:t> 140.1</a:t>
            </a:r>
            <a:endParaRPr lang="fa-IR" sz="24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FF3751-0F35-4B27-9C9A-FD3BE87DD153}"/>
              </a:ext>
            </a:extLst>
          </p:cNvPr>
          <p:cNvSpPr txBox="1"/>
          <p:nvPr/>
        </p:nvSpPr>
        <p:spPr>
          <a:xfrm>
            <a:off x="825169" y="3108869"/>
            <a:ext cx="12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139.4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BE4509-F5EB-4EBD-A222-10E51C1248F9}"/>
              </a:ext>
            </a:extLst>
          </p:cNvPr>
          <p:cNvSpPr txBox="1"/>
          <p:nvPr/>
        </p:nvSpPr>
        <p:spPr>
          <a:xfrm>
            <a:off x="10094623" y="3108869"/>
            <a:ext cx="12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145.5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3954A39-C5DD-4E79-976C-2B3420EF3FA3}"/>
              </a:ext>
            </a:extLst>
          </p:cNvPr>
          <p:cNvCxnSpPr>
            <a:cxnSpLocks/>
          </p:cNvCxnSpPr>
          <p:nvPr/>
        </p:nvCxnSpPr>
        <p:spPr>
          <a:xfrm>
            <a:off x="1543653" y="3741029"/>
            <a:ext cx="0" cy="100584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3D50421-F277-4BA0-B315-B6002C213E6C}"/>
              </a:ext>
            </a:extLst>
          </p:cNvPr>
          <p:cNvCxnSpPr>
            <a:cxnSpLocks/>
          </p:cNvCxnSpPr>
          <p:nvPr/>
        </p:nvCxnSpPr>
        <p:spPr>
          <a:xfrm>
            <a:off x="10753383" y="3741029"/>
            <a:ext cx="0" cy="100584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0C96ED5-E235-4950-9005-192E2A5F5D40}"/>
              </a:ext>
            </a:extLst>
          </p:cNvPr>
          <p:cNvSpPr txBox="1"/>
          <p:nvPr/>
        </p:nvSpPr>
        <p:spPr>
          <a:xfrm>
            <a:off x="3024293" y="330243"/>
            <a:ext cx="3465975" cy="984885"/>
          </a:xfrm>
          <a:prstGeom prst="rect">
            <a:avLst/>
          </a:prstGeom>
          <a:solidFill>
            <a:schemeClr val="bg1"/>
          </a:solidFill>
          <a:ln w="28575">
            <a:solidFill>
              <a:srgbClr val="0055A6"/>
            </a:solidFill>
            <a:prstDash val="sysDash"/>
          </a:ln>
        </p:spPr>
        <p:txBody>
          <a:bodyPr wrap="square" rtlCol="1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</a:t>
            </a:r>
            <a:r>
              <a:rPr lang="en-US" sz="2400" b="1" baseline="-25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bias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&lt; B</a:t>
            </a:r>
            <a:r>
              <a:rPr lang="en-US" sz="2400" b="1" baseline="-25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fa-IR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spcAft>
                <a:spcPts val="1200"/>
              </a:spcAft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FFFF00"/>
                </a:highlight>
              </a:rPr>
              <a:t>3.125 &lt; 14.25</a:t>
            </a:r>
            <a:endParaRPr lang="fa-IR" sz="2400" b="1" dirty="0">
              <a:solidFill>
                <a:schemeClr val="tx1">
                  <a:lumMod val="75000"/>
                  <a:lumOff val="2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5F8171-5757-4D2B-9C71-93547078F6B6}"/>
              </a:ext>
            </a:extLst>
          </p:cNvPr>
          <p:cNvSpPr txBox="1"/>
          <p:nvPr/>
        </p:nvSpPr>
        <p:spPr>
          <a:xfrm>
            <a:off x="2970708" y="1436706"/>
            <a:ext cx="3519560" cy="7571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4488" indent="-344488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7030A0"/>
                </a:solidFill>
              </a:rPr>
              <a:t>Enough data to detect bias = 14.25</a:t>
            </a:r>
            <a:endParaRPr lang="fa-IR" sz="2400" dirty="0">
              <a:solidFill>
                <a:srgbClr val="7030A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372FA86-8965-4184-93FD-ECB07CD2B6E4}"/>
              </a:ext>
            </a:extLst>
          </p:cNvPr>
          <p:cNvSpPr txBox="1"/>
          <p:nvPr/>
        </p:nvSpPr>
        <p:spPr>
          <a:xfrm>
            <a:off x="1593855" y="5049507"/>
            <a:ext cx="6492870" cy="4247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344488" indent="-344488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  <a:buFont typeface="Wingdings" panose="05000000000000000000" pitchFamily="2" charset="2"/>
              <a:buChar char="Ø"/>
              <a:defRPr sz="2400"/>
            </a:lvl1pPr>
          </a:lstStyle>
          <a:p>
            <a:r>
              <a:rPr lang="en-US" b="1" dirty="0">
                <a:solidFill>
                  <a:srgbClr val="7030A0"/>
                </a:solidFill>
              </a:rPr>
              <a:t>H</a:t>
            </a:r>
            <a:r>
              <a:rPr lang="en-US" b="1" baseline="-25000" dirty="0">
                <a:solidFill>
                  <a:srgbClr val="7030A0"/>
                </a:solidFill>
              </a:rPr>
              <a:t>0</a:t>
            </a:r>
            <a:r>
              <a:rPr lang="en-US" b="1" dirty="0">
                <a:solidFill>
                  <a:srgbClr val="7030A0"/>
                </a:solidFill>
              </a:rPr>
              <a:t>, i.e. absence of bias, CANNOT be rejected</a:t>
            </a:r>
            <a:endParaRPr lang="fa-IR" b="1" dirty="0">
              <a:solidFill>
                <a:srgbClr val="7030A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7B8A092-2A66-45B7-98ED-E1109AF14EE6}"/>
              </a:ext>
            </a:extLst>
          </p:cNvPr>
          <p:cNvSpPr txBox="1"/>
          <p:nvPr/>
        </p:nvSpPr>
        <p:spPr>
          <a:xfrm>
            <a:off x="1593855" y="5606621"/>
            <a:ext cx="5835332" cy="5486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344488" indent="-344488">
              <a:lnSpc>
                <a:spcPct val="90000"/>
              </a:lnSpc>
              <a:spcBef>
                <a:spcPts val="1000"/>
              </a:spcBef>
              <a:buClr>
                <a:srgbClr val="FF0000"/>
              </a:buClr>
              <a:buFont typeface="Wingdings" panose="05000000000000000000" pitchFamily="2" charset="2"/>
              <a:buChar char="Ø"/>
              <a:defRPr sz="2400"/>
            </a:lvl1pPr>
          </a:lstStyle>
          <a:p>
            <a:r>
              <a:rPr lang="en-US" b="1" dirty="0">
                <a:solidFill>
                  <a:srgbClr val="7030A0"/>
                </a:solidFill>
              </a:rPr>
              <a:t>Bias in NOT statistically significant</a:t>
            </a:r>
            <a:endParaRPr lang="fa-IR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9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7" grpId="0" animBg="1"/>
      <p:bldP spid="14" grpId="0"/>
      <p:bldP spid="22" grpId="0" animBg="1"/>
      <p:bldP spid="23" grpId="0"/>
      <p:bldP spid="24" grpId="0"/>
      <p:bldP spid="27" grpId="0" animBg="1"/>
      <p:bldP spid="7" grpId="0"/>
      <p:bldP spid="28" grpId="0"/>
      <p:bldP spid="29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-25263" y="273571"/>
            <a:ext cx="12242526" cy="631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83159"/>
      </p:ext>
    </p:extLst>
  </p:cSld>
  <p:clrMapOvr>
    <a:masterClrMapping/>
  </p:clrMapOvr>
  <p:transition spd="slow">
    <p:randomBar dir="vert"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1072685" y="391887"/>
            <a:ext cx="23610229" cy="1217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9469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-6438457" y="-685798"/>
            <a:ext cx="19991172" cy="1030518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05675C2-0618-41F6-940D-48ECF016D0B2}"/>
              </a:ext>
            </a:extLst>
          </p:cNvPr>
          <p:cNvSpPr/>
          <p:nvPr/>
        </p:nvSpPr>
        <p:spPr>
          <a:xfrm>
            <a:off x="3331028" y="3559628"/>
            <a:ext cx="2383971" cy="128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26E339-977E-4236-9914-DD0AFEFEA8C7}"/>
              </a:ext>
            </a:extLst>
          </p:cNvPr>
          <p:cNvSpPr/>
          <p:nvPr/>
        </p:nvSpPr>
        <p:spPr>
          <a:xfrm>
            <a:off x="9459685" y="4199708"/>
            <a:ext cx="2383971" cy="128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8067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-3000111" y="-6586337"/>
            <a:ext cx="25827454" cy="1331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710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-7614113" y="-3494310"/>
            <a:ext cx="19991172" cy="1030518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09E53D6-58D4-4EAC-9601-A41A1DE84EDB}"/>
              </a:ext>
            </a:extLst>
          </p:cNvPr>
          <p:cNvSpPr/>
          <p:nvPr/>
        </p:nvSpPr>
        <p:spPr>
          <a:xfrm>
            <a:off x="2481942" y="2971799"/>
            <a:ext cx="9405257" cy="1926771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79133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456081-D232-4E45-8665-C01374708C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0" t="22719" r="41107" b="26327"/>
          <a:stretch/>
        </p:blipFill>
        <p:spPr>
          <a:xfrm>
            <a:off x="-2416629" y="-2131865"/>
            <a:ext cx="16132629" cy="8316155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09E53D6-58D4-4EAC-9601-A41A1DE84EDB}"/>
              </a:ext>
            </a:extLst>
          </p:cNvPr>
          <p:cNvSpPr/>
          <p:nvPr/>
        </p:nvSpPr>
        <p:spPr>
          <a:xfrm>
            <a:off x="457200" y="4702629"/>
            <a:ext cx="11429999" cy="751112"/>
          </a:xfrm>
          <a:prstGeom prst="roundRect">
            <a:avLst/>
          </a:prstGeom>
          <a:noFill/>
          <a:ln w="76200">
            <a:solidFill>
              <a:srgbClr val="11FF7D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5764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489F-F50F-4E83-AE4A-8111B5403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" t="23613" r="25394" b="12496"/>
          <a:stretch/>
        </p:blipFill>
        <p:spPr>
          <a:xfrm>
            <a:off x="0" y="308811"/>
            <a:ext cx="12252176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A10800-6984-43D7-81AF-15BE3C6267A0}"/>
              </a:ext>
            </a:extLst>
          </p:cNvPr>
          <p:cNvSpPr/>
          <p:nvPr/>
        </p:nvSpPr>
        <p:spPr>
          <a:xfrm>
            <a:off x="6513095" y="481263"/>
            <a:ext cx="1203158" cy="401053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476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489F-F50F-4E83-AE4A-8111B5403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" t="23613" r="25394" b="12496"/>
          <a:stretch/>
        </p:blipFill>
        <p:spPr>
          <a:xfrm>
            <a:off x="0" y="308811"/>
            <a:ext cx="12252176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A10800-6984-43D7-81AF-15BE3C6267A0}"/>
              </a:ext>
            </a:extLst>
          </p:cNvPr>
          <p:cNvSpPr/>
          <p:nvPr/>
        </p:nvSpPr>
        <p:spPr>
          <a:xfrm>
            <a:off x="2422358" y="1443789"/>
            <a:ext cx="1203158" cy="1985211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272452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489F-F50F-4E83-AE4A-8111B5403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" t="23613" r="25394" b="12496"/>
          <a:stretch/>
        </p:blipFill>
        <p:spPr>
          <a:xfrm>
            <a:off x="0" y="308811"/>
            <a:ext cx="12252176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A10800-6984-43D7-81AF-15BE3C6267A0}"/>
              </a:ext>
            </a:extLst>
          </p:cNvPr>
          <p:cNvSpPr/>
          <p:nvPr/>
        </p:nvSpPr>
        <p:spPr>
          <a:xfrm>
            <a:off x="6079958" y="1443789"/>
            <a:ext cx="1203158" cy="737937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681699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489F-F50F-4E83-AE4A-8111B5403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" t="23613" r="25394" b="12496"/>
          <a:stretch/>
        </p:blipFill>
        <p:spPr>
          <a:xfrm>
            <a:off x="0" y="308811"/>
            <a:ext cx="12252176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A10800-6984-43D7-81AF-15BE3C6267A0}"/>
              </a:ext>
            </a:extLst>
          </p:cNvPr>
          <p:cNvSpPr/>
          <p:nvPr/>
        </p:nvSpPr>
        <p:spPr>
          <a:xfrm>
            <a:off x="9849853" y="1427747"/>
            <a:ext cx="1203158" cy="1171074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9ADC688-5774-47E2-8822-A685349C4E57}"/>
              </a:ext>
            </a:extLst>
          </p:cNvPr>
          <p:cNvSpPr/>
          <p:nvPr/>
        </p:nvSpPr>
        <p:spPr>
          <a:xfrm>
            <a:off x="6448926" y="5430254"/>
            <a:ext cx="3160295" cy="481263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6" name="Connector: Curved 5">
            <a:extLst>
              <a:ext uri="{FF2B5EF4-FFF2-40B4-BE49-F238E27FC236}">
                <a16:creationId xmlns:a16="http://schemas.microsoft.com/office/drawing/2014/main" id="{E02F11D9-6020-4237-B886-B7C6DDBC06A9}"/>
              </a:ext>
            </a:extLst>
          </p:cNvPr>
          <p:cNvCxnSpPr/>
          <p:nvPr/>
        </p:nvCxnSpPr>
        <p:spPr>
          <a:xfrm rot="10800000" flipV="1">
            <a:off x="3882190" y="1507957"/>
            <a:ext cx="6192253" cy="2871537"/>
          </a:xfrm>
          <a:prstGeom prst="curvedConnector3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652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A9489F-F50F-4E83-AE4A-8111B54037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8" t="23613" r="25394" b="12496"/>
          <a:stretch/>
        </p:blipFill>
        <p:spPr>
          <a:xfrm>
            <a:off x="0" y="308811"/>
            <a:ext cx="12252176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A10800-6984-43D7-81AF-15BE3C6267A0}"/>
              </a:ext>
            </a:extLst>
          </p:cNvPr>
          <p:cNvSpPr/>
          <p:nvPr/>
        </p:nvSpPr>
        <p:spPr>
          <a:xfrm>
            <a:off x="10058400" y="5430254"/>
            <a:ext cx="898358" cy="481263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5" name="Connector: Curved 4">
            <a:extLst>
              <a:ext uri="{FF2B5EF4-FFF2-40B4-BE49-F238E27FC236}">
                <a16:creationId xmlns:a16="http://schemas.microsoft.com/office/drawing/2014/main" id="{12BFB5D9-DCF2-4A35-906E-CA710B015DB2}"/>
              </a:ext>
            </a:extLst>
          </p:cNvPr>
          <p:cNvCxnSpPr>
            <a:cxnSpLocks/>
          </p:cNvCxnSpPr>
          <p:nvPr/>
        </p:nvCxnSpPr>
        <p:spPr>
          <a:xfrm rot="10800000">
            <a:off x="3192379" y="3240504"/>
            <a:ext cx="6978316" cy="12700"/>
          </a:xfrm>
          <a:prstGeom prst="curvedConnector3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9312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47D5D-20A8-4003-959D-3EF936FB69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9" t="23379" r="25527" b="12497"/>
          <a:stretch/>
        </p:blipFill>
        <p:spPr>
          <a:xfrm>
            <a:off x="0" y="308811"/>
            <a:ext cx="12184685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745DCAD-F76E-4F80-919E-66A245BE2E5A}"/>
              </a:ext>
            </a:extLst>
          </p:cNvPr>
          <p:cNvSpPr/>
          <p:nvPr/>
        </p:nvSpPr>
        <p:spPr>
          <a:xfrm>
            <a:off x="6432884" y="5534524"/>
            <a:ext cx="3128211" cy="401053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5" name="Connector: Curved 4">
            <a:extLst>
              <a:ext uri="{FF2B5EF4-FFF2-40B4-BE49-F238E27FC236}">
                <a16:creationId xmlns:a16="http://schemas.microsoft.com/office/drawing/2014/main" id="{2500EAC7-A1FB-45F6-A630-EAB402B2B60A}"/>
              </a:ext>
            </a:extLst>
          </p:cNvPr>
          <p:cNvCxnSpPr/>
          <p:nvPr/>
        </p:nvCxnSpPr>
        <p:spPr>
          <a:xfrm rot="10800000" flipV="1">
            <a:off x="3882190" y="1507957"/>
            <a:ext cx="6192253" cy="2871537"/>
          </a:xfrm>
          <a:prstGeom prst="curvedConnector3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9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747D5D-20A8-4003-959D-3EF936FB69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9" t="23379" r="25527" b="12497"/>
          <a:stretch/>
        </p:blipFill>
        <p:spPr>
          <a:xfrm>
            <a:off x="0" y="308811"/>
            <a:ext cx="12184685" cy="624037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745DCAD-F76E-4F80-919E-66A245BE2E5A}"/>
              </a:ext>
            </a:extLst>
          </p:cNvPr>
          <p:cNvSpPr/>
          <p:nvPr/>
        </p:nvSpPr>
        <p:spPr>
          <a:xfrm>
            <a:off x="6432884" y="5534524"/>
            <a:ext cx="4507832" cy="401053"/>
          </a:xfrm>
          <a:prstGeom prst="roundRect">
            <a:avLst/>
          </a:prstGeom>
          <a:noFill/>
          <a:ln w="57150">
            <a:solidFill>
              <a:srgbClr val="11FF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5" name="Connector: Curved 4">
            <a:extLst>
              <a:ext uri="{FF2B5EF4-FFF2-40B4-BE49-F238E27FC236}">
                <a16:creationId xmlns:a16="http://schemas.microsoft.com/office/drawing/2014/main" id="{2500EAC7-A1FB-45F6-A630-EAB402B2B60A}"/>
              </a:ext>
            </a:extLst>
          </p:cNvPr>
          <p:cNvCxnSpPr>
            <a:cxnSpLocks/>
          </p:cNvCxnSpPr>
          <p:nvPr/>
        </p:nvCxnSpPr>
        <p:spPr>
          <a:xfrm rot="10800000">
            <a:off x="3192379" y="3240504"/>
            <a:ext cx="6978316" cy="12700"/>
          </a:xfrm>
          <a:prstGeom prst="curvedConnector3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55452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0215"/>
            <a:ext cx="10515600" cy="2949701"/>
          </a:xfrm>
        </p:spPr>
        <p:txBody>
          <a:bodyPr>
            <a:noAutofit/>
          </a:bodyPr>
          <a:lstStyle/>
          <a:p>
            <a:pPr marL="0" indent="0" algn="l">
              <a:spcAft>
                <a:spcPts val="2400"/>
              </a:spcAft>
              <a:buNone/>
            </a:pPr>
            <a:r>
              <a:rPr lang="en-US" dirty="0"/>
              <a:t>Laboratory demonstrates:</a:t>
            </a:r>
            <a:endParaRPr lang="fa-IR" dirty="0"/>
          </a:p>
          <a:p>
            <a:pPr marL="457200" indent="-457200">
              <a:lnSpc>
                <a:spcPct val="110000"/>
              </a:lnSpc>
              <a:spcAft>
                <a:spcPts val="600"/>
              </a:spcAft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Consistency of precision in lab with manufacture’s claim</a:t>
            </a:r>
            <a:endParaRPr lang="fa-IR" b="1" dirty="0"/>
          </a:p>
          <a:p>
            <a:pPr marL="457200" indent="-457200">
              <a:lnSpc>
                <a:spcPct val="110000"/>
              </a:lnSpc>
              <a:spcAft>
                <a:spcPts val="600"/>
              </a:spcAft>
              <a:buClr>
                <a:srgbClr val="00B0F0"/>
              </a:buClr>
              <a:buFont typeface="Wingdings" panose="05000000000000000000" pitchFamily="2" charset="2"/>
              <a:buChar char="¤"/>
            </a:pPr>
            <a:r>
              <a:rPr lang="en-US" b="1" dirty="0"/>
              <a:t>No significant or acceptable bias relative to the selected RM</a:t>
            </a:r>
            <a:endParaRPr lang="fa-IR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284915"/>
            <a:ext cx="10515600" cy="588626"/>
          </a:xfrm>
          <a:ln w="57150">
            <a:solidFill>
              <a:schemeClr val="bg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l"/>
            <a:r>
              <a:rPr lang="en-US" sz="3600" b="1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Successful completion of EP15</a:t>
            </a:r>
          </a:p>
        </p:txBody>
      </p:sp>
    </p:spTree>
    <p:extLst>
      <p:ext uri="{BB962C8B-B14F-4D97-AF65-F5344CB8AC3E}">
        <p14:creationId xmlns:p14="http://schemas.microsoft.com/office/powerpoint/2010/main" val="146057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22BB-B8CB-43B2-9A75-2AB6527143BB}" type="slidenum">
              <a:rPr lang="en-US" smtClean="0"/>
              <a:pPr/>
              <a:t>127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194" y="218317"/>
            <a:ext cx="4464556" cy="4901710"/>
          </a:xfr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38200" y="5112721"/>
            <a:ext cx="10515600" cy="1426191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9600" b="1" dirty="0">
                <a:ln>
                  <a:solidFill>
                    <a:srgbClr val="FF0000"/>
                  </a:solidFill>
                </a:ln>
                <a:solidFill>
                  <a:srgbClr val="11FF7D"/>
                </a:solidFill>
                <a:cs typeface="2  Bardiya" panose="00000400000000000000" pitchFamily="2" charset="-78"/>
              </a:rPr>
              <a:t>THANKS!</a:t>
            </a:r>
            <a:endParaRPr lang="en-US" sz="9600" b="1" dirty="0">
              <a:ln>
                <a:solidFill>
                  <a:srgbClr val="FF0000"/>
                </a:solidFill>
              </a:ln>
              <a:solidFill>
                <a:srgbClr val="11FF7D"/>
              </a:solidFill>
              <a:cs typeface="2  Bardiy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0879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39504</TotalTime>
  <Words>3448</Words>
  <Application>Microsoft Office PowerPoint</Application>
  <PresentationFormat>Widescreen</PresentationFormat>
  <Paragraphs>823</Paragraphs>
  <Slides>127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127</vt:i4>
      </vt:variant>
    </vt:vector>
  </HeadingPairs>
  <TitlesOfParts>
    <vt:vector size="136" baseType="lpstr">
      <vt:lpstr>Arial</vt:lpstr>
      <vt:lpstr>Calibri</vt:lpstr>
      <vt:lpstr>Calibri Light</vt:lpstr>
      <vt:lpstr>Cambria Math</vt:lpstr>
      <vt:lpstr>Courier New</vt:lpstr>
      <vt:lpstr>Lucida Calligraphy</vt:lpstr>
      <vt:lpstr>Monotype Corsiva</vt:lpstr>
      <vt:lpstr>Wingdings</vt:lpstr>
      <vt:lpstr>Office Theme</vt:lpstr>
      <vt:lpstr>CLSI EP15-A3 (Ed4)</vt:lpstr>
      <vt:lpstr>PowerPoint Presentation</vt:lpstr>
      <vt:lpstr>PowerPoint Presentation</vt:lpstr>
      <vt:lpstr>Validation vs Verification           </vt:lpstr>
      <vt:lpstr>PowerPoint Presentation</vt:lpstr>
      <vt:lpstr>Application of EP15</vt:lpstr>
      <vt:lpstr>Overview</vt:lpstr>
      <vt:lpstr>Run definition in EP15</vt:lpstr>
      <vt:lpstr>Specify APS (analytical performance specification)</vt:lpstr>
      <vt:lpstr>Documentation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Overview, Limitations</vt:lpstr>
      <vt:lpstr>PowerPoint Presentation</vt:lpstr>
      <vt:lpstr>PowerPoint Presentation</vt:lpstr>
      <vt:lpstr>Samples</vt:lpstr>
      <vt:lpstr>PowerPoint Presentation</vt:lpstr>
      <vt:lpstr>Assaying samples</vt:lpstr>
      <vt:lpstr>Data integrity</vt:lpstr>
      <vt:lpstr>Data integrity</vt:lpstr>
      <vt:lpstr>Data integrity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Grubbs’ test</vt:lpstr>
      <vt:lpstr>PowerPoint Presentation</vt:lpstr>
      <vt:lpstr>PowerPoint Presentation</vt:lpstr>
      <vt:lpstr>Estimating lab precision; ANOVA</vt:lpstr>
      <vt:lpstr>Estimating lab precision; ANOVA</vt:lpstr>
      <vt:lpstr>Estimating lab precision; ANOVA</vt:lpstr>
      <vt:lpstr>PowerPoint Presentation</vt:lpstr>
      <vt:lpstr>PowerPoint Presentation</vt:lpstr>
      <vt:lpstr>Determine manufacture claim</vt:lpstr>
      <vt:lpstr>Compare estimates to claims</vt:lpstr>
      <vt:lpstr>Compare estimates to claims</vt:lpstr>
      <vt:lpstr>PowerPoint Presentation</vt:lpstr>
      <vt:lpstr>Calculate F (thereby UVL)</vt:lpstr>
      <vt:lpstr>Calculate F (thereby UVL)</vt:lpstr>
      <vt:lpstr>Summary of Calculations</vt:lpstr>
      <vt:lpstr>Summary of Calculations</vt:lpstr>
      <vt:lpstr>Probable scenarios</vt:lpstr>
      <vt:lpstr>PowerPoint Presentation</vt:lpstr>
      <vt:lpstr>EXAMPLE: Verifying a Ferritin assay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Statistical basis</vt:lpstr>
      <vt:lpstr>Statistical basis</vt:lpstr>
      <vt:lpstr>Statistical basis</vt:lpstr>
      <vt:lpstr>Statistical basis</vt:lpstr>
      <vt:lpstr>Statistical basis</vt:lpstr>
      <vt:lpstr>Statistical basis</vt:lpstr>
      <vt:lpstr>Statistical basis</vt:lpstr>
      <vt:lpstr>Overview</vt:lpstr>
      <vt:lpstr>PowerPoint Presentation</vt:lpstr>
      <vt:lpstr>PowerPoint Presentation</vt:lpstr>
      <vt:lpstr>PowerPoint Presentation</vt:lpstr>
      <vt:lpstr>PowerPoint Presentation</vt:lpstr>
      <vt:lpstr>User Mean, its DF &amp; uncertainty</vt:lpstr>
      <vt:lpstr>PowerPoint Presentation</vt:lpstr>
      <vt:lpstr>Determine multiplier “m” (to expand uncertainty)</vt:lpstr>
      <vt:lpstr>PowerPoint Presentation</vt:lpstr>
      <vt:lpstr>PowerPoint Presentation</vt:lpstr>
      <vt:lpstr>PowerPoint Presentation</vt:lpstr>
      <vt:lpstr>PowerPoint Presentation</vt:lpstr>
      <vt:lpstr>Interpretation</vt:lpstr>
      <vt:lpstr>PowerPoint Presentation</vt:lpstr>
      <vt:lpstr>PowerPoint Presentation</vt:lpstr>
      <vt:lpstr>Estimating bias for a Ferritin assay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Successful completion of EP15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Roja</dc:creator>
  <cp:lastModifiedBy>Hassan Bayat</cp:lastModifiedBy>
  <cp:revision>1120</cp:revision>
  <dcterms:created xsi:type="dcterms:W3CDTF">2020-01-16T16:28:27Z</dcterms:created>
  <dcterms:modified xsi:type="dcterms:W3CDTF">2024-10-18T03:58:00Z</dcterms:modified>
</cp:coreProperties>
</file>