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A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8575"/>
            <a:ext cx="7772400" cy="1470025"/>
          </a:xfrm>
        </p:spPr>
        <p:txBody>
          <a:bodyPr>
            <a:normAutofit/>
          </a:bodyPr>
          <a:lstStyle/>
          <a:p>
            <a:r>
              <a:rPr lang="fa-IR" sz="3600" b="1" dirty="0" smtClean="0">
                <a:cs typeface="B Nazanin" pitchFamily="2" charset="-78"/>
              </a:rPr>
              <a:t>مهارتهای زندگی و نقش آن در سلامت جنسی</a:t>
            </a:r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14800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دکتر بهزاد قربانی</a:t>
            </a:r>
          </a:p>
          <a:p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روانپزشک</a:t>
            </a:r>
          </a:p>
          <a:p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عضو هیات علمی پژوهشگاه ابن سینا</a:t>
            </a:r>
          </a:p>
          <a:p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عضو تیم تخصصی مرکز درمان ابن سینا</a:t>
            </a:r>
            <a:endParaRPr 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1026" name="Picture 2" descr="C:\Users\salamat\Downloads\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304800"/>
            <a:ext cx="1943100" cy="2133600"/>
          </a:xfrm>
          <a:prstGeom prst="rect">
            <a:avLst/>
          </a:prstGeom>
          <a:noFill/>
        </p:spPr>
      </p:pic>
      <p:pic>
        <p:nvPicPr>
          <p:cNvPr id="1027" name="Picture 3" descr="C:\Users\salamat\Downloads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366027"/>
            <a:ext cx="1752600" cy="207237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1162"/>
            <a:ext cx="8229600" cy="884238"/>
          </a:xfrm>
        </p:spPr>
        <p:txBody>
          <a:bodyPr>
            <a:normAutofit/>
          </a:bodyPr>
          <a:lstStyle/>
          <a:p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مهارت‌های </a:t>
            </a:r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زندگی</a:t>
            </a:r>
            <a:endParaRPr lang="en-US" b="1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10000"/>
              </a:lnSpc>
              <a:buNone/>
            </a:pPr>
            <a:r>
              <a:rPr lang="fa-IR" dirty="0" smtClean="0">
                <a:cs typeface="B Nazanin" pitchFamily="2" charset="-78"/>
              </a:rPr>
              <a:t>توانایی‌هایی هستند که با </a:t>
            </a:r>
            <a:r>
              <a:rPr lang="fa-IR" i="1" dirty="0" smtClean="0">
                <a:cs typeface="B Nazanin" pitchFamily="2" charset="-78"/>
              </a:rPr>
              <a:t>تمرین مداوم </a:t>
            </a:r>
            <a:r>
              <a:rPr lang="fa-IR" dirty="0" smtClean="0">
                <a:cs typeface="B Nazanin" pitchFamily="2" charset="-78"/>
              </a:rPr>
              <a:t>پرورش می‌یابند و </a:t>
            </a:r>
            <a:r>
              <a:rPr lang="fa-IR" dirty="0" smtClean="0">
                <a:cs typeface="B Nazanin" pitchFamily="2" charset="-78"/>
              </a:rPr>
              <a:t>شخص را </a:t>
            </a:r>
            <a:r>
              <a:rPr lang="fa-IR" dirty="0" smtClean="0">
                <a:cs typeface="B Nazanin" pitchFamily="2" charset="-78"/>
              </a:rPr>
              <a:t>برای روبه‌رو شدن با مسایل روزانه زندگی، افزایش توانایی‌های </a:t>
            </a:r>
            <a:r>
              <a:rPr lang="fa-IR" dirty="0" smtClean="0">
                <a:cs typeface="B Nazanin" pitchFamily="2" charset="-78"/>
              </a:rPr>
              <a:t>روانی،</a:t>
            </a:r>
            <a:r>
              <a:rPr lang="fa-IR" dirty="0" smtClean="0">
                <a:cs typeface="B Nazanin" pitchFamily="2" charset="-78"/>
              </a:rPr>
              <a:t> اجتماعی و بهداشتی آماده می‌کنند</a:t>
            </a:r>
            <a:r>
              <a:rPr lang="fa-IR" dirty="0" smtClean="0">
                <a:cs typeface="B Nazanin" pitchFamily="2" charset="-78"/>
              </a:rPr>
              <a:t>.</a:t>
            </a:r>
          </a:p>
          <a:p>
            <a:pPr marL="0" indent="0" algn="justLow" rtl="1">
              <a:lnSpc>
                <a:spcPct val="110000"/>
              </a:lnSpc>
              <a:buNone/>
            </a:pPr>
            <a:endParaRPr lang="fa-IR" dirty="0" smtClean="0">
              <a:cs typeface="B Nazanin" pitchFamily="2" charset="-78"/>
            </a:endParaRPr>
          </a:p>
          <a:p>
            <a:pPr marL="0" indent="0" algn="justLow" rtl="1">
              <a:lnSpc>
                <a:spcPct val="110000"/>
              </a:lnSpc>
              <a:buNone/>
            </a:pPr>
            <a:r>
              <a:rPr lang="fa-IR" i="1" dirty="0" smtClean="0">
                <a:cs typeface="B Nazanin" pitchFamily="2" charset="-78"/>
              </a:rPr>
              <a:t>سازمان </a:t>
            </a:r>
            <a:r>
              <a:rPr lang="fa-IR" i="1" dirty="0" smtClean="0">
                <a:cs typeface="B Nazanin" pitchFamily="2" charset="-78"/>
              </a:rPr>
              <a:t>جهانی بهداشت </a:t>
            </a:r>
            <a:r>
              <a:rPr lang="fa-IR" dirty="0" smtClean="0">
                <a:cs typeface="B Nazanin" pitchFamily="2" charset="-78"/>
              </a:rPr>
              <a:t>مهارتهای زندگی را چنین تعریف نموده است: توانایی انجام رفتار </a:t>
            </a:r>
            <a:r>
              <a:rPr lang="fa-IR" u="sng" dirty="0" smtClean="0">
                <a:cs typeface="B Nazanin" pitchFamily="2" charset="-78"/>
              </a:rPr>
              <a:t>سازگارانه</a:t>
            </a:r>
            <a:r>
              <a:rPr lang="fa-IR" dirty="0" smtClean="0">
                <a:cs typeface="B Nazanin" pitchFamily="2" charset="-78"/>
              </a:rPr>
              <a:t> و </a:t>
            </a:r>
            <a:r>
              <a:rPr lang="fa-IR" u="sng" dirty="0" smtClean="0">
                <a:cs typeface="B Nazanin" pitchFamily="2" charset="-78"/>
              </a:rPr>
              <a:t>مثبت</a:t>
            </a:r>
            <a:r>
              <a:rPr lang="fa-IR" dirty="0" smtClean="0">
                <a:cs typeface="B Nazanin" pitchFamily="2" charset="-78"/>
              </a:rPr>
              <a:t> به گونه‌ای که فرد بتواند با چالشها و ضروریات زندگی روزمره خود کنار </a:t>
            </a:r>
            <a:r>
              <a:rPr lang="fa-IR" dirty="0" smtClean="0">
                <a:cs typeface="B Nazanin" pitchFamily="2" charset="-78"/>
              </a:rPr>
              <a:t>بیاید.</a:t>
            </a:r>
            <a:endParaRPr lang="en-US" dirty="0" smtClean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50000"/>
              </a:lnSpc>
              <a:buNone/>
            </a:pPr>
            <a:r>
              <a:rPr lang="fa-IR" sz="3000" dirty="0" smtClean="0">
                <a:cs typeface="B Nazanin" pitchFamily="2" charset="-78"/>
              </a:rPr>
              <a:t>در تعریف دیگر می‌توان مهارت‌های زندگی را مجموعه‌ای از مهارت‌ها و شایستگی‌های</a:t>
            </a: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 </a:t>
            </a:r>
            <a:r>
              <a:rPr lang="fa-IR" sz="3000" i="1" dirty="0" smtClean="0">
                <a:solidFill>
                  <a:srgbClr val="00B050"/>
                </a:solidFill>
                <a:cs typeface="B Nazanin" pitchFamily="2" charset="-78"/>
              </a:rPr>
              <a:t>فردی </a:t>
            </a:r>
            <a:r>
              <a:rPr lang="fa-IR" sz="3000" i="1" dirty="0" smtClean="0">
                <a:cs typeface="B Nazanin" pitchFamily="2" charset="-78"/>
              </a:rPr>
              <a:t>و </a:t>
            </a:r>
            <a:r>
              <a:rPr lang="fa-IR" sz="3000" i="1" dirty="0" smtClean="0">
                <a:solidFill>
                  <a:srgbClr val="00B050"/>
                </a:solidFill>
                <a:cs typeface="B Nazanin" pitchFamily="2" charset="-78"/>
              </a:rPr>
              <a:t>گروهی</a:t>
            </a:r>
            <a:r>
              <a:rPr lang="fa-IR" sz="3000" i="1" dirty="0" smtClean="0">
                <a:cs typeface="B Nazanin" pitchFamily="2" charset="-78"/>
              </a:rPr>
              <a:t> </a:t>
            </a:r>
            <a:r>
              <a:rPr lang="fa-IR" sz="3000" dirty="0" smtClean="0">
                <a:cs typeface="B Nazanin" pitchFamily="2" charset="-78"/>
              </a:rPr>
              <a:t>دانست که افراد برای زیستن در هزاره جدید به آن نیازمند می‌باشند. </a:t>
            </a:r>
            <a:endParaRPr lang="fa-IR" sz="3000" dirty="0" smtClean="0">
              <a:cs typeface="B Nazanin" pitchFamily="2" charset="-78"/>
            </a:endParaRP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3000" dirty="0" smtClean="0">
                <a:cs typeface="B Nazanin" pitchFamily="2" charset="-78"/>
              </a:rPr>
              <a:t>همزمان </a:t>
            </a:r>
            <a:r>
              <a:rPr lang="fa-IR" sz="3000" dirty="0" smtClean="0">
                <a:cs typeface="B Nazanin" pitchFamily="2" charset="-78"/>
              </a:rPr>
              <a:t>با </a:t>
            </a:r>
            <a:r>
              <a:rPr lang="fa-IR" sz="3000" dirty="0" smtClean="0">
                <a:cs typeface="B Nazanin" pitchFamily="2" charset="-78"/>
              </a:rPr>
              <a:t>یادگیری، </a:t>
            </a:r>
            <a:r>
              <a:rPr lang="fa-IR" sz="3000" dirty="0" smtClean="0">
                <a:cs typeface="B Nazanin" pitchFamily="2" charset="-78"/>
              </a:rPr>
              <a:t>تسلط و </a:t>
            </a:r>
            <a:r>
              <a:rPr lang="fa-IR" sz="3000" dirty="0" smtClean="0">
                <a:cs typeface="B Nazanin" pitchFamily="2" charset="-78"/>
              </a:rPr>
              <a:t>استقرار </a:t>
            </a:r>
            <a:r>
              <a:rPr lang="fa-IR" sz="3000" dirty="0" smtClean="0">
                <a:cs typeface="B Nazanin" pitchFamily="2" charset="-78"/>
              </a:rPr>
              <a:t>در این </a:t>
            </a:r>
            <a:r>
              <a:rPr lang="fa-IR" sz="3000" dirty="0" smtClean="0">
                <a:cs typeface="B Nazanin" pitchFamily="2" charset="-78"/>
              </a:rPr>
              <a:t>مهارت‌ها، </a:t>
            </a:r>
            <a:r>
              <a:rPr lang="fa-IR" sz="3000" dirty="0" smtClean="0">
                <a:cs typeface="B Nazanin" pitchFamily="2" charset="-78"/>
              </a:rPr>
              <a:t>فرد علاوه بر رسیدن به </a:t>
            </a: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آرامش</a:t>
            </a:r>
            <a:r>
              <a:rPr lang="fa-IR" sz="3000" dirty="0" smtClean="0">
                <a:cs typeface="B Nazanin" pitchFamily="2" charset="-78"/>
              </a:rPr>
              <a:t> و</a:t>
            </a: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 تعادل </a:t>
            </a:r>
            <a:r>
              <a:rPr lang="fa-IR" sz="3000" dirty="0" smtClean="0">
                <a:cs typeface="B Nazanin" pitchFamily="2" charset="-78"/>
              </a:rPr>
              <a:t>در زندگی فردی و اجتماعی به ایفای نقش در زندگی خود می‌پردازد</a:t>
            </a:r>
            <a:r>
              <a:rPr lang="fa-IR" sz="3000" dirty="0" smtClean="0">
                <a:cs typeface="B Nazanin" pitchFamily="2" charset="-78"/>
              </a:rPr>
              <a:t>.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/>
          <a:lstStyle/>
          <a:p>
            <a:pPr marL="0" indent="0" algn="justLow" rtl="1">
              <a:buNone/>
            </a:pPr>
            <a:r>
              <a:rPr lang="fa-IR" dirty="0" smtClean="0">
                <a:cs typeface="B Nazanin" pitchFamily="2" charset="-78"/>
              </a:rPr>
              <a:t>بطور کلی مهارتهای زندگی عبارتند </a:t>
            </a:r>
            <a:r>
              <a:rPr lang="fa-IR" dirty="0" smtClean="0">
                <a:cs typeface="B Nazanin" pitchFamily="2" charset="-78"/>
              </a:rPr>
              <a:t>از:</a:t>
            </a:r>
          </a:p>
          <a:p>
            <a:pPr marL="0" indent="0" algn="justLow" rtl="1">
              <a:buNone/>
            </a:pPr>
            <a:r>
              <a:rPr lang="fa-IR" dirty="0" smtClean="0">
                <a:cs typeface="B Nazanin" pitchFamily="2" charset="-78"/>
              </a:rPr>
              <a:t>توانایی‌هایی </a:t>
            </a:r>
            <a:r>
              <a:rPr lang="fa-IR" dirty="0" smtClean="0">
                <a:cs typeface="B Nazanin" pitchFamily="2" charset="-78"/>
              </a:rPr>
              <a:t>که منجر به </a:t>
            </a:r>
            <a:r>
              <a:rPr lang="fa-IR" i="1" dirty="0" smtClean="0">
                <a:cs typeface="B Nazanin" pitchFamily="2" charset="-78"/>
              </a:rPr>
              <a:t>ارتقای بهداشت روانی </a:t>
            </a:r>
            <a:r>
              <a:rPr lang="fa-IR" dirty="0" smtClean="0">
                <a:cs typeface="B Nazanin" pitchFamily="2" charset="-78"/>
              </a:rPr>
              <a:t>افراد جامعه، </a:t>
            </a:r>
            <a:r>
              <a:rPr lang="fa-IR" i="1" dirty="0" smtClean="0">
                <a:cs typeface="B Nazanin" pitchFamily="2" charset="-78"/>
              </a:rPr>
              <a:t>غنای روابط انسانی</a:t>
            </a:r>
            <a:r>
              <a:rPr lang="fa-IR" dirty="0" smtClean="0">
                <a:cs typeface="B Nazanin" pitchFamily="2" charset="-78"/>
              </a:rPr>
              <a:t>، </a:t>
            </a:r>
            <a:r>
              <a:rPr lang="fa-IR" i="1" dirty="0" smtClean="0">
                <a:cs typeface="B Nazanin" pitchFamily="2" charset="-78"/>
              </a:rPr>
              <a:t>افزایش سلامت </a:t>
            </a:r>
            <a:r>
              <a:rPr lang="fa-IR" dirty="0" smtClean="0">
                <a:cs typeface="B Nazanin" pitchFamily="2" charset="-78"/>
              </a:rPr>
              <a:t>و </a:t>
            </a:r>
            <a:r>
              <a:rPr lang="fa-IR" i="1" dirty="0" smtClean="0">
                <a:cs typeface="B Nazanin" pitchFamily="2" charset="-78"/>
              </a:rPr>
              <a:t>رفتارهای سالم </a:t>
            </a:r>
            <a:r>
              <a:rPr lang="fa-IR" dirty="0" smtClean="0">
                <a:cs typeface="B Nazanin" pitchFamily="2" charset="-78"/>
              </a:rPr>
              <a:t>در سطح جامعه می‌گردند. </a:t>
            </a:r>
            <a:endParaRPr lang="fa-IR" dirty="0" smtClean="0">
              <a:cs typeface="B Nazanin" pitchFamily="2" charset="-78"/>
            </a:endParaRPr>
          </a:p>
          <a:p>
            <a:pPr marL="0" indent="0" algn="justLow" rtl="1">
              <a:buNone/>
            </a:pPr>
            <a:endParaRPr lang="fa-IR" dirty="0" smtClean="0">
              <a:cs typeface="B Nazanin" pitchFamily="2" charset="-78"/>
            </a:endParaRPr>
          </a:p>
          <a:p>
            <a:pPr marL="0" indent="0" algn="justLow" rtl="1">
              <a:buNone/>
            </a:pPr>
            <a:r>
              <a:rPr lang="fa-IR" dirty="0" smtClean="0">
                <a:cs typeface="B Nazanin" pitchFamily="2" charset="-78"/>
              </a:rPr>
              <a:t>مهارتهای </a:t>
            </a:r>
            <a:r>
              <a:rPr lang="fa-IR" dirty="0" smtClean="0">
                <a:cs typeface="B Nazanin" pitchFamily="2" charset="-78"/>
              </a:rPr>
              <a:t>زندگی هم به صورت یک راهکار ارتقای سلامت روانی و هم به صورت ابزاری در </a:t>
            </a:r>
            <a:r>
              <a:rPr lang="fa-IR" i="1" dirty="0" smtClean="0">
                <a:cs typeface="B Nazanin" pitchFamily="2" charset="-78"/>
              </a:rPr>
              <a:t>پیشگیری از آسیب‌های روانی – اجتماعی </a:t>
            </a:r>
            <a:r>
              <a:rPr lang="fa-IR" dirty="0" smtClean="0">
                <a:cs typeface="B Nazanin" pitchFamily="2" charset="-78"/>
              </a:rPr>
              <a:t>مبتلا به جامعه نظیر اعتیاد، خشونت‌های خانگی و اجتماعی، آزار کودکان، خودکشی، ایدز و موارد مشابه قابل استفاده </a:t>
            </a:r>
            <a:r>
              <a:rPr lang="fa-IR" dirty="0" smtClean="0">
                <a:cs typeface="B Nazanin" pitchFamily="2" charset="-78"/>
              </a:rPr>
              <a:t>است.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/>
          <a:lstStyle/>
          <a:p>
            <a:pPr marL="0" indent="0" algn="justLow" rtl="1">
              <a:buNone/>
            </a:pPr>
            <a:r>
              <a:rPr lang="fa-IR" dirty="0" smtClean="0">
                <a:cs typeface="B Nazanin" pitchFamily="2" charset="-78"/>
              </a:rPr>
              <a:t>مهارتهای زندگی ابزاری قوی در دست متولیان سلامت روانی جامعه در جهت توانمندسازی جوانان در ابعاد روانی – اجتماعی است. این مهارت‎ها به افراد کمک می‌کنند تا مثبت عمل کرده، هم خودشان و هم جامعه را از آسیب‌های روانی – اجتماعی حفظ کرده و سطح بهداشت روانی خویش و جامعه را ارتقاء </a:t>
            </a:r>
            <a:r>
              <a:rPr lang="fa-IR" dirty="0" smtClean="0">
                <a:cs typeface="B Nazanin" pitchFamily="2" charset="-78"/>
              </a:rPr>
              <a:t>بخشند.</a:t>
            </a:r>
          </a:p>
          <a:p>
            <a:pPr marL="0" indent="0" algn="justLow" rtl="1">
              <a:buNone/>
            </a:pPr>
            <a:endParaRPr lang="fa-IR" dirty="0" smtClean="0">
              <a:cs typeface="B Nazanin" pitchFamily="2" charset="-78"/>
            </a:endParaRPr>
          </a:p>
          <a:p>
            <a:pPr marL="0" indent="0" algn="justLow" rtl="1">
              <a:buNone/>
            </a:pPr>
            <a:r>
              <a:rPr lang="fa-IR" dirty="0" smtClean="0">
                <a:cs typeface="B Nazanin" pitchFamily="2" charset="-78"/>
              </a:rPr>
              <a:t>در حال حاضر </a:t>
            </a:r>
            <a:r>
              <a:rPr lang="fa-IR" sz="2800" b="1" dirty="0" smtClean="0">
                <a:cs typeface="B Nazanin" pitchFamily="2" charset="-78"/>
              </a:rPr>
              <a:t>دو شیوه برای آموزش مهارت‌های زندگی </a:t>
            </a:r>
            <a:r>
              <a:rPr lang="fa-IR" dirty="0" smtClean="0">
                <a:cs typeface="B Nazanin" pitchFamily="2" charset="-78"/>
              </a:rPr>
              <a:t>وجود </a:t>
            </a:r>
            <a:r>
              <a:rPr lang="fa-IR" dirty="0" smtClean="0">
                <a:cs typeface="B Nazanin" pitchFamily="2" charset="-78"/>
              </a:rPr>
              <a:t>دارد </a:t>
            </a:r>
            <a:r>
              <a:rPr lang="fa-IR" dirty="0" smtClean="0">
                <a:cs typeface="B Nazanin" pitchFamily="2" charset="-78"/>
              </a:rPr>
              <a:t>که عبارتند از مدل مهارتهای ده‌گانه و مدل 4-</a:t>
            </a:r>
            <a:r>
              <a:rPr lang="en-US" dirty="0" smtClean="0">
                <a:cs typeface="B Nazanin" pitchFamily="2" charset="-78"/>
              </a:rPr>
              <a:t>H</a:t>
            </a:r>
            <a:endParaRPr lang="fa-IR" dirty="0" smtClean="0">
              <a:cs typeface="B Nazanin" pitchFamily="2" charset="-78"/>
            </a:endParaRPr>
          </a:p>
          <a:p>
            <a:pPr marL="0" indent="0" algn="justLow" rtl="1">
              <a:buNone/>
            </a:pPr>
            <a:endParaRPr lang="fa-IR" dirty="0" smtClean="0">
              <a:cs typeface="B Nazanin" pitchFamily="2" charset="-78"/>
            </a:endParaRPr>
          </a:p>
          <a:p>
            <a:pPr marL="0" indent="0" algn="justLow" rtl="1">
              <a:buNone/>
            </a:pPr>
            <a:r>
              <a:rPr lang="fa-IR" dirty="0" smtClean="0">
                <a:cs typeface="B Nazanin" pitchFamily="2" charset="-78"/>
              </a:rPr>
              <a:t>در این مبحث، مدل مهارتهای ده گانه توضیح داده می شود.</a:t>
            </a: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60438"/>
          </a:xfrm>
        </p:spPr>
        <p:txBody>
          <a:bodyPr>
            <a:normAutofit/>
          </a:bodyPr>
          <a:lstStyle/>
          <a:p>
            <a:r>
              <a:rPr lang="fa-IR" sz="3200" b="1" dirty="0" smtClean="0">
                <a:cs typeface="B Nazanin" pitchFamily="2" charset="-78"/>
              </a:rPr>
              <a:t>مدل ده گانه مهارتهای زندگی</a:t>
            </a:r>
            <a:endParaRPr lang="en-US" sz="3200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dirty="0" smtClean="0">
                <a:cs typeface="B Nazanin" pitchFamily="2" charset="-78"/>
              </a:rPr>
              <a:t>تقسیم ده‌گانه مهارتهای زندگی از سوی سازمان جهانی بهداشت انجام شده و اغلب شامل مهارت‌های زیر می‌شود</a:t>
            </a:r>
            <a:r>
              <a:rPr lang="fa-IR" sz="2400" dirty="0" smtClean="0">
                <a:cs typeface="B Nazanin" pitchFamily="2" charset="-78"/>
              </a:rPr>
              <a:t>:</a:t>
            </a:r>
          </a:p>
          <a:p>
            <a:pPr algn="r" rtl="1"/>
            <a:r>
              <a:rPr lang="fa-IR" sz="2400" dirty="0" smtClean="0">
                <a:cs typeface="B Nazanin" pitchFamily="2" charset="-78"/>
              </a:rPr>
              <a:t>توانایی </a:t>
            </a:r>
            <a:r>
              <a:rPr lang="fa-IR" sz="2400" dirty="0" smtClean="0">
                <a:solidFill>
                  <a:srgbClr val="00B050"/>
                </a:solidFill>
                <a:cs typeface="B Nazanin" pitchFamily="2" charset="-78"/>
              </a:rPr>
              <a:t>تصمیم‌گیری</a:t>
            </a:r>
          </a:p>
          <a:p>
            <a:pPr algn="r" rtl="1"/>
            <a:r>
              <a:rPr lang="fa-IR" sz="2400" dirty="0" smtClean="0">
                <a:cs typeface="B Nazanin" pitchFamily="2" charset="-78"/>
              </a:rPr>
              <a:t>توانایی </a:t>
            </a:r>
            <a:r>
              <a:rPr lang="fa-IR" sz="2400" dirty="0" smtClean="0">
                <a:solidFill>
                  <a:srgbClr val="00B050"/>
                </a:solidFill>
                <a:cs typeface="B Nazanin" pitchFamily="2" charset="-78"/>
              </a:rPr>
              <a:t>حل مسئله</a:t>
            </a:r>
          </a:p>
          <a:p>
            <a:pPr algn="r" rtl="1"/>
            <a:r>
              <a:rPr lang="fa-IR" sz="2400" dirty="0" smtClean="0">
                <a:cs typeface="B Nazanin" pitchFamily="2" charset="-78"/>
              </a:rPr>
              <a:t>توانایی </a:t>
            </a:r>
            <a:r>
              <a:rPr lang="fa-IR" sz="2400" dirty="0" smtClean="0">
                <a:solidFill>
                  <a:srgbClr val="00B050"/>
                </a:solidFill>
                <a:cs typeface="B Nazanin" pitchFamily="2" charset="-78"/>
              </a:rPr>
              <a:t>تفکر خلاق</a:t>
            </a:r>
          </a:p>
          <a:p>
            <a:pPr algn="r" rtl="1"/>
            <a:r>
              <a:rPr lang="fa-IR" sz="2400" dirty="0" smtClean="0">
                <a:cs typeface="B Nazanin" pitchFamily="2" charset="-78"/>
              </a:rPr>
              <a:t>توانایی </a:t>
            </a:r>
            <a:r>
              <a:rPr lang="fa-IR" sz="2400" dirty="0" smtClean="0">
                <a:solidFill>
                  <a:srgbClr val="00B050"/>
                </a:solidFill>
                <a:cs typeface="B Nazanin" pitchFamily="2" charset="-78"/>
              </a:rPr>
              <a:t>تفکر نقادانه</a:t>
            </a:r>
          </a:p>
          <a:p>
            <a:pPr algn="r" rtl="1"/>
            <a:r>
              <a:rPr lang="fa-IR" sz="2400" dirty="0" smtClean="0">
                <a:cs typeface="B Nazanin" pitchFamily="2" charset="-78"/>
              </a:rPr>
              <a:t>توانایی </a:t>
            </a:r>
            <a:r>
              <a:rPr lang="fa-IR" sz="2400" dirty="0" smtClean="0">
                <a:solidFill>
                  <a:srgbClr val="00B050"/>
                </a:solidFill>
                <a:cs typeface="B Nazanin" pitchFamily="2" charset="-78"/>
              </a:rPr>
              <a:t>برقراری رابطه مؤثر با دیگران</a:t>
            </a:r>
          </a:p>
          <a:p>
            <a:pPr algn="r" rtl="1"/>
            <a:r>
              <a:rPr lang="fa-IR" sz="2400" dirty="0" smtClean="0">
                <a:cs typeface="B Nazanin" pitchFamily="2" charset="-78"/>
              </a:rPr>
              <a:t>توانایی </a:t>
            </a:r>
            <a:r>
              <a:rPr lang="fa-IR" sz="2400" dirty="0" smtClean="0">
                <a:solidFill>
                  <a:srgbClr val="00B050"/>
                </a:solidFill>
                <a:cs typeface="B Nazanin" pitchFamily="2" charset="-78"/>
              </a:rPr>
              <a:t>برقراری روابط بین فردی سازگارانه</a:t>
            </a:r>
          </a:p>
          <a:p>
            <a:pPr algn="r" rtl="1"/>
            <a:r>
              <a:rPr lang="fa-IR" sz="2400" dirty="0" smtClean="0">
                <a:cs typeface="B Nazanin" pitchFamily="2" charset="-78"/>
              </a:rPr>
              <a:t>توانایی </a:t>
            </a:r>
            <a:r>
              <a:rPr lang="fa-IR" sz="2400" dirty="0" smtClean="0">
                <a:solidFill>
                  <a:srgbClr val="00B050"/>
                </a:solidFill>
                <a:cs typeface="B Nazanin" pitchFamily="2" charset="-78"/>
              </a:rPr>
              <a:t>خودآگاهی</a:t>
            </a:r>
          </a:p>
          <a:p>
            <a:pPr algn="r" rtl="1"/>
            <a:r>
              <a:rPr lang="fa-IR" sz="2400" dirty="0" smtClean="0">
                <a:cs typeface="B Nazanin" pitchFamily="2" charset="-78"/>
              </a:rPr>
              <a:t>توانایی </a:t>
            </a:r>
            <a:r>
              <a:rPr lang="fa-IR" sz="2400" dirty="0" smtClean="0">
                <a:solidFill>
                  <a:srgbClr val="00B050"/>
                </a:solidFill>
                <a:cs typeface="B Nazanin" pitchFamily="2" charset="-78"/>
              </a:rPr>
              <a:t>همدلی با دیگران</a:t>
            </a:r>
          </a:p>
          <a:p>
            <a:pPr algn="r" rtl="1"/>
            <a:r>
              <a:rPr lang="fa-IR" sz="2400" dirty="0" smtClean="0">
                <a:cs typeface="B Nazanin" pitchFamily="2" charset="-78"/>
              </a:rPr>
              <a:t>توانایی </a:t>
            </a:r>
            <a:r>
              <a:rPr lang="fa-IR" sz="2400" dirty="0" smtClean="0">
                <a:solidFill>
                  <a:srgbClr val="00B050"/>
                </a:solidFill>
                <a:cs typeface="B Nazanin" pitchFamily="2" charset="-78"/>
              </a:rPr>
              <a:t>رویارویی با </a:t>
            </a:r>
            <a:r>
              <a:rPr lang="fa-IR" sz="2400" dirty="0" smtClean="0">
                <a:solidFill>
                  <a:srgbClr val="00B050"/>
                </a:solidFill>
                <a:cs typeface="B Nazanin" pitchFamily="2" charset="-78"/>
              </a:rPr>
              <a:t>هیجان‌ها </a:t>
            </a:r>
            <a:r>
              <a:rPr lang="fa-IR" sz="2400" dirty="0" smtClean="0">
                <a:cs typeface="B Nazanin" pitchFamily="2" charset="-78"/>
              </a:rPr>
              <a:t>(غم</a:t>
            </a:r>
            <a:r>
              <a:rPr lang="fa-IR" sz="2400" dirty="0" smtClean="0">
                <a:cs typeface="B Nazanin" pitchFamily="2" charset="-78"/>
              </a:rPr>
              <a:t>، خشم، شادی، …)</a:t>
            </a:r>
          </a:p>
          <a:p>
            <a:pPr algn="r" rtl="1"/>
            <a:r>
              <a:rPr lang="fa-IR" sz="2400" dirty="0" smtClean="0">
                <a:cs typeface="B Nazanin" pitchFamily="2" charset="-78"/>
              </a:rPr>
              <a:t>توانایی </a:t>
            </a:r>
            <a:r>
              <a:rPr lang="fa-IR" sz="2400" dirty="0" smtClean="0">
                <a:solidFill>
                  <a:srgbClr val="00B050"/>
                </a:solidFill>
                <a:cs typeface="B Nazanin" pitchFamily="2" charset="-78"/>
              </a:rPr>
              <a:t>رویارویی با استرس‌ها</a:t>
            </a:r>
          </a:p>
          <a:p>
            <a:pPr marL="0" indent="0" algn="r" rtl="1">
              <a:buNone/>
            </a:pPr>
            <a:endParaRPr lang="en-US" sz="2400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lamat\Downloads\ten-life-skills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4276" y="1066800"/>
            <a:ext cx="5683324" cy="5562600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60438"/>
          </a:xfrm>
        </p:spPr>
        <p:txBody>
          <a:bodyPr>
            <a:normAutofit/>
          </a:bodyPr>
          <a:lstStyle/>
          <a:p>
            <a:r>
              <a:rPr lang="fa-IR" sz="3200" b="1" dirty="0" smtClean="0">
                <a:cs typeface="B Nazanin" pitchFamily="2" charset="-78"/>
              </a:rPr>
              <a:t>مدل ده گانه مهارتهای زندگی</a:t>
            </a:r>
            <a:endParaRPr lang="en-US" sz="3200" b="1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ublic\Pictures\Sample Pictures\Hydrange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0" y="304800"/>
            <a:ext cx="3276600" cy="1143000"/>
          </a:xfrm>
        </p:spPr>
        <p:txBody>
          <a:bodyPr/>
          <a:lstStyle/>
          <a:p>
            <a:r>
              <a:rPr lang="fa-IR" dirty="0" smtClean="0">
                <a:solidFill>
                  <a:srgbClr val="FFFF00"/>
                </a:solidFill>
                <a:cs typeface="B Nazanin" pitchFamily="2" charset="-78"/>
              </a:rPr>
              <a:t>موفق باشید</a:t>
            </a:r>
            <a:endParaRPr lang="en-US" dirty="0">
              <a:solidFill>
                <a:srgbClr val="FFFF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308</Words>
  <Application>Microsoft Office PowerPoint</Application>
  <PresentationFormat>On-screen Show (4:3)</PresentationFormat>
  <Paragraphs>34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مهارتهای زندگی و نقش آن در سلامت جنسی</vt:lpstr>
      <vt:lpstr>مهارت‌های زندگی</vt:lpstr>
      <vt:lpstr>Slide 3</vt:lpstr>
      <vt:lpstr>Slide 4</vt:lpstr>
      <vt:lpstr>Slide 5</vt:lpstr>
      <vt:lpstr>مدل ده گانه مهارتهای زندگی</vt:lpstr>
      <vt:lpstr>مدل ده گانه مهارتهای زندگی</vt:lpstr>
      <vt:lpstr>موفق باشید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مهارتهای زندگی و نقش آن در سلامت جنسی</dc:title>
  <dc:creator>salamat</dc:creator>
  <cp:lastModifiedBy>salamat</cp:lastModifiedBy>
  <cp:revision>42</cp:revision>
  <dcterms:created xsi:type="dcterms:W3CDTF">2006-08-16T00:00:00Z</dcterms:created>
  <dcterms:modified xsi:type="dcterms:W3CDTF">2021-05-08T05:53:37Z</dcterms:modified>
</cp:coreProperties>
</file>